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7CB60-AD1F-4C80-BE6B-EC4F103EDEF4}" type="datetimeFigureOut">
              <a:rPr lang="en-IN" smtClean="0"/>
              <a:t>24-05-2022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2ECFB-C071-4812-A628-043599C22D53}" type="slidenum">
              <a:rPr lang="en-IN" smtClean="0"/>
              <a:t>‹#›</a:t>
            </a:fld>
            <a:endParaRPr lang="en-IN"/>
          </a:p>
        </p:txBody>
      </p:sp>
    </p:spTree>
    <p:extLst>
      <p:ext uri="{BB962C8B-B14F-4D97-AF65-F5344CB8AC3E}">
        <p14:creationId xmlns:p14="http://schemas.microsoft.com/office/powerpoint/2010/main" val="21879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DD686B-1BAE-4AE5-A086-8811235F0249}" type="datetimeFigureOut">
              <a:rPr lang="en-IN" smtClean="0"/>
              <a:t>24-05-2022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28EE8E-A148-455E-880E-F4AD73804ED2}" type="slidenum">
              <a:rPr lang="en-IN" smtClean="0"/>
              <a:t>‹#›</a:t>
            </a:fld>
            <a:endParaRPr lang="en-IN"/>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D686B-1BAE-4AE5-A086-8811235F0249}" type="datetimeFigureOut">
              <a:rPr lang="en-IN" smtClean="0"/>
              <a:t>24-05-2022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28EE8E-A148-455E-880E-F4AD73804ED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D686B-1BAE-4AE5-A086-8811235F0249}" type="datetimeFigureOut">
              <a:rPr lang="en-IN" smtClean="0"/>
              <a:t>24-05-2022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28EE8E-A148-455E-880E-F4AD73804ED2}"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D686B-1BAE-4AE5-A086-8811235F0249}" type="datetimeFigureOut">
              <a:rPr lang="en-IN" smtClean="0"/>
              <a:t>24-05-2022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28EE8E-A148-455E-880E-F4AD73804ED2}"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D686B-1BAE-4AE5-A086-8811235F0249}" type="datetimeFigureOut">
              <a:rPr lang="en-IN" smtClean="0"/>
              <a:t>24-05-2022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628EE8E-A148-455E-880E-F4AD73804ED2}" type="slidenum">
              <a:rPr lang="en-IN" smtClean="0"/>
              <a:t>‹#›</a:t>
            </a:fld>
            <a:endParaRPr lang="en-IN"/>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D686B-1BAE-4AE5-A086-8811235F0249}" type="datetimeFigureOut">
              <a:rPr lang="en-IN" smtClean="0"/>
              <a:t>24-05-2022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628EE8E-A148-455E-880E-F4AD73804ED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D686B-1BAE-4AE5-A086-8811235F0249}" type="datetimeFigureOut">
              <a:rPr lang="en-IN" smtClean="0"/>
              <a:t>24-05-2022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628EE8E-A148-455E-880E-F4AD73804ED2}" type="slidenum">
              <a:rPr lang="en-IN" smtClean="0"/>
              <a:t>‹#›</a:t>
            </a:fld>
            <a:endParaRPr lang="en-IN"/>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DD686B-1BAE-4AE5-A086-8811235F0249}" type="datetimeFigureOut">
              <a:rPr lang="en-IN" smtClean="0"/>
              <a:t>24-05-2022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628EE8E-A148-455E-880E-F4AD73804ED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D686B-1BAE-4AE5-A086-8811235F0249}" type="datetimeFigureOut">
              <a:rPr lang="en-IN" smtClean="0"/>
              <a:t>24-05-2022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628EE8E-A148-455E-880E-F4AD73804ED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D686B-1BAE-4AE5-A086-8811235F0249}" type="datetimeFigureOut">
              <a:rPr lang="en-IN" smtClean="0"/>
              <a:t>24-05-2022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628EE8E-A148-455E-880E-F4AD73804ED2}" type="slidenum">
              <a:rPr lang="en-IN" smtClean="0"/>
              <a:t>‹#›</a:t>
            </a:fld>
            <a:endParaRPr lang="en-IN"/>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D686B-1BAE-4AE5-A086-8811235F0249}" type="datetimeFigureOut">
              <a:rPr lang="en-IN" smtClean="0"/>
              <a:t>24-05-2022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628EE8E-A148-455E-880E-F4AD73804ED2}"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FDD686B-1BAE-4AE5-A086-8811235F0249}" type="datetimeFigureOut">
              <a:rPr lang="en-IN" smtClean="0"/>
              <a:t>24-05-2022</a:t>
            </a:fld>
            <a:endParaRPr lang="en-IN"/>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IN"/>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628EE8E-A148-455E-880E-F4AD73804ED2}" type="slidenum">
              <a:rPr lang="en-IN" smtClean="0"/>
              <a:t>‹#›</a:t>
            </a:fld>
            <a:endParaRPr lang="en-IN"/>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Disaster Management</a:t>
            </a:r>
            <a:endParaRPr lang="en-IN" dirty="0"/>
          </a:p>
        </p:txBody>
      </p:sp>
      <p:sp>
        <p:nvSpPr>
          <p:cNvPr id="3" name="Subtitle 2"/>
          <p:cNvSpPr>
            <a:spLocks noGrp="1"/>
          </p:cNvSpPr>
          <p:nvPr>
            <p:ph type="subTitle" idx="1"/>
          </p:nvPr>
        </p:nvSpPr>
        <p:spPr/>
        <p:txBody>
          <a:bodyPr/>
          <a:lstStyle/>
          <a:p>
            <a:r>
              <a:rPr lang="en-US" dirty="0" smtClean="0"/>
              <a:t>Dr. Versha Prasad</a:t>
            </a:r>
            <a:endParaRPr lang="en-IN" dirty="0"/>
          </a:p>
        </p:txBody>
      </p:sp>
    </p:spTree>
    <p:extLst>
      <p:ext uri="{BB962C8B-B14F-4D97-AF65-F5344CB8AC3E}">
        <p14:creationId xmlns:p14="http://schemas.microsoft.com/office/powerpoint/2010/main" val="295138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85800" indent="-685800">
              <a:buFont typeface="Wingdings" pitchFamily="2" charset="2"/>
              <a:buChar char="ü"/>
            </a:pPr>
            <a:r>
              <a:rPr lang="en-IN" dirty="0"/>
              <a:t>RISK AND HAZARD ASSESSMENT</a:t>
            </a:r>
          </a:p>
        </p:txBody>
      </p:sp>
      <p:sp>
        <p:nvSpPr>
          <p:cNvPr id="3" name="Content Placeholder 2"/>
          <p:cNvSpPr>
            <a:spLocks noGrp="1"/>
          </p:cNvSpPr>
          <p:nvPr>
            <p:ph idx="1"/>
          </p:nvPr>
        </p:nvSpPr>
        <p:spPr/>
        <p:txBody>
          <a:bodyPr/>
          <a:lstStyle/>
          <a:p>
            <a:r>
              <a:rPr lang="en-US" dirty="0" smtClean="0"/>
              <a:t>Disaster </a:t>
            </a:r>
            <a:r>
              <a:rPr lang="en-US" dirty="0"/>
              <a:t>risk will be a combination of the likelihood of the event and </a:t>
            </a:r>
            <a:r>
              <a:rPr lang="en-US" dirty="0" smtClean="0"/>
              <a:t>the </a:t>
            </a:r>
            <a:r>
              <a:rPr lang="en-US" dirty="0"/>
              <a:t>vulnerability of a place to that event. </a:t>
            </a:r>
          </a:p>
          <a:p>
            <a:r>
              <a:rPr lang="en-US" dirty="0" smtClean="0"/>
              <a:t> </a:t>
            </a:r>
            <a:r>
              <a:rPr lang="en-US" dirty="0"/>
              <a:t>The hazard assessment will aim to deliver accurate disaster </a:t>
            </a:r>
            <a:r>
              <a:rPr lang="en-US" dirty="0" smtClean="0"/>
              <a:t>information </a:t>
            </a:r>
            <a:r>
              <a:rPr lang="en-US" dirty="0"/>
              <a:t>about individual locations.</a:t>
            </a:r>
            <a:endParaRPr lang="en-IN" dirty="0"/>
          </a:p>
        </p:txBody>
      </p:sp>
    </p:spTree>
    <p:extLst>
      <p:ext uri="{BB962C8B-B14F-4D97-AF65-F5344CB8AC3E}">
        <p14:creationId xmlns:p14="http://schemas.microsoft.com/office/powerpoint/2010/main" val="184069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HAZARD ASSESSMENT</a:t>
            </a:r>
          </a:p>
        </p:txBody>
      </p:sp>
      <p:sp>
        <p:nvSpPr>
          <p:cNvPr id="3" name="Content Placeholder 2"/>
          <p:cNvSpPr>
            <a:spLocks noGrp="1"/>
          </p:cNvSpPr>
          <p:nvPr>
            <p:ph idx="1"/>
          </p:nvPr>
        </p:nvSpPr>
        <p:spPr/>
        <p:txBody>
          <a:bodyPr>
            <a:normAutofit lnSpcReduction="10000"/>
          </a:bodyPr>
          <a:lstStyle/>
          <a:p>
            <a:r>
              <a:rPr lang="en-US" dirty="0"/>
              <a:t>Vulnerability to a particular hazard will include : </a:t>
            </a:r>
            <a:endParaRPr lang="en-US" dirty="0" smtClean="0"/>
          </a:p>
          <a:p>
            <a:r>
              <a:rPr lang="en-US" dirty="0" smtClean="0"/>
              <a:t>Critical </a:t>
            </a:r>
            <a:r>
              <a:rPr lang="en-US" dirty="0"/>
              <a:t>products, services, records and operations. </a:t>
            </a:r>
            <a:endParaRPr lang="en-US" dirty="0" smtClean="0"/>
          </a:p>
          <a:p>
            <a:r>
              <a:rPr lang="en-US" dirty="0" smtClean="0"/>
              <a:t>Hazardous </a:t>
            </a:r>
            <a:r>
              <a:rPr lang="en-US" dirty="0"/>
              <a:t>materials </a:t>
            </a:r>
            <a:endParaRPr lang="en-US" dirty="0" smtClean="0"/>
          </a:p>
          <a:p>
            <a:r>
              <a:rPr lang="en-US" dirty="0" smtClean="0"/>
              <a:t>Potential </a:t>
            </a:r>
            <a:r>
              <a:rPr lang="en-US" dirty="0"/>
              <a:t>effects of damage on stakeholders.  Likely financial costs. </a:t>
            </a:r>
            <a:endParaRPr lang="en-US" dirty="0" smtClean="0"/>
          </a:p>
          <a:p>
            <a:r>
              <a:rPr lang="en-US" dirty="0" smtClean="0"/>
              <a:t>Resources </a:t>
            </a:r>
            <a:r>
              <a:rPr lang="en-US" dirty="0"/>
              <a:t>personnel and time available to make preparations. </a:t>
            </a:r>
            <a:endParaRPr lang="en-US" dirty="0" smtClean="0"/>
          </a:p>
          <a:p>
            <a:r>
              <a:rPr lang="en-US" dirty="0" smtClean="0"/>
              <a:t>Level </a:t>
            </a:r>
            <a:r>
              <a:rPr lang="en-US" dirty="0"/>
              <a:t>of insurance cover. </a:t>
            </a:r>
            <a:endParaRPr lang="en-US" dirty="0" smtClean="0"/>
          </a:p>
          <a:p>
            <a:pPr marL="0" indent="0">
              <a:buNone/>
            </a:pPr>
            <a:r>
              <a:rPr lang="en-US" dirty="0" smtClean="0"/>
              <a:t>The </a:t>
            </a:r>
            <a:r>
              <a:rPr lang="en-US" dirty="0"/>
              <a:t>combination of hazard and vulnerability assessments will result in formulating total risk assessment.</a:t>
            </a:r>
            <a:endParaRPr lang="en-IN" dirty="0"/>
          </a:p>
        </p:txBody>
      </p:sp>
    </p:spTree>
    <p:extLst>
      <p:ext uri="{BB962C8B-B14F-4D97-AF65-F5344CB8AC3E}">
        <p14:creationId xmlns:p14="http://schemas.microsoft.com/office/powerpoint/2010/main" val="3965796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685800" indent="-685800">
              <a:buFont typeface="Wingdings" pitchFamily="2" charset="2"/>
              <a:buChar char="ü"/>
            </a:pPr>
            <a:r>
              <a:rPr lang="en-IN" dirty="0"/>
              <a:t>Planning</a:t>
            </a:r>
            <a:endParaRPr lang="en-IN" dirty="0"/>
          </a:p>
        </p:txBody>
      </p:sp>
      <p:sp>
        <p:nvSpPr>
          <p:cNvPr id="3" name="Content Placeholder 2"/>
          <p:cNvSpPr>
            <a:spLocks noGrp="1"/>
          </p:cNvSpPr>
          <p:nvPr>
            <p:ph idx="1"/>
          </p:nvPr>
        </p:nvSpPr>
        <p:spPr/>
        <p:txBody>
          <a:bodyPr>
            <a:normAutofit fontScale="92500"/>
          </a:bodyPr>
          <a:lstStyle/>
          <a:p>
            <a:pPr marL="0" indent="0">
              <a:buNone/>
            </a:pPr>
            <a:r>
              <a:rPr lang="en-US" dirty="0" smtClean="0"/>
              <a:t> </a:t>
            </a:r>
            <a:r>
              <a:rPr lang="en-US" dirty="0"/>
              <a:t>to have a clear and logical approach to dealing with disasters. </a:t>
            </a:r>
            <a:endParaRPr lang="en-US" dirty="0" smtClean="0"/>
          </a:p>
          <a:p>
            <a:r>
              <a:rPr lang="en-US" dirty="0" smtClean="0"/>
              <a:t>to </a:t>
            </a:r>
            <a:r>
              <a:rPr lang="en-US" dirty="0"/>
              <a:t>provide common reference for all departments and authorities with roles</a:t>
            </a:r>
            <a:r>
              <a:rPr lang="en-US" dirty="0" smtClean="0"/>
              <a:t>.</a:t>
            </a:r>
          </a:p>
          <a:p>
            <a:r>
              <a:rPr lang="en-US" dirty="0" smtClean="0"/>
              <a:t>to </a:t>
            </a:r>
            <a:r>
              <a:rPr lang="en-US" dirty="0"/>
              <a:t>assist with information for sitting-up a multi- functional organizational structure. </a:t>
            </a:r>
            <a:endParaRPr lang="en-US" dirty="0" smtClean="0"/>
          </a:p>
          <a:p>
            <a:r>
              <a:rPr lang="en-US" dirty="0" smtClean="0"/>
              <a:t>to </a:t>
            </a:r>
            <a:r>
              <a:rPr lang="en-US" dirty="0"/>
              <a:t>form a basis for coordinated action. </a:t>
            </a:r>
            <a:endParaRPr lang="en-US" dirty="0" smtClean="0"/>
          </a:p>
          <a:p>
            <a:r>
              <a:rPr lang="en-US" dirty="0" smtClean="0"/>
              <a:t>to </a:t>
            </a:r>
            <a:r>
              <a:rPr lang="en-US" dirty="0"/>
              <a:t>provide clear allocation of responsibilities</a:t>
            </a:r>
            <a:r>
              <a:rPr lang="en-US" dirty="0" smtClean="0"/>
              <a:t>.</a:t>
            </a:r>
          </a:p>
          <a:p>
            <a:r>
              <a:rPr lang="en-US" dirty="0" smtClean="0"/>
              <a:t>to </a:t>
            </a:r>
            <a:r>
              <a:rPr lang="en-US" dirty="0"/>
              <a:t>form a basis for reviewing and evaluating current and future disaster management requirements. </a:t>
            </a:r>
            <a:endParaRPr lang="en-US" dirty="0" smtClean="0"/>
          </a:p>
          <a:p>
            <a:r>
              <a:rPr lang="en-US" dirty="0" smtClean="0"/>
              <a:t>to </a:t>
            </a:r>
            <a:r>
              <a:rPr lang="en-US" dirty="0"/>
              <a:t>give a focus for disaster related training. </a:t>
            </a:r>
            <a:endParaRPr lang="en-IN" dirty="0"/>
          </a:p>
        </p:txBody>
      </p:sp>
    </p:spTree>
    <p:extLst>
      <p:ext uri="{BB962C8B-B14F-4D97-AF65-F5344CB8AC3E}">
        <p14:creationId xmlns:p14="http://schemas.microsoft.com/office/powerpoint/2010/main" val="2965387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r>
            <a:br>
              <a:rPr lang="en-IN" dirty="0"/>
            </a:br>
            <a:r>
              <a:rPr lang="en-IN" dirty="0"/>
              <a:t>Organization :</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nature of National Disaster Management Authority (NDMA)</a:t>
            </a:r>
          </a:p>
          <a:p>
            <a:r>
              <a:rPr lang="en-US" dirty="0" smtClean="0"/>
              <a:t> </a:t>
            </a:r>
            <a:r>
              <a:rPr lang="en-US" dirty="0"/>
              <a:t>Utilization of total governmental structures/ resources i.e. National, </a:t>
            </a:r>
            <a:r>
              <a:rPr lang="en-US" dirty="0" smtClean="0"/>
              <a:t>State </a:t>
            </a:r>
            <a:r>
              <a:rPr lang="en-US" dirty="0"/>
              <a:t>&amp; Local level.</a:t>
            </a:r>
          </a:p>
          <a:p>
            <a:r>
              <a:rPr lang="en-US" dirty="0" smtClean="0"/>
              <a:t>Co-ordination </a:t>
            </a:r>
            <a:r>
              <a:rPr lang="en-US" dirty="0"/>
              <a:t>of non governmental resources</a:t>
            </a:r>
          </a:p>
          <a:p>
            <a:r>
              <a:rPr lang="en-US" dirty="0" smtClean="0"/>
              <a:t>Community </a:t>
            </a:r>
            <a:r>
              <a:rPr lang="en-US" dirty="0"/>
              <a:t>involvement</a:t>
            </a:r>
          </a:p>
          <a:p>
            <a:r>
              <a:rPr lang="en-US" dirty="0" smtClean="0"/>
              <a:t> </a:t>
            </a:r>
            <a:r>
              <a:rPr lang="en-US" dirty="0"/>
              <a:t>Clear lines of Authority and unity of command</a:t>
            </a:r>
          </a:p>
          <a:p>
            <a:pPr>
              <a:buFont typeface="Wingdings" pitchFamily="2" charset="2"/>
              <a:buChar char="ü"/>
            </a:pPr>
            <a:r>
              <a:rPr lang="en-US" dirty="0" smtClean="0"/>
              <a:t> </a:t>
            </a:r>
            <a:r>
              <a:rPr lang="en-US" b="1" dirty="0"/>
              <a:t>Special system requirements</a:t>
            </a:r>
            <a:r>
              <a:rPr lang="en-US" b="1" dirty="0" smtClean="0"/>
              <a:t>.</a:t>
            </a:r>
            <a:r>
              <a:rPr lang="en-IN" b="1" dirty="0" smtClean="0"/>
              <a:t> </a:t>
            </a:r>
            <a:r>
              <a:rPr lang="en-IN" dirty="0"/>
              <a:t> Emergency Operation Center/Control Center  Direction &amp; Coordinating Authority  Communications  Warning Systems  Survey &amp; Assessments  Information Management  Emergency Logistics </a:t>
            </a:r>
          </a:p>
        </p:txBody>
      </p:sp>
    </p:spTree>
    <p:extLst>
      <p:ext uri="{BB962C8B-B14F-4D97-AF65-F5344CB8AC3E}">
        <p14:creationId xmlns:p14="http://schemas.microsoft.com/office/powerpoint/2010/main" val="347149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Resource Utilization :</a:t>
            </a:r>
            <a:br>
              <a:rPr lang="en-IN" dirty="0"/>
            </a:br>
            <a:endParaRPr lang="en-IN"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Identification </a:t>
            </a:r>
            <a:r>
              <a:rPr lang="en-US" dirty="0"/>
              <a:t>of resources</a:t>
            </a:r>
          </a:p>
          <a:p>
            <a:r>
              <a:rPr lang="en-US" dirty="0" smtClean="0"/>
              <a:t> </a:t>
            </a:r>
            <a:r>
              <a:rPr lang="en-US" dirty="0"/>
              <a:t>Assessment of resources with relation to their capability &amp; </a:t>
            </a:r>
            <a:r>
              <a:rPr lang="en-US" dirty="0" smtClean="0"/>
              <a:t>availability</a:t>
            </a:r>
            <a:endParaRPr lang="en-US" dirty="0"/>
          </a:p>
          <a:p>
            <a:r>
              <a:rPr lang="en-US" dirty="0" smtClean="0"/>
              <a:t> </a:t>
            </a:r>
            <a:r>
              <a:rPr lang="en-US" dirty="0"/>
              <a:t>Allocation of appropriate tasks</a:t>
            </a:r>
          </a:p>
          <a:p>
            <a:r>
              <a:rPr lang="en-US" dirty="0" smtClean="0"/>
              <a:t> </a:t>
            </a:r>
            <a:r>
              <a:rPr lang="en-US" dirty="0"/>
              <a:t>Level of skill in handling allotted tasks and experience</a:t>
            </a:r>
          </a:p>
          <a:p>
            <a:r>
              <a:rPr lang="en-US" dirty="0" smtClean="0"/>
              <a:t>Activation </a:t>
            </a:r>
            <a:r>
              <a:rPr lang="en-US" dirty="0"/>
              <a:t>time for deployment/availability</a:t>
            </a:r>
          </a:p>
          <a:p>
            <a:r>
              <a:rPr lang="en-US" dirty="0" smtClean="0"/>
              <a:t> </a:t>
            </a:r>
            <a:r>
              <a:rPr lang="en-US" dirty="0"/>
              <a:t>Co-ordination with line authorities of resource organizations</a:t>
            </a:r>
          </a:p>
          <a:p>
            <a:r>
              <a:rPr lang="en-US" dirty="0" smtClean="0"/>
              <a:t> </a:t>
            </a:r>
            <a:r>
              <a:rPr lang="en-US" dirty="0"/>
              <a:t>Coalition of accurate information for effective deployment of </a:t>
            </a:r>
            <a:r>
              <a:rPr lang="en-US" dirty="0" smtClean="0"/>
              <a:t>resources</a:t>
            </a:r>
            <a:r>
              <a:rPr lang="en-US" dirty="0"/>
              <a:t>.</a:t>
            </a:r>
            <a:endParaRPr lang="en-IN" dirty="0"/>
          </a:p>
        </p:txBody>
      </p:sp>
    </p:spTree>
    <p:extLst>
      <p:ext uri="{BB962C8B-B14F-4D97-AF65-F5344CB8AC3E}">
        <p14:creationId xmlns:p14="http://schemas.microsoft.com/office/powerpoint/2010/main" val="420343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Training </a:t>
            </a:r>
            <a:r>
              <a:rPr lang="en-US" b="1" dirty="0"/>
              <a:t>:</a:t>
            </a:r>
            <a:br>
              <a:rPr lang="en-US" b="1" dirty="0"/>
            </a:br>
            <a:endParaRPr lang="en-IN" dirty="0"/>
          </a:p>
        </p:txBody>
      </p:sp>
      <p:sp>
        <p:nvSpPr>
          <p:cNvPr id="3" name="Content Placeholder 2"/>
          <p:cNvSpPr>
            <a:spLocks noGrp="1"/>
          </p:cNvSpPr>
          <p:nvPr>
            <p:ph idx="1"/>
          </p:nvPr>
        </p:nvSpPr>
        <p:spPr/>
        <p:txBody>
          <a:bodyPr>
            <a:normAutofit lnSpcReduction="10000"/>
          </a:bodyPr>
          <a:lstStyle/>
          <a:p>
            <a:r>
              <a:rPr lang="en-US" dirty="0" smtClean="0"/>
              <a:t>Identification </a:t>
            </a:r>
            <a:r>
              <a:rPr lang="en-US" dirty="0"/>
              <a:t>of Training needs.</a:t>
            </a:r>
          </a:p>
          <a:p>
            <a:r>
              <a:rPr lang="en-US" dirty="0" smtClean="0"/>
              <a:t>Scope </a:t>
            </a:r>
            <a:r>
              <a:rPr lang="en-US" dirty="0"/>
              <a:t>of Training programs.</a:t>
            </a:r>
          </a:p>
          <a:p>
            <a:r>
              <a:rPr lang="en-US" dirty="0" smtClean="0"/>
              <a:t>Training </a:t>
            </a:r>
            <a:r>
              <a:rPr lang="en-US" dirty="0"/>
              <a:t>policy.</a:t>
            </a:r>
          </a:p>
          <a:p>
            <a:r>
              <a:rPr lang="en-US" dirty="0" smtClean="0"/>
              <a:t>Implementation </a:t>
            </a:r>
            <a:r>
              <a:rPr lang="en-US" dirty="0"/>
              <a:t>of training.</a:t>
            </a:r>
          </a:p>
          <a:p>
            <a:r>
              <a:rPr lang="en-US" dirty="0"/>
              <a:t>Design of training should be compatible to support tasks </a:t>
            </a:r>
            <a:r>
              <a:rPr lang="en-US" dirty="0" smtClean="0"/>
              <a:t>required </a:t>
            </a:r>
            <a:r>
              <a:rPr lang="en-US" dirty="0"/>
              <a:t>to be performed after a Disaster at three levels.</a:t>
            </a:r>
          </a:p>
          <a:p>
            <a:r>
              <a:rPr lang="en-US" dirty="0" smtClean="0"/>
              <a:t> </a:t>
            </a:r>
            <a:r>
              <a:rPr lang="en-US" dirty="0"/>
              <a:t>Foundational Training</a:t>
            </a:r>
          </a:p>
          <a:p>
            <a:r>
              <a:rPr lang="en-US" dirty="0" smtClean="0"/>
              <a:t> </a:t>
            </a:r>
            <a:r>
              <a:rPr lang="en-US" dirty="0"/>
              <a:t>Team Training</a:t>
            </a:r>
          </a:p>
          <a:p>
            <a:r>
              <a:rPr lang="en-US" dirty="0" smtClean="0"/>
              <a:t> </a:t>
            </a:r>
            <a:r>
              <a:rPr lang="en-US" dirty="0"/>
              <a:t>Combined Organizational Training.</a:t>
            </a:r>
            <a:endParaRPr lang="en-IN" dirty="0"/>
          </a:p>
        </p:txBody>
      </p:sp>
    </p:spTree>
    <p:extLst>
      <p:ext uri="{BB962C8B-B14F-4D97-AF65-F5344CB8AC3E}">
        <p14:creationId xmlns:p14="http://schemas.microsoft.com/office/powerpoint/2010/main" val="1398061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Disaster Management</a:t>
            </a:r>
            <a:endParaRPr lang="en-IN" dirty="0"/>
          </a:p>
        </p:txBody>
      </p:sp>
      <p:sp>
        <p:nvSpPr>
          <p:cNvPr id="3" name="Content Placeholder 2"/>
          <p:cNvSpPr>
            <a:spLocks noGrp="1"/>
          </p:cNvSpPr>
          <p:nvPr>
            <p:ph idx="1"/>
          </p:nvPr>
        </p:nvSpPr>
        <p:spPr/>
        <p:txBody>
          <a:bodyPr>
            <a:normAutofit/>
          </a:bodyPr>
          <a:lstStyle/>
          <a:p>
            <a:pPr marL="0" indent="0" algn="ctr">
              <a:buNone/>
            </a:pPr>
            <a:r>
              <a:rPr lang="en-US" b="1" i="1" dirty="0" smtClean="0">
                <a:solidFill>
                  <a:srgbClr val="7030A0"/>
                </a:solidFill>
                <a:effectLst/>
                <a:latin typeface="Poppins"/>
              </a:rPr>
              <a:t>Any Natural or human made calamities that causes severe damage to the livelihood is termed as a disaster. We cannot prevent the occurrence of a natural disaster but we cane reduce the after effects caused by the disaster by means of proper management. In simple words Disaster management is the way of dealing with human, material and economic impact of the said disaster.</a:t>
            </a:r>
            <a:endParaRPr lang="en-IN" b="1" i="1" dirty="0">
              <a:solidFill>
                <a:srgbClr val="7030A0"/>
              </a:solidFill>
            </a:endParaRPr>
          </a:p>
        </p:txBody>
      </p:sp>
    </p:spTree>
    <p:extLst>
      <p:ext uri="{BB962C8B-B14F-4D97-AF65-F5344CB8AC3E}">
        <p14:creationId xmlns:p14="http://schemas.microsoft.com/office/powerpoint/2010/main" val="408114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Disaster ?</a:t>
            </a:r>
            <a:endParaRPr lang="en-IN" dirty="0"/>
          </a:p>
        </p:txBody>
      </p:sp>
      <p:sp>
        <p:nvSpPr>
          <p:cNvPr id="3" name="Content Placeholder 2"/>
          <p:cNvSpPr>
            <a:spLocks noGrp="1"/>
          </p:cNvSpPr>
          <p:nvPr>
            <p:ph idx="1"/>
          </p:nvPr>
        </p:nvSpPr>
        <p:spPr/>
        <p:txBody>
          <a:bodyPr>
            <a:normAutofit fontScale="92500" lnSpcReduction="20000"/>
          </a:bodyPr>
          <a:lstStyle/>
          <a:p>
            <a:r>
              <a:rPr lang="en-US" b="0" i="0" dirty="0" smtClean="0">
                <a:solidFill>
                  <a:srgbClr val="272626"/>
                </a:solidFill>
                <a:effectLst/>
                <a:latin typeface="Poppins"/>
              </a:rPr>
              <a:t>In general, Disasters are of two types:</a:t>
            </a:r>
          </a:p>
          <a:p>
            <a:pPr marL="457200" indent="-457200">
              <a:buFont typeface="+mj-lt"/>
              <a:buAutoNum type="arabicPeriod"/>
            </a:pPr>
            <a:r>
              <a:rPr lang="en-US" b="1" i="0" dirty="0" smtClean="0">
                <a:solidFill>
                  <a:srgbClr val="272626"/>
                </a:solidFill>
                <a:effectLst/>
                <a:latin typeface="Poppins"/>
              </a:rPr>
              <a:t>Natural Disaster </a:t>
            </a:r>
            <a:r>
              <a:rPr lang="en-US" b="0" i="0" dirty="0" smtClean="0">
                <a:solidFill>
                  <a:srgbClr val="272626"/>
                </a:solidFill>
                <a:effectLst/>
                <a:latin typeface="Poppins"/>
              </a:rPr>
              <a:t>– Earthquake, Floods, Landslide, Volcano eruption, cyclone</a:t>
            </a:r>
          </a:p>
          <a:p>
            <a:pPr marL="457200" indent="-457200">
              <a:buFont typeface="+mj-lt"/>
              <a:buAutoNum type="arabicPeriod"/>
            </a:pPr>
            <a:endParaRPr lang="en-US" b="0" i="0" dirty="0" smtClean="0">
              <a:solidFill>
                <a:srgbClr val="272626"/>
              </a:solidFill>
              <a:effectLst/>
              <a:latin typeface="Poppins"/>
            </a:endParaRPr>
          </a:p>
          <a:p>
            <a:pPr marL="457200" indent="-457200">
              <a:buFont typeface="+mj-lt"/>
              <a:buAutoNum type="arabicPeriod"/>
            </a:pPr>
            <a:r>
              <a:rPr lang="en-US" b="1" i="0" dirty="0" smtClean="0">
                <a:solidFill>
                  <a:srgbClr val="272626"/>
                </a:solidFill>
                <a:effectLst/>
                <a:latin typeface="Poppins"/>
              </a:rPr>
              <a:t>Manmade Disaster </a:t>
            </a:r>
            <a:r>
              <a:rPr lang="en-US" b="0" i="0" dirty="0" smtClean="0">
                <a:solidFill>
                  <a:srgbClr val="272626"/>
                </a:solidFill>
                <a:effectLst/>
                <a:latin typeface="Poppins"/>
              </a:rPr>
              <a:t>– Biological, Chemical and Nuclear disasters</a:t>
            </a:r>
          </a:p>
          <a:p>
            <a:endParaRPr lang="en-US" b="0" i="0" dirty="0" smtClean="0">
              <a:solidFill>
                <a:srgbClr val="272626"/>
              </a:solidFill>
              <a:effectLst/>
              <a:latin typeface="Poppins"/>
            </a:endParaRPr>
          </a:p>
          <a:p>
            <a:pPr marL="0" indent="0">
              <a:buNone/>
            </a:pPr>
            <a:r>
              <a:rPr lang="en-US" b="1" i="1" dirty="0" smtClean="0">
                <a:solidFill>
                  <a:srgbClr val="272626"/>
                </a:solidFill>
                <a:effectLst/>
                <a:latin typeface="Poppins"/>
              </a:rPr>
              <a:t>Disaster management is multilayered. </a:t>
            </a:r>
            <a:endParaRPr lang="en-US" b="1" i="1" dirty="0" smtClean="0">
              <a:solidFill>
                <a:srgbClr val="272626"/>
              </a:solidFill>
              <a:effectLst/>
              <a:latin typeface="Poppins"/>
            </a:endParaRPr>
          </a:p>
          <a:p>
            <a:pPr marL="0" indent="0">
              <a:buNone/>
            </a:pPr>
            <a:r>
              <a:rPr lang="en-US" b="1" i="1" dirty="0" smtClean="0">
                <a:solidFill>
                  <a:srgbClr val="272626"/>
                </a:solidFill>
                <a:effectLst/>
                <a:latin typeface="Poppins"/>
              </a:rPr>
              <a:t>It </a:t>
            </a:r>
            <a:r>
              <a:rPr lang="en-US" b="1" i="1" dirty="0" smtClean="0">
                <a:solidFill>
                  <a:srgbClr val="272626"/>
                </a:solidFill>
                <a:effectLst/>
                <a:latin typeface="Poppins"/>
              </a:rPr>
              <a:t>is used to address the people affected due to the above mentioned any of the calamity and helps them with good medical care food and housing.</a:t>
            </a:r>
            <a:br>
              <a:rPr lang="en-US" b="1" i="1" dirty="0" smtClean="0">
                <a:solidFill>
                  <a:srgbClr val="272626"/>
                </a:solidFill>
                <a:effectLst/>
                <a:latin typeface="Poppins"/>
              </a:rPr>
            </a:br>
            <a:endParaRPr lang="en-IN" b="1" i="1" dirty="0"/>
          </a:p>
        </p:txBody>
      </p:sp>
    </p:spTree>
    <p:extLst>
      <p:ext uri="{BB962C8B-B14F-4D97-AF65-F5344CB8AC3E}">
        <p14:creationId xmlns:p14="http://schemas.microsoft.com/office/powerpoint/2010/main" val="842777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DISASTERS</a:t>
            </a:r>
            <a:endParaRPr lang="en-IN"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t>Disasters are broadly classified into four types:</a:t>
            </a:r>
          </a:p>
          <a:p>
            <a:pPr marL="457200" indent="-457200">
              <a:buFont typeface="+mj-lt"/>
              <a:buAutoNum type="arabicPeriod"/>
            </a:pPr>
            <a:r>
              <a:rPr lang="en-US" b="1" dirty="0" smtClean="0"/>
              <a:t>Pandemic emergencies </a:t>
            </a:r>
            <a:r>
              <a:rPr lang="en-US" dirty="0" smtClean="0"/>
              <a:t>– we are well used for this word for the past two years. This type of disaster is the spread of contagious disease all over the country and it results in various health issues. It also results in death of many people. It indirectly affects the economy very badly.</a:t>
            </a:r>
          </a:p>
          <a:p>
            <a:pPr marL="457200" indent="-457200">
              <a:buFont typeface="+mj-lt"/>
              <a:buAutoNum type="arabicPeriod"/>
            </a:pPr>
            <a:endParaRPr lang="en-US" dirty="0" smtClean="0"/>
          </a:p>
          <a:p>
            <a:pPr marL="457200" indent="-457200">
              <a:buFont typeface="+mj-lt"/>
              <a:buAutoNum type="arabicPeriod"/>
            </a:pPr>
            <a:r>
              <a:rPr lang="en-US" b="1" dirty="0" smtClean="0"/>
              <a:t>Natural disasters </a:t>
            </a:r>
            <a:r>
              <a:rPr lang="en-US" dirty="0" smtClean="0"/>
              <a:t>– This includes floods, earthquakes, Tsunami, hurricane etc… Due to this type of disasters many peoples would lose their house, job and even family. It also results in death of many peoples.</a:t>
            </a:r>
          </a:p>
          <a:p>
            <a:pPr marL="457200" indent="-457200">
              <a:buFont typeface="+mj-lt"/>
              <a:buAutoNum type="arabicPeriod"/>
            </a:pPr>
            <a:endParaRPr lang="en-US" dirty="0" smtClean="0"/>
          </a:p>
          <a:p>
            <a:pPr marL="457200" indent="-457200">
              <a:buFont typeface="+mj-lt"/>
              <a:buAutoNum type="arabicPeriod"/>
            </a:pPr>
            <a:r>
              <a:rPr lang="en-US" b="1" dirty="0" smtClean="0"/>
              <a:t>Environmental Emergencies </a:t>
            </a:r>
            <a:r>
              <a:rPr lang="en-US" dirty="0" smtClean="0"/>
              <a:t>– This type of disaster is due to Industrial accidents. It is mainly due to the use of hazardous materials. It pollutes the environment.</a:t>
            </a:r>
          </a:p>
          <a:p>
            <a:pPr marL="457200" indent="-457200">
              <a:buFont typeface="+mj-lt"/>
              <a:buAutoNum type="arabicPeriod"/>
            </a:pPr>
            <a:endParaRPr lang="en-US" dirty="0" smtClean="0"/>
          </a:p>
          <a:p>
            <a:pPr marL="457200" indent="-457200">
              <a:buFont typeface="+mj-lt"/>
              <a:buAutoNum type="arabicPeriod"/>
            </a:pPr>
            <a:r>
              <a:rPr lang="en-US" b="1" dirty="0" smtClean="0"/>
              <a:t>Complex emergencies</a:t>
            </a:r>
            <a:r>
              <a:rPr lang="en-US" dirty="0" smtClean="0"/>
              <a:t>– This type of disaster occurs when the government collapses. It results in war.</a:t>
            </a:r>
            <a:endParaRPr lang="en-IN" dirty="0"/>
          </a:p>
        </p:txBody>
      </p:sp>
    </p:spTree>
    <p:extLst>
      <p:ext uri="{BB962C8B-B14F-4D97-AF65-F5344CB8AC3E}">
        <p14:creationId xmlns:p14="http://schemas.microsoft.com/office/powerpoint/2010/main" val="263974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TYPES OF DISASTER MANAGEMENT</a:t>
            </a:r>
            <a:endParaRPr lang="en-IN"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dirty="0" smtClean="0"/>
              <a:t>There Are Four Major Steps In Managing A Disaster. It is also called as emergency management.</a:t>
            </a:r>
          </a:p>
          <a:p>
            <a:endParaRPr lang="en-US" dirty="0" smtClean="0"/>
          </a:p>
          <a:p>
            <a:pPr marL="457200" indent="-457200">
              <a:buFont typeface="+mj-lt"/>
              <a:buAutoNum type="arabicPeriod"/>
            </a:pPr>
            <a:r>
              <a:rPr lang="en-US" b="1" dirty="0" smtClean="0"/>
              <a:t>Mitigation</a:t>
            </a:r>
            <a:r>
              <a:rPr lang="en-US" dirty="0" smtClean="0"/>
              <a:t> – This step involves reducing the impact of the disaster or eliminating it completely. It helps to reduce loss of property and lives.</a:t>
            </a:r>
          </a:p>
          <a:p>
            <a:pPr marL="457200" indent="-457200">
              <a:buFont typeface="+mj-lt"/>
              <a:buAutoNum type="arabicPeriod"/>
            </a:pPr>
            <a:endParaRPr lang="en-US" dirty="0" smtClean="0"/>
          </a:p>
          <a:p>
            <a:pPr marL="457200" indent="-457200">
              <a:buFont typeface="+mj-lt"/>
              <a:buAutoNum type="arabicPeriod"/>
            </a:pPr>
            <a:r>
              <a:rPr lang="en-US" b="1" dirty="0" smtClean="0"/>
              <a:t>Preparedness –</a:t>
            </a:r>
            <a:r>
              <a:rPr lang="en-US" dirty="0" smtClean="0"/>
              <a:t>  As the name suggests one must be prepared to face the consequence caused by the disaster. This also includes training and exercise. Hence this process needs more safety and security measures.</a:t>
            </a:r>
          </a:p>
          <a:p>
            <a:pPr marL="457200" indent="-457200">
              <a:buFont typeface="+mj-lt"/>
              <a:buAutoNum type="arabicPeriod"/>
            </a:pPr>
            <a:endParaRPr lang="en-US" dirty="0" smtClean="0"/>
          </a:p>
          <a:p>
            <a:pPr marL="457200" indent="-457200">
              <a:buFont typeface="+mj-lt"/>
              <a:buAutoNum type="arabicPeriod"/>
            </a:pPr>
            <a:r>
              <a:rPr lang="en-US" b="1" dirty="0" smtClean="0"/>
              <a:t>Response –</a:t>
            </a:r>
            <a:r>
              <a:rPr lang="en-US" dirty="0" smtClean="0"/>
              <a:t> This describes the action taken in response to the results caused by the disaster therefore more resources are needed for this process.</a:t>
            </a:r>
          </a:p>
          <a:p>
            <a:pPr marL="457200" indent="-457200">
              <a:buFont typeface="+mj-lt"/>
              <a:buAutoNum type="arabicPeriod"/>
            </a:pPr>
            <a:endParaRPr lang="en-US" dirty="0" smtClean="0"/>
          </a:p>
          <a:p>
            <a:pPr marL="457200" indent="-457200">
              <a:buFont typeface="+mj-lt"/>
              <a:buAutoNum type="arabicPeriod"/>
            </a:pPr>
            <a:r>
              <a:rPr lang="en-US" b="1" dirty="0" smtClean="0"/>
              <a:t>Recovery – </a:t>
            </a:r>
            <a:r>
              <a:rPr lang="en-US" dirty="0" smtClean="0"/>
              <a:t>This is the final step of disaster management. It denotes that all service are fully recovered and normal situation is attained</a:t>
            </a:r>
          </a:p>
          <a:p>
            <a:endParaRPr lang="en-US" dirty="0" smtClean="0"/>
          </a:p>
          <a:p>
            <a:pPr marL="0" indent="0">
              <a:buNone/>
            </a:pPr>
            <a:r>
              <a:rPr lang="en-US" dirty="0" smtClean="0"/>
              <a:t> Hence</a:t>
            </a:r>
            <a:r>
              <a:rPr lang="en-US" dirty="0" smtClean="0"/>
              <a:t>, we can say that the cycle involves action before during and after any disaster occurs.</a:t>
            </a:r>
            <a:endParaRPr lang="en-IN" dirty="0"/>
          </a:p>
        </p:txBody>
      </p:sp>
    </p:spTree>
    <p:extLst>
      <p:ext uri="{BB962C8B-B14F-4D97-AF65-F5344CB8AC3E}">
        <p14:creationId xmlns:p14="http://schemas.microsoft.com/office/powerpoint/2010/main" val="251561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TO CONSIDER FOR DISASTER MANAGEMENT</a:t>
            </a:r>
            <a:endParaRPr lang="en-IN"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Ø"/>
            </a:pPr>
            <a:r>
              <a:rPr lang="en-US" dirty="0" smtClean="0"/>
              <a:t>They are widely classified into eight categories:</a:t>
            </a:r>
          </a:p>
          <a:p>
            <a:endParaRPr lang="en-US" dirty="0" smtClean="0"/>
          </a:p>
          <a:p>
            <a:pPr marL="457200" indent="-457200">
              <a:buFont typeface="+mj-lt"/>
              <a:buAutoNum type="arabicPeriod"/>
            </a:pPr>
            <a:r>
              <a:rPr lang="en-US" b="1" dirty="0" smtClean="0"/>
              <a:t>Technological </a:t>
            </a:r>
            <a:r>
              <a:rPr lang="en-US" dirty="0" smtClean="0"/>
              <a:t>– It involves scientific tools or technique to benefit disaster management.</a:t>
            </a:r>
          </a:p>
          <a:p>
            <a:pPr marL="457200" indent="-457200">
              <a:buFont typeface="+mj-lt"/>
              <a:buAutoNum type="arabicPeriod"/>
            </a:pPr>
            <a:endParaRPr lang="en-US" dirty="0" smtClean="0"/>
          </a:p>
          <a:p>
            <a:pPr marL="457200" indent="-457200">
              <a:buFont typeface="+mj-lt"/>
              <a:buAutoNum type="arabicPeriod"/>
            </a:pPr>
            <a:r>
              <a:rPr lang="en-US" b="1" dirty="0" smtClean="0"/>
              <a:t>Social </a:t>
            </a:r>
            <a:r>
              <a:rPr lang="en-US" dirty="0" smtClean="0"/>
              <a:t>– It represents the society and its members.</a:t>
            </a:r>
          </a:p>
          <a:p>
            <a:pPr marL="457200" indent="-457200">
              <a:buFont typeface="+mj-lt"/>
              <a:buAutoNum type="arabicPeriod"/>
            </a:pPr>
            <a:endParaRPr lang="en-US" dirty="0" smtClean="0"/>
          </a:p>
          <a:p>
            <a:pPr marL="457200" indent="-457200">
              <a:buFont typeface="+mj-lt"/>
              <a:buAutoNum type="arabicPeriod"/>
            </a:pPr>
            <a:r>
              <a:rPr lang="en-US" b="1" dirty="0" smtClean="0"/>
              <a:t>Environmental –</a:t>
            </a:r>
            <a:r>
              <a:rPr lang="en-US" dirty="0" smtClean="0"/>
              <a:t> all natural and built environment comes under this factor.</a:t>
            </a:r>
          </a:p>
          <a:p>
            <a:pPr marL="457200" indent="-457200">
              <a:buFont typeface="+mj-lt"/>
              <a:buAutoNum type="arabicPeriod"/>
            </a:pPr>
            <a:endParaRPr lang="en-US" dirty="0" smtClean="0"/>
          </a:p>
          <a:p>
            <a:pPr marL="457200" indent="-457200">
              <a:buFont typeface="+mj-lt"/>
              <a:buAutoNum type="arabicPeriod"/>
            </a:pPr>
            <a:r>
              <a:rPr lang="en-US" b="1" dirty="0" smtClean="0"/>
              <a:t>Legal –</a:t>
            </a:r>
            <a:r>
              <a:rPr lang="en-US" dirty="0" smtClean="0"/>
              <a:t> It covers Law, rules and regulations for managing a disaster.</a:t>
            </a:r>
          </a:p>
          <a:p>
            <a:pPr marL="457200" indent="-457200">
              <a:buFont typeface="+mj-lt"/>
              <a:buAutoNum type="arabicPeriod"/>
            </a:pPr>
            <a:endParaRPr lang="en-US" dirty="0" smtClean="0"/>
          </a:p>
          <a:p>
            <a:pPr marL="457200" indent="-457200">
              <a:buFont typeface="+mj-lt"/>
              <a:buAutoNum type="arabicPeriod"/>
            </a:pPr>
            <a:r>
              <a:rPr lang="en-US" b="1" dirty="0" smtClean="0"/>
              <a:t>Economical</a:t>
            </a:r>
            <a:r>
              <a:rPr lang="en-US" dirty="0" smtClean="0"/>
              <a:t> – They are of two types Long term economic planning measures and Financial factors.</a:t>
            </a:r>
          </a:p>
          <a:p>
            <a:pPr marL="457200" indent="-457200">
              <a:buFont typeface="+mj-lt"/>
              <a:buAutoNum type="arabicPeriod"/>
            </a:pPr>
            <a:endParaRPr lang="en-US" dirty="0" smtClean="0"/>
          </a:p>
          <a:p>
            <a:pPr marL="457200" indent="-457200">
              <a:buFont typeface="+mj-lt"/>
              <a:buAutoNum type="arabicPeriod"/>
            </a:pPr>
            <a:r>
              <a:rPr lang="en-US" b="1" dirty="0" smtClean="0"/>
              <a:t>Operational </a:t>
            </a:r>
            <a:r>
              <a:rPr lang="en-US" dirty="0" smtClean="0"/>
              <a:t>– it is related to skills and operational competencies.</a:t>
            </a:r>
          </a:p>
          <a:p>
            <a:pPr marL="457200" indent="-457200">
              <a:buFont typeface="+mj-lt"/>
              <a:buAutoNum type="arabicPeriod"/>
            </a:pPr>
            <a:endParaRPr lang="en-US" b="1" dirty="0" smtClean="0"/>
          </a:p>
          <a:p>
            <a:pPr marL="457200" indent="-457200">
              <a:buFont typeface="+mj-lt"/>
              <a:buAutoNum type="arabicPeriod"/>
            </a:pPr>
            <a:r>
              <a:rPr lang="en-US" b="1" dirty="0" smtClean="0"/>
              <a:t>Institutional </a:t>
            </a:r>
            <a:r>
              <a:rPr lang="en-US" dirty="0" smtClean="0"/>
              <a:t>– institution for managing a disaster is covered in this factor.</a:t>
            </a:r>
          </a:p>
          <a:p>
            <a:pPr marL="457200" indent="-457200">
              <a:buFont typeface="+mj-lt"/>
              <a:buAutoNum type="arabicPeriod"/>
            </a:pPr>
            <a:endParaRPr lang="en-US" dirty="0" smtClean="0"/>
          </a:p>
          <a:p>
            <a:pPr marL="457200" indent="-457200">
              <a:buFont typeface="+mj-lt"/>
              <a:buAutoNum type="arabicPeriod"/>
            </a:pPr>
            <a:r>
              <a:rPr lang="en-US" b="1" dirty="0" smtClean="0"/>
              <a:t>Political </a:t>
            </a:r>
            <a:r>
              <a:rPr lang="en-US" dirty="0" smtClean="0"/>
              <a:t>– issues related to political parties are considered in this factor.</a:t>
            </a:r>
            <a:endParaRPr lang="en-IN" dirty="0"/>
          </a:p>
        </p:txBody>
      </p:sp>
    </p:spTree>
    <p:extLst>
      <p:ext uri="{BB962C8B-B14F-4D97-AF65-F5344CB8AC3E}">
        <p14:creationId xmlns:p14="http://schemas.microsoft.com/office/powerpoint/2010/main" val="888335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PURPOSE OF DISASTER MANAGEMENT</a:t>
            </a:r>
            <a:endParaRPr lang="en-IN"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dirty="0" smtClean="0"/>
              <a:t>The main purpose of disaster management is to understand the disaster and take necessary rescue operation. It is also used to provide relief measures such as arranging a rehabilitation program.</a:t>
            </a:r>
          </a:p>
          <a:p>
            <a:pPr>
              <a:buFont typeface="Wingdings" pitchFamily="2" charset="2"/>
              <a:buChar char="ü"/>
            </a:pPr>
            <a:endParaRPr lang="en-US" dirty="0" smtClean="0"/>
          </a:p>
          <a:p>
            <a:pPr>
              <a:buFont typeface="Wingdings" pitchFamily="2" charset="2"/>
              <a:buChar char="ü"/>
            </a:pPr>
            <a:r>
              <a:rPr lang="en-US" dirty="0" smtClean="0"/>
              <a:t>Another main aim of disaster management is to control the death rate. It also aims at protecting the environment and minimizing the losses.</a:t>
            </a:r>
            <a:endParaRPr lang="en-IN" dirty="0"/>
          </a:p>
        </p:txBody>
      </p:sp>
    </p:spTree>
    <p:extLst>
      <p:ext uri="{BB962C8B-B14F-4D97-AF65-F5344CB8AC3E}">
        <p14:creationId xmlns:p14="http://schemas.microsoft.com/office/powerpoint/2010/main" val="1245230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ADVANTAGES OF DISASTER MANAGEMENT</a:t>
            </a:r>
            <a:endParaRPr lang="en-IN"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dirty="0" smtClean="0"/>
              <a:t>There are various benefits in managing a disaster. By doing so huge loss can be prevented.</a:t>
            </a:r>
          </a:p>
          <a:p>
            <a:pPr>
              <a:buFont typeface="Wingdings" pitchFamily="2" charset="2"/>
              <a:buChar char="q"/>
            </a:pPr>
            <a:endParaRPr lang="en-US" dirty="0" smtClean="0"/>
          </a:p>
          <a:p>
            <a:pPr>
              <a:buFont typeface="Wingdings" pitchFamily="2" charset="2"/>
              <a:buChar char="q"/>
            </a:pPr>
            <a:r>
              <a:rPr lang="en-US" dirty="0" smtClean="0"/>
              <a:t>In man made case even the disaster can be prevented.</a:t>
            </a:r>
          </a:p>
          <a:p>
            <a:pPr>
              <a:buFont typeface="Wingdings" pitchFamily="2" charset="2"/>
              <a:buChar char="q"/>
            </a:pPr>
            <a:endParaRPr lang="en-US" dirty="0" smtClean="0"/>
          </a:p>
          <a:p>
            <a:pPr>
              <a:buFont typeface="Wingdings" pitchFamily="2" charset="2"/>
              <a:buChar char="q"/>
            </a:pPr>
            <a:r>
              <a:rPr lang="en-US" dirty="0" smtClean="0"/>
              <a:t>It is cost efficient because for recovery we use multiple components</a:t>
            </a:r>
          </a:p>
          <a:p>
            <a:pPr>
              <a:buFont typeface="Wingdings" pitchFamily="2" charset="2"/>
              <a:buChar char="q"/>
            </a:pPr>
            <a:endParaRPr lang="en-US" dirty="0" smtClean="0"/>
          </a:p>
          <a:p>
            <a:pPr>
              <a:buFont typeface="Wingdings" pitchFamily="2" charset="2"/>
              <a:buChar char="q"/>
            </a:pPr>
            <a:r>
              <a:rPr lang="en-US" dirty="0" smtClean="0"/>
              <a:t>Hence, we can conclude that by proper planning and preparedness any disaster can be faced without huge losses.</a:t>
            </a:r>
          </a:p>
          <a:p>
            <a:pPr>
              <a:buFont typeface="Wingdings" pitchFamily="2" charset="2"/>
              <a:buChar char="q"/>
            </a:pPr>
            <a:endParaRPr lang="en-US" dirty="0" smtClean="0"/>
          </a:p>
          <a:p>
            <a:endParaRPr lang="en-IN" dirty="0"/>
          </a:p>
        </p:txBody>
      </p:sp>
    </p:spTree>
    <p:extLst>
      <p:ext uri="{BB962C8B-B14F-4D97-AF65-F5344CB8AC3E}">
        <p14:creationId xmlns:p14="http://schemas.microsoft.com/office/powerpoint/2010/main" val="345905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Principles of Disaster Management</a:t>
            </a:r>
          </a:p>
        </p:txBody>
      </p:sp>
      <p:sp>
        <p:nvSpPr>
          <p:cNvPr id="3" name="Content Placeholder 2"/>
          <p:cNvSpPr>
            <a:spLocks noGrp="1"/>
          </p:cNvSpPr>
          <p:nvPr>
            <p:ph idx="1"/>
          </p:nvPr>
        </p:nvSpPr>
        <p:spPr/>
        <p:txBody>
          <a:bodyPr/>
          <a:lstStyle/>
          <a:p>
            <a:pPr>
              <a:buFont typeface="Wingdings" pitchFamily="2" charset="2"/>
              <a:buChar char="ü"/>
            </a:pPr>
            <a:r>
              <a:rPr lang="en-US" dirty="0" smtClean="0"/>
              <a:t> </a:t>
            </a:r>
            <a:r>
              <a:rPr lang="en-US" dirty="0"/>
              <a:t>Risk &amp; Hazard Assessment</a:t>
            </a:r>
          </a:p>
          <a:p>
            <a:pPr>
              <a:buFont typeface="Wingdings" pitchFamily="2" charset="2"/>
              <a:buChar char="ü"/>
            </a:pPr>
            <a:r>
              <a:rPr lang="en-US" dirty="0" smtClean="0"/>
              <a:t> </a:t>
            </a:r>
            <a:r>
              <a:rPr lang="en-US" dirty="0"/>
              <a:t>Planning </a:t>
            </a:r>
          </a:p>
          <a:p>
            <a:pPr>
              <a:buFont typeface="Wingdings" pitchFamily="2" charset="2"/>
              <a:buChar char="ü"/>
            </a:pPr>
            <a:r>
              <a:rPr lang="en-US" dirty="0" smtClean="0"/>
              <a:t> </a:t>
            </a:r>
            <a:r>
              <a:rPr lang="en-US" dirty="0"/>
              <a:t>Organization</a:t>
            </a:r>
          </a:p>
          <a:p>
            <a:pPr>
              <a:buFont typeface="Wingdings" pitchFamily="2" charset="2"/>
              <a:buChar char="ü"/>
            </a:pPr>
            <a:r>
              <a:rPr lang="en-US" dirty="0" smtClean="0"/>
              <a:t> </a:t>
            </a:r>
            <a:r>
              <a:rPr lang="en-US" dirty="0"/>
              <a:t>Resource Utilization</a:t>
            </a:r>
          </a:p>
          <a:p>
            <a:pPr>
              <a:buFont typeface="Wingdings" pitchFamily="2" charset="2"/>
              <a:buChar char="ü"/>
            </a:pPr>
            <a:r>
              <a:rPr lang="en-US" dirty="0" smtClean="0"/>
              <a:t> </a:t>
            </a:r>
            <a:r>
              <a:rPr lang="en-US" dirty="0"/>
              <a:t>Need for Specialists</a:t>
            </a:r>
          </a:p>
          <a:p>
            <a:pPr>
              <a:buFont typeface="Wingdings" pitchFamily="2" charset="2"/>
              <a:buChar char="ü"/>
            </a:pPr>
            <a:r>
              <a:rPr lang="en-US" dirty="0" smtClean="0"/>
              <a:t> </a:t>
            </a:r>
            <a:r>
              <a:rPr lang="en-US" dirty="0"/>
              <a:t>Training</a:t>
            </a:r>
          </a:p>
          <a:p>
            <a:endParaRPr lang="en-IN" dirty="0"/>
          </a:p>
        </p:txBody>
      </p:sp>
    </p:spTree>
    <p:extLst>
      <p:ext uri="{BB962C8B-B14F-4D97-AF65-F5344CB8AC3E}">
        <p14:creationId xmlns:p14="http://schemas.microsoft.com/office/powerpoint/2010/main" val="2471590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143</TotalTime>
  <Words>1068</Words>
  <Application>Microsoft Office PowerPoint</Application>
  <PresentationFormat>On-screen Show (4:3)</PresentationFormat>
  <Paragraphs>113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NewsPrint</vt:lpstr>
      <vt:lpstr>Disaster Management</vt:lpstr>
      <vt:lpstr>Disaster Management</vt:lpstr>
      <vt:lpstr>What is Disaster ?</vt:lpstr>
      <vt:lpstr>TYPES OF DISASTERS</vt:lpstr>
      <vt:lpstr>TYPES OF DISASTER MANAGEMENT</vt:lpstr>
      <vt:lpstr>FACTORS TO CONSIDER FOR DISASTER MANAGEMENT</vt:lpstr>
      <vt:lpstr>PURPOSE OF DISASTER MANAGEMENT</vt:lpstr>
      <vt:lpstr>ADVANTAGES OF DISASTER MANAGEMENT</vt:lpstr>
      <vt:lpstr>Principles of Disaster Management</vt:lpstr>
      <vt:lpstr>RISK AND HAZARD ASSESSMENT</vt:lpstr>
      <vt:lpstr>HAZARD ASSESSMENT</vt:lpstr>
      <vt:lpstr>Planning</vt:lpstr>
      <vt:lpstr> Organization : </vt:lpstr>
      <vt:lpstr>Resource Utilization : </vt:lpstr>
      <vt:lpstr>     Training :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Managent</dc:title>
  <dc:creator>user</dc:creator>
  <cp:lastModifiedBy>user</cp:lastModifiedBy>
  <cp:revision>8</cp:revision>
  <dcterms:created xsi:type="dcterms:W3CDTF">2022-05-21T07:03:33Z</dcterms:created>
  <dcterms:modified xsi:type="dcterms:W3CDTF">2022-05-24T07:29:03Z</dcterms:modified>
</cp:coreProperties>
</file>