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3" r:id="rId8"/>
    <p:sldId id="262"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2C70618-BB6E-43AA-84F6-E4E1F996DCCB}" type="datetimeFigureOut">
              <a:rPr lang="en-IN" smtClean="0"/>
              <a:t>01-02-2022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3302060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2C70618-BB6E-43AA-84F6-E4E1F996DCCB}" type="datetimeFigureOut">
              <a:rPr lang="en-IN" smtClean="0"/>
              <a:t>01-02-2022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134068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2C70618-BB6E-43AA-84F6-E4E1F996DCCB}" type="datetimeFigureOut">
              <a:rPr lang="en-IN" smtClean="0"/>
              <a:t>01-02-2022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126676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2C70618-BB6E-43AA-84F6-E4E1F996DCCB}" type="datetimeFigureOut">
              <a:rPr lang="en-IN" smtClean="0"/>
              <a:t>01-02-2022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2325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C70618-BB6E-43AA-84F6-E4E1F996DCCB}" type="datetimeFigureOut">
              <a:rPr lang="en-IN" smtClean="0"/>
              <a:t>01-02-2022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410355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2C70618-BB6E-43AA-84F6-E4E1F996DCCB}" type="datetimeFigureOut">
              <a:rPr lang="en-IN" smtClean="0"/>
              <a:t>01-02-2022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350352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2C70618-BB6E-43AA-84F6-E4E1F996DCCB}" type="datetimeFigureOut">
              <a:rPr lang="en-IN" smtClean="0"/>
              <a:t>01-02-2022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890848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2C70618-BB6E-43AA-84F6-E4E1F996DCCB}" type="datetimeFigureOut">
              <a:rPr lang="en-IN" smtClean="0"/>
              <a:t>01-02-2022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125980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70618-BB6E-43AA-84F6-E4E1F996DCCB}" type="datetimeFigureOut">
              <a:rPr lang="en-IN" smtClean="0"/>
              <a:t>01-02-2022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34970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70618-BB6E-43AA-84F6-E4E1F996DCCB}" type="datetimeFigureOut">
              <a:rPr lang="en-IN" smtClean="0"/>
              <a:t>01-02-2022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321758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70618-BB6E-43AA-84F6-E4E1F996DCCB}" type="datetimeFigureOut">
              <a:rPr lang="en-IN" smtClean="0"/>
              <a:t>01-02-2022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C83AC4-2B09-48C3-A49C-CF70BED411BC}" type="slidenum">
              <a:rPr lang="en-IN" smtClean="0"/>
              <a:t>‹#›</a:t>
            </a:fld>
            <a:endParaRPr lang="en-IN"/>
          </a:p>
        </p:txBody>
      </p:sp>
    </p:spTree>
    <p:extLst>
      <p:ext uri="{BB962C8B-B14F-4D97-AF65-F5344CB8AC3E}">
        <p14:creationId xmlns:p14="http://schemas.microsoft.com/office/powerpoint/2010/main" val="1251211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70618-BB6E-43AA-84F6-E4E1F996DCCB}" type="datetimeFigureOut">
              <a:rPr lang="en-IN" smtClean="0"/>
              <a:t>01-02-2022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83AC4-2B09-48C3-A49C-CF70BED411BC}" type="slidenum">
              <a:rPr lang="en-IN" smtClean="0"/>
              <a:t>‹#›</a:t>
            </a:fld>
            <a:endParaRPr lang="en-IN"/>
          </a:p>
        </p:txBody>
      </p:sp>
    </p:spTree>
    <p:extLst>
      <p:ext uri="{BB962C8B-B14F-4D97-AF65-F5344CB8AC3E}">
        <p14:creationId xmlns:p14="http://schemas.microsoft.com/office/powerpoint/2010/main" val="270872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onversionpipeline.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rlingtonseocompany.com/" TargetMode="External"/><Relationship Id="rId7" Type="http://schemas.openxmlformats.org/officeDocument/2006/relationships/hyperlink" Target="https://conversionpipeline.com/services/mobile-advertising/" TargetMode="External"/><Relationship Id="rId2" Type="http://schemas.openxmlformats.org/officeDocument/2006/relationships/hyperlink" Target="https://conversionpipeline.com/services/lead-generation/search-engine-optimization-seo/" TargetMode="External"/><Relationship Id="rId1" Type="http://schemas.openxmlformats.org/officeDocument/2006/relationships/slideLayout" Target="../slideLayouts/slideLayout2.xml"/><Relationship Id="rId6" Type="http://schemas.openxmlformats.org/officeDocument/2006/relationships/hyperlink" Target="https://conversionpipeline.com/services/internet-marketing/social-media-strategy/" TargetMode="External"/><Relationship Id="rId5" Type="http://schemas.openxmlformats.org/officeDocument/2006/relationships/hyperlink" Target="https://conversionpipeline.com/services/lead-generation/email-marketing/" TargetMode="External"/><Relationship Id="rId4" Type="http://schemas.openxmlformats.org/officeDocument/2006/relationships/hyperlink" Target="https://conversionpipeline.com/services/ppc-managemen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hatis.techtarget.com/definition/Amaz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earchcustomerexperience.techtarget.com/news/252491953/Salesforce-Revenue-Cloud-bolsters-B2B-e-commerce-workflow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echtarget.com/searchcio/definition/data-privacy-information-privacy" TargetMode="External"/><Relationship Id="rId2" Type="http://schemas.openxmlformats.org/officeDocument/2006/relationships/hyperlink" Target="https://searchdatacenter.techtarget.com/definition/ED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echtarget.com/searchnetworking/definition/bandwidth" TargetMode="External"/><Relationship Id="rId2" Type="http://schemas.openxmlformats.org/officeDocument/2006/relationships/hyperlink" Target="https://whatis.techtarget.com/definition/24x7-24-hours-a-day-7-days-a-wee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earchcustomerexperience.techtarget.com/definition/customer-service-and-suppor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echtarget.com/searchsecurity/definition/hack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9634"/>
            <a:ext cx="9144000" cy="587829"/>
          </a:xfrm>
        </p:spPr>
        <p:txBody>
          <a:bodyPr>
            <a:normAutofit/>
          </a:bodyPr>
          <a:lstStyle/>
          <a:p>
            <a:r>
              <a:rPr lang="en-US" sz="2400" b="1" dirty="0" smtClean="0"/>
              <a:t>What is E-Commerce ?</a:t>
            </a:r>
            <a:endParaRPr lang="en-IN" sz="2400" b="1" dirty="0"/>
          </a:p>
        </p:txBody>
      </p:sp>
      <p:sp>
        <p:nvSpPr>
          <p:cNvPr id="3" name="Subtitle 2"/>
          <p:cNvSpPr>
            <a:spLocks noGrp="1"/>
          </p:cNvSpPr>
          <p:nvPr>
            <p:ph type="subTitle" idx="1"/>
          </p:nvPr>
        </p:nvSpPr>
        <p:spPr>
          <a:xfrm>
            <a:off x="1524000" y="1123405"/>
            <a:ext cx="9144000" cy="4872445"/>
          </a:xfrm>
        </p:spPr>
        <p:txBody>
          <a:bodyPr/>
          <a:lstStyle/>
          <a:p>
            <a:pPr algn="just"/>
            <a:r>
              <a:rPr lang="en-US" dirty="0"/>
              <a:t>E-commerce is the buying and selling of good or services via the internet, and the transfer of money and data to complete the sales</a:t>
            </a:r>
            <a:r>
              <a:rPr lang="en-US" dirty="0" smtClean="0"/>
              <a:t>.</a:t>
            </a:r>
          </a:p>
          <a:p>
            <a:pPr algn="just"/>
            <a:r>
              <a:rPr lang="en-US" dirty="0" smtClean="0"/>
              <a:t> </a:t>
            </a:r>
            <a:r>
              <a:rPr lang="en-US" dirty="0"/>
              <a:t>It’s also known as electronic commerce or internet commerce. </a:t>
            </a:r>
          </a:p>
          <a:p>
            <a:pPr algn="just"/>
            <a:r>
              <a:rPr lang="en-US" dirty="0"/>
              <a:t>Today, questions about e-commerce usually center around which channels are best to execute business online, but one of the most burning questions is the appropriate spelling of e-commerce. </a:t>
            </a:r>
            <a:endParaRPr lang="en-US" dirty="0" smtClean="0"/>
          </a:p>
          <a:p>
            <a:pPr algn="just"/>
            <a:r>
              <a:rPr lang="en-US" dirty="0" smtClean="0"/>
              <a:t>The </a:t>
            </a:r>
            <a:r>
              <a:rPr lang="en-US" dirty="0"/>
              <a:t>truth is, there isn’t any one that’s right or wrong, and it usually comes down to preference.</a:t>
            </a:r>
          </a:p>
          <a:p>
            <a:endParaRPr lang="en-IN" dirty="0"/>
          </a:p>
        </p:txBody>
      </p:sp>
    </p:spTree>
    <p:extLst>
      <p:ext uri="{BB962C8B-B14F-4D97-AF65-F5344CB8AC3E}">
        <p14:creationId xmlns:p14="http://schemas.microsoft.com/office/powerpoint/2010/main" val="3510212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r>
              <a:rPr lang="en-US" b="1" dirty="0"/>
              <a:t>Electronic Commerce and Trade Cycle</a:t>
            </a:r>
            <a:br>
              <a:rPr lang="en-US" b="1" dirty="0"/>
            </a:br>
            <a:endParaRPr lang="en-IN" dirty="0"/>
          </a:p>
        </p:txBody>
      </p:sp>
      <p:sp>
        <p:nvSpPr>
          <p:cNvPr id="3" name="Content Placeholder 2"/>
          <p:cNvSpPr>
            <a:spLocks noGrp="1"/>
          </p:cNvSpPr>
          <p:nvPr>
            <p:ph idx="1"/>
          </p:nvPr>
        </p:nvSpPr>
        <p:spPr>
          <a:xfrm>
            <a:off x="838200" y="1031966"/>
            <a:ext cx="10515600" cy="5144997"/>
          </a:xfrm>
        </p:spPr>
        <p:txBody>
          <a:bodyPr>
            <a:normAutofit lnSpcReduction="10000"/>
          </a:bodyPr>
          <a:lstStyle/>
          <a:p>
            <a:r>
              <a:rPr lang="en-US" dirty="0" smtClean="0"/>
              <a:t>A trade </a:t>
            </a:r>
            <a:r>
              <a:rPr lang="en-US" dirty="0"/>
              <a:t>cycle is the series of exchanges, between a customer and supplier that take place when a commercial exchange is executed. A general trade cycle consists of following stages</a:t>
            </a:r>
            <a:r>
              <a:rPr lang="en-US" dirty="0" smtClean="0"/>
              <a:t>:</a:t>
            </a:r>
          </a:p>
          <a:p>
            <a:r>
              <a:rPr lang="en-US" b="1" dirty="0"/>
              <a:t>Pre-Sales</a:t>
            </a:r>
            <a:r>
              <a:rPr lang="en-US" dirty="0"/>
              <a:t>: Finding a supplier and agreeing the terms.</a:t>
            </a:r>
          </a:p>
          <a:p>
            <a:r>
              <a:rPr lang="en-US" b="1" dirty="0"/>
              <a:t>Execution</a:t>
            </a:r>
            <a:r>
              <a:rPr lang="en-US" dirty="0"/>
              <a:t>: Having decided to do business the buyer requests or orders from the vendor that which is required and the vendor hands over or delivers the goods or service.</a:t>
            </a:r>
          </a:p>
          <a:p>
            <a:r>
              <a:rPr lang="en-US" dirty="0"/>
              <a:t>Settlement: At an appropriate stage the vendor asks for payment, the invoice, and, hopefully, the buyer makes the appropriate payment.</a:t>
            </a:r>
          </a:p>
          <a:p>
            <a:r>
              <a:rPr lang="en-US" dirty="0"/>
              <a:t>After Sales: Once the sale is completed that is not necessarily the end of the story; depending on the nature of the exchange there may be a requirement for after sales activities</a:t>
            </a:r>
            <a:r>
              <a:rPr lang="en-US" dirty="0" smtClean="0"/>
              <a:t>.</a:t>
            </a:r>
            <a:endParaRPr lang="en-US" dirty="0"/>
          </a:p>
        </p:txBody>
      </p:sp>
    </p:spTree>
    <p:extLst>
      <p:ext uri="{BB962C8B-B14F-4D97-AF65-F5344CB8AC3E}">
        <p14:creationId xmlns:p14="http://schemas.microsoft.com/office/powerpoint/2010/main" val="4028621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lstStyle/>
          <a:p>
            <a:r>
              <a:rPr lang="en-US" b="1" dirty="0" smtClean="0"/>
              <a:t>Electronic Commerce and Trade Cycle</a:t>
            </a:r>
            <a:endParaRPr lang="en-IN" dirty="0"/>
          </a:p>
        </p:txBody>
      </p:sp>
      <p:sp>
        <p:nvSpPr>
          <p:cNvPr id="3" name="Content Placeholder 2"/>
          <p:cNvSpPr>
            <a:spLocks noGrp="1"/>
          </p:cNvSpPr>
          <p:nvPr>
            <p:ph idx="1"/>
          </p:nvPr>
        </p:nvSpPr>
        <p:spPr>
          <a:xfrm>
            <a:off x="838200" y="1097280"/>
            <a:ext cx="10515600" cy="5079683"/>
          </a:xfrm>
        </p:spPr>
        <p:txBody>
          <a:bodyPr>
            <a:normAutofit lnSpcReduction="10000"/>
          </a:bodyPr>
          <a:lstStyle/>
          <a:p>
            <a:r>
              <a:rPr lang="en-US" dirty="0"/>
              <a:t>E-commerce can be applied to all, or to different phases, of the trade cycle. The trade cycle varies depending on: </a:t>
            </a:r>
            <a:endParaRPr lang="en-US" dirty="0" smtClean="0"/>
          </a:p>
          <a:p>
            <a:r>
              <a:rPr lang="en-US" dirty="0"/>
              <a:t>Nature of the </a:t>
            </a:r>
            <a:r>
              <a:rPr lang="en-US" dirty="0" err="1"/>
              <a:t>organisations</a:t>
            </a:r>
            <a:r>
              <a:rPr lang="en-US" dirty="0"/>
              <a:t> (or individuals) involved. </a:t>
            </a:r>
          </a:p>
          <a:p>
            <a:r>
              <a:rPr lang="en-US" dirty="0"/>
              <a:t>Frequency of trade between the partners to the exchange. </a:t>
            </a:r>
          </a:p>
          <a:p>
            <a:r>
              <a:rPr lang="en-US" dirty="0"/>
              <a:t>Nature of the goods or services being exchanged.</a:t>
            </a:r>
          </a:p>
          <a:p>
            <a:pPr marL="0" indent="0">
              <a:buNone/>
            </a:pPr>
            <a:r>
              <a:rPr lang="en-US" dirty="0"/>
              <a:t>The trade cycle has to support: </a:t>
            </a:r>
          </a:p>
          <a:p>
            <a:r>
              <a:rPr lang="en-US" dirty="0"/>
              <a:t>Finding goods or services appropriate to the requirement and agreeing the terms of trade (referred to as search and negotiation).</a:t>
            </a:r>
          </a:p>
          <a:p>
            <a:r>
              <a:rPr lang="en-US" dirty="0"/>
              <a:t>Placing the order, taking delivery and making payment (execution and settlement).</a:t>
            </a:r>
          </a:p>
          <a:p>
            <a:r>
              <a:rPr lang="en-US" dirty="0"/>
              <a:t>After-sales activities such as warrantee, service, etc. </a:t>
            </a:r>
          </a:p>
          <a:p>
            <a:endParaRPr lang="en-IN" dirty="0"/>
          </a:p>
        </p:txBody>
      </p:sp>
    </p:spTree>
    <p:extLst>
      <p:ext uri="{BB962C8B-B14F-4D97-AF65-F5344CB8AC3E}">
        <p14:creationId xmlns:p14="http://schemas.microsoft.com/office/powerpoint/2010/main" val="285182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9721"/>
          </a:xfrm>
        </p:spPr>
        <p:txBody>
          <a:bodyPr/>
          <a:lstStyle/>
          <a:p>
            <a:r>
              <a:rPr lang="en-US" b="1" dirty="0" smtClean="0"/>
              <a:t>Electronic Commerce and Trade Cycle</a:t>
            </a:r>
            <a:endParaRPr lang="en-IN" dirty="0"/>
          </a:p>
        </p:txBody>
      </p:sp>
      <p:sp>
        <p:nvSpPr>
          <p:cNvPr id="3" name="Content Placeholder 2"/>
          <p:cNvSpPr>
            <a:spLocks noGrp="1"/>
          </p:cNvSpPr>
          <p:nvPr>
            <p:ph idx="1"/>
          </p:nvPr>
        </p:nvSpPr>
        <p:spPr>
          <a:xfrm>
            <a:off x="838200" y="1332411"/>
            <a:ext cx="10515600" cy="4844552"/>
          </a:xfrm>
        </p:spPr>
        <p:txBody>
          <a:bodyPr/>
          <a:lstStyle/>
          <a:p>
            <a:pPr marL="0" indent="0">
              <a:buNone/>
            </a:pPr>
            <a:r>
              <a:rPr lang="en-US" dirty="0"/>
              <a:t>There are numerous versions of the trade cycles depending on the factors and for many transactions, further complicated by the complexities of international trade. Three generic trade cycles can be identified:</a:t>
            </a:r>
          </a:p>
          <a:p>
            <a:r>
              <a:rPr lang="en-US" dirty="0"/>
              <a:t>Repeat Trade Cycle: Regular, repeat transactions between commercial trading partners.</a:t>
            </a:r>
          </a:p>
          <a:p>
            <a:r>
              <a:rPr lang="en-US" dirty="0"/>
              <a:t>Credit Transaction: Irregular transactions between commercial trading partners where execution and settlement are separated.  </a:t>
            </a:r>
          </a:p>
          <a:p>
            <a:r>
              <a:rPr lang="en-US" dirty="0"/>
              <a:t>Cash Transaction: Irregular transactions in once-off trading relationships where execution and settlement are typically combined.</a:t>
            </a:r>
          </a:p>
          <a:p>
            <a:endParaRPr lang="en-IN" dirty="0"/>
          </a:p>
        </p:txBody>
      </p:sp>
    </p:spTree>
    <p:extLst>
      <p:ext uri="{BB962C8B-B14F-4D97-AF65-F5344CB8AC3E}">
        <p14:creationId xmlns:p14="http://schemas.microsoft.com/office/powerpoint/2010/main" val="642138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IN" b="1" dirty="0"/>
              <a:t>What Is E-Marketing?</a:t>
            </a:r>
            <a:br>
              <a:rPr lang="en-IN" b="1" dirty="0"/>
            </a:br>
            <a:endParaRPr lang="en-IN" dirty="0"/>
          </a:p>
        </p:txBody>
      </p:sp>
      <p:sp>
        <p:nvSpPr>
          <p:cNvPr id="3" name="Content Placeholder 2"/>
          <p:cNvSpPr>
            <a:spLocks noGrp="1"/>
          </p:cNvSpPr>
          <p:nvPr>
            <p:ph idx="1"/>
          </p:nvPr>
        </p:nvSpPr>
        <p:spPr>
          <a:xfrm>
            <a:off x="838200" y="783771"/>
            <a:ext cx="10515600" cy="5393192"/>
          </a:xfrm>
        </p:spPr>
        <p:txBody>
          <a:bodyPr/>
          <a:lstStyle/>
          <a:p>
            <a:r>
              <a:rPr lang="en-US" dirty="0"/>
              <a:t>E-Marketing </a:t>
            </a:r>
            <a:r>
              <a:rPr lang="en-US" dirty="0" smtClean="0"/>
              <a:t>( </a:t>
            </a:r>
            <a:r>
              <a:rPr lang="en-US" dirty="0"/>
              <a:t>electronic marketing) refers to the marketing conducted over the Internet. </a:t>
            </a:r>
            <a:endParaRPr lang="en-US" dirty="0" smtClean="0"/>
          </a:p>
          <a:p>
            <a:r>
              <a:rPr lang="en-US" dirty="0" smtClean="0"/>
              <a:t>Two </a:t>
            </a:r>
            <a:r>
              <a:rPr lang="en-US" dirty="0"/>
              <a:t>synonyms of E-Marketing are Internet Marketing and </a:t>
            </a:r>
            <a:r>
              <a:rPr lang="en-US" dirty="0">
                <a:hlinkClick r:id="rId2"/>
              </a:rPr>
              <a:t>Online Marketing</a:t>
            </a:r>
            <a:r>
              <a:rPr lang="en-US" dirty="0"/>
              <a:t> which are frequently interchanged. </a:t>
            </a:r>
            <a:endParaRPr lang="en-US" dirty="0" smtClean="0"/>
          </a:p>
          <a:p>
            <a:r>
              <a:rPr lang="en-US" dirty="0" smtClean="0"/>
              <a:t>E-Marketing </a:t>
            </a:r>
            <a:r>
              <a:rPr lang="en-US" dirty="0"/>
              <a:t>is the process of marketing a brand (company, product, or service) using the Internet through computers and mobile devices mediums</a:t>
            </a:r>
            <a:r>
              <a:rPr lang="en-US" dirty="0" smtClean="0"/>
              <a:t>.</a:t>
            </a:r>
          </a:p>
          <a:p>
            <a:r>
              <a:rPr lang="en-US" dirty="0" smtClean="0"/>
              <a:t> </a:t>
            </a:r>
            <a:r>
              <a:rPr lang="en-US" dirty="0"/>
              <a:t>By such a definition, </a:t>
            </a:r>
            <a:r>
              <a:rPr lang="en-US" dirty="0" err="1"/>
              <a:t>eMarketing</a:t>
            </a:r>
            <a:r>
              <a:rPr lang="en-US" dirty="0"/>
              <a:t> encompasses all the activities a business conducts via the worldwide web with the aim of attracting new business, retaining current business and developing its brand identity.</a:t>
            </a:r>
            <a:endParaRPr lang="en-IN" dirty="0"/>
          </a:p>
        </p:txBody>
      </p:sp>
    </p:spTree>
    <p:extLst>
      <p:ext uri="{BB962C8B-B14F-4D97-AF65-F5344CB8AC3E}">
        <p14:creationId xmlns:p14="http://schemas.microsoft.com/office/powerpoint/2010/main" val="2974410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Types of E-Marketing</a:t>
            </a:r>
            <a:br>
              <a:rPr lang="en-IN" b="1" dirty="0"/>
            </a:br>
            <a:endParaRPr lang="en-IN" dirty="0"/>
          </a:p>
        </p:txBody>
      </p:sp>
      <p:sp>
        <p:nvSpPr>
          <p:cNvPr id="3" name="Content Placeholder 2"/>
          <p:cNvSpPr>
            <a:spLocks noGrp="1"/>
          </p:cNvSpPr>
          <p:nvPr>
            <p:ph idx="1"/>
          </p:nvPr>
        </p:nvSpPr>
        <p:spPr/>
        <p:txBody>
          <a:bodyPr/>
          <a:lstStyle/>
          <a:p>
            <a:r>
              <a:rPr lang="en-US" dirty="0">
                <a:hlinkClick r:id="rId2"/>
              </a:rPr>
              <a:t>Search Engine Optimization</a:t>
            </a:r>
            <a:r>
              <a:rPr lang="en-US" dirty="0"/>
              <a:t> (</a:t>
            </a:r>
            <a:r>
              <a:rPr lang="en-US" dirty="0">
                <a:hlinkClick r:id="rId3"/>
              </a:rPr>
              <a:t>SEO</a:t>
            </a:r>
            <a:r>
              <a:rPr lang="en-US" dirty="0"/>
              <a:t>)</a:t>
            </a:r>
          </a:p>
          <a:p>
            <a:r>
              <a:rPr lang="en-US" dirty="0">
                <a:hlinkClick r:id="rId4"/>
              </a:rPr>
              <a:t>Paid Advertising</a:t>
            </a:r>
            <a:r>
              <a:rPr lang="en-US" dirty="0"/>
              <a:t> (PPC)</a:t>
            </a:r>
          </a:p>
          <a:p>
            <a:r>
              <a:rPr lang="en-US" dirty="0">
                <a:hlinkClick r:id="rId5"/>
              </a:rPr>
              <a:t>Email Marketing</a:t>
            </a:r>
            <a:endParaRPr lang="en-US" dirty="0"/>
          </a:p>
          <a:p>
            <a:r>
              <a:rPr lang="en-US" dirty="0">
                <a:hlinkClick r:id="rId6"/>
              </a:rPr>
              <a:t>Social Media Marketing</a:t>
            </a:r>
            <a:endParaRPr lang="en-US" dirty="0"/>
          </a:p>
          <a:p>
            <a:r>
              <a:rPr lang="en-US" dirty="0">
                <a:hlinkClick r:id="rId7"/>
              </a:rPr>
              <a:t>Mobile Marketing</a:t>
            </a:r>
            <a:endParaRPr lang="en-US" dirty="0"/>
          </a:p>
          <a:p>
            <a:endParaRPr lang="en-IN" dirty="0"/>
          </a:p>
        </p:txBody>
      </p:sp>
    </p:spTree>
    <p:extLst>
      <p:ext uri="{BB962C8B-B14F-4D97-AF65-F5344CB8AC3E}">
        <p14:creationId xmlns:p14="http://schemas.microsoft.com/office/powerpoint/2010/main" val="1645058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1344"/>
          </a:xfrm>
        </p:spPr>
        <p:txBody>
          <a:bodyPr>
            <a:normAutofit fontScale="90000"/>
          </a:bodyPr>
          <a:lstStyle/>
          <a:p>
            <a:r>
              <a:rPr lang="en-IN" b="1" dirty="0"/>
              <a:t>Advantages of e-Marketing</a:t>
            </a:r>
            <a:br>
              <a:rPr lang="en-IN" b="1" dirty="0"/>
            </a:br>
            <a:endParaRPr lang="en-IN" dirty="0"/>
          </a:p>
        </p:txBody>
      </p:sp>
      <p:sp>
        <p:nvSpPr>
          <p:cNvPr id="3" name="Content Placeholder 2"/>
          <p:cNvSpPr>
            <a:spLocks noGrp="1"/>
          </p:cNvSpPr>
          <p:nvPr>
            <p:ph idx="1"/>
          </p:nvPr>
        </p:nvSpPr>
        <p:spPr>
          <a:xfrm>
            <a:off x="838200" y="1136470"/>
            <a:ext cx="10515600" cy="5040493"/>
          </a:xfrm>
        </p:spPr>
        <p:txBody>
          <a:bodyPr>
            <a:normAutofit lnSpcReduction="10000"/>
          </a:bodyPr>
          <a:lstStyle/>
          <a:p>
            <a:r>
              <a:rPr lang="en-US" dirty="0"/>
              <a:t>Ability to target your customers faster and cheaper</a:t>
            </a:r>
          </a:p>
          <a:p>
            <a:r>
              <a:rPr lang="en-US" dirty="0"/>
              <a:t>Reduction of marketing costs through automation of electronic media</a:t>
            </a:r>
          </a:p>
          <a:p>
            <a:r>
              <a:rPr lang="en-US" dirty="0"/>
              <a:t>Near real-time interaction between the marketer and the end user</a:t>
            </a:r>
          </a:p>
          <a:p>
            <a:r>
              <a:rPr lang="en-US" dirty="0"/>
              <a:t>Ability to quantify and collect user data</a:t>
            </a:r>
          </a:p>
          <a:p>
            <a:r>
              <a:rPr lang="en-US" dirty="0"/>
              <a:t>One-to-one marketing experience</a:t>
            </a:r>
          </a:p>
          <a:p>
            <a:r>
              <a:rPr lang="en-US" dirty="0"/>
              <a:t>Increased interactivity</a:t>
            </a:r>
          </a:p>
          <a:p>
            <a:r>
              <a:rPr lang="en-US" dirty="0"/>
              <a:t>Ability to implement marketing strategies in a short time-frame</a:t>
            </a:r>
          </a:p>
          <a:p>
            <a:r>
              <a:rPr lang="en-US" dirty="0"/>
              <a:t>Ability to scale with the market</a:t>
            </a:r>
          </a:p>
          <a:p>
            <a:r>
              <a:rPr lang="en-US" dirty="0"/>
              <a:t>Appeal to specific interests</a:t>
            </a:r>
          </a:p>
          <a:p>
            <a:r>
              <a:rPr lang="en-US" dirty="0" smtClean="0"/>
              <a:t>Geo-targeting</a:t>
            </a:r>
            <a:endParaRPr lang="en-US" dirty="0"/>
          </a:p>
        </p:txBody>
      </p:sp>
    </p:spTree>
    <p:extLst>
      <p:ext uri="{BB962C8B-B14F-4D97-AF65-F5344CB8AC3E}">
        <p14:creationId xmlns:p14="http://schemas.microsoft.com/office/powerpoint/2010/main" val="418019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3778"/>
          </a:xfrm>
        </p:spPr>
        <p:txBody>
          <a:bodyPr>
            <a:normAutofit fontScale="90000"/>
          </a:bodyPr>
          <a:lstStyle/>
          <a:p>
            <a:r>
              <a:rPr lang="en-US" dirty="0" smtClean="0"/>
              <a:t>History of E-Commerce</a:t>
            </a:r>
            <a:endParaRPr lang="en-IN" dirty="0"/>
          </a:p>
        </p:txBody>
      </p:sp>
      <p:sp>
        <p:nvSpPr>
          <p:cNvPr id="3" name="Content Placeholder 2"/>
          <p:cNvSpPr>
            <a:spLocks noGrp="1"/>
          </p:cNvSpPr>
          <p:nvPr>
            <p:ph idx="1"/>
          </p:nvPr>
        </p:nvSpPr>
        <p:spPr>
          <a:xfrm>
            <a:off x="838200" y="1345474"/>
            <a:ext cx="10515600" cy="5277395"/>
          </a:xfrm>
        </p:spPr>
        <p:txBody>
          <a:bodyPr/>
          <a:lstStyle/>
          <a:p>
            <a:pPr algn="just"/>
            <a:r>
              <a:rPr lang="en-US" dirty="0"/>
              <a:t>The beginnings of e-commerce can be traced to the 1960s, when businesses started using EDI to share business documents with other companies</a:t>
            </a:r>
            <a:r>
              <a:rPr lang="en-US" dirty="0" smtClean="0"/>
              <a:t>.</a:t>
            </a:r>
          </a:p>
          <a:p>
            <a:pPr algn="just"/>
            <a:r>
              <a:rPr lang="en-US" dirty="0" smtClean="0"/>
              <a:t> </a:t>
            </a:r>
            <a:r>
              <a:rPr lang="en-US" dirty="0"/>
              <a:t>In 1979, the American National Standards Institute developed ASC X12 as a universal standard for businesses to share documents through electronic networks</a:t>
            </a:r>
            <a:r>
              <a:rPr lang="en-US" dirty="0" smtClean="0"/>
              <a:t>.</a:t>
            </a:r>
          </a:p>
          <a:p>
            <a:pPr algn="just"/>
            <a:r>
              <a:rPr lang="en-US" dirty="0"/>
              <a:t>After the number of individual users sharing electronic documents with each other grew in the 1980s, the rise of eBay and </a:t>
            </a:r>
            <a:r>
              <a:rPr lang="en-US" u="sng" dirty="0">
                <a:hlinkClick r:id="rId2"/>
              </a:rPr>
              <a:t>Amazon</a:t>
            </a:r>
            <a:r>
              <a:rPr lang="en-US" dirty="0"/>
              <a:t> in the 1990s revolutionized the e-commerce industry. </a:t>
            </a:r>
            <a:endParaRPr lang="en-US" dirty="0" smtClean="0"/>
          </a:p>
          <a:p>
            <a:pPr algn="just"/>
            <a:r>
              <a:rPr lang="en-US" dirty="0"/>
              <a:t>Consumers can now purchase endless amounts of items online, from e-</a:t>
            </a:r>
            <a:r>
              <a:rPr lang="en-US" dirty="0" err="1"/>
              <a:t>tailers</a:t>
            </a:r>
            <a:r>
              <a:rPr lang="en-US" dirty="0"/>
              <a:t>, typical brick-and-mortar stores with e-commerce capabilities.</a:t>
            </a:r>
            <a:endParaRPr lang="en-IN" dirty="0"/>
          </a:p>
        </p:txBody>
      </p:sp>
    </p:spTree>
    <p:extLst>
      <p:ext uri="{BB962C8B-B14F-4D97-AF65-F5344CB8AC3E}">
        <p14:creationId xmlns:p14="http://schemas.microsoft.com/office/powerpoint/2010/main" val="220846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E-Commerce</a:t>
            </a:r>
            <a:endParaRPr lang="en-IN" dirty="0"/>
          </a:p>
        </p:txBody>
      </p:sp>
      <p:sp>
        <p:nvSpPr>
          <p:cNvPr id="3" name="Content Placeholder 2"/>
          <p:cNvSpPr>
            <a:spLocks noGrp="1"/>
          </p:cNvSpPr>
          <p:nvPr>
            <p:ph idx="1"/>
          </p:nvPr>
        </p:nvSpPr>
        <p:spPr>
          <a:xfrm>
            <a:off x="838200" y="1489166"/>
            <a:ext cx="10515600" cy="5107577"/>
          </a:xfrm>
        </p:spPr>
        <p:txBody>
          <a:bodyPr/>
          <a:lstStyle/>
          <a:p>
            <a:pPr algn="just"/>
            <a:r>
              <a:rPr lang="en-IN" b="1" dirty="0"/>
              <a:t>Business-to-business (B2B</a:t>
            </a:r>
            <a:r>
              <a:rPr lang="en-IN" b="1" dirty="0" smtClean="0"/>
              <a:t>)</a:t>
            </a:r>
            <a:r>
              <a:rPr lang="en-US" dirty="0"/>
              <a:t> e-commerce </a:t>
            </a:r>
            <a:r>
              <a:rPr lang="en-US" u="sng" dirty="0">
                <a:hlinkClick r:id="rId2"/>
              </a:rPr>
              <a:t>refers to the electronic exchange</a:t>
            </a:r>
            <a:r>
              <a:rPr lang="en-US" dirty="0"/>
              <a:t> of products, services or information between businesses rather than between businesses and consumers.</a:t>
            </a:r>
            <a:endParaRPr lang="en-IN" b="1" dirty="0" smtClean="0"/>
          </a:p>
          <a:p>
            <a:pPr algn="just"/>
            <a:r>
              <a:rPr lang="en-IN" b="1" dirty="0" smtClean="0"/>
              <a:t>Business-to-consumer </a:t>
            </a:r>
            <a:r>
              <a:rPr lang="en-IN" b="1" dirty="0"/>
              <a:t>(</a:t>
            </a:r>
            <a:r>
              <a:rPr lang="en-IN" b="1" dirty="0" smtClean="0"/>
              <a:t>B2C)</a:t>
            </a:r>
            <a:r>
              <a:rPr lang="en-US" dirty="0"/>
              <a:t>  is the retail part of e-commerce on the internet. It is when businesses sell products, services or information directly to consumers.</a:t>
            </a:r>
            <a:endParaRPr lang="en-IN" b="1" dirty="0" smtClean="0"/>
          </a:p>
          <a:p>
            <a:pPr algn="just"/>
            <a:r>
              <a:rPr lang="en-IN" b="1" dirty="0"/>
              <a:t>Consumer-to-consumer (C2C</a:t>
            </a:r>
            <a:r>
              <a:rPr lang="en-IN" b="1" dirty="0" smtClean="0"/>
              <a:t>)</a:t>
            </a:r>
            <a:r>
              <a:rPr lang="en-US" dirty="0"/>
              <a:t>  is a type of e-commerce in which consumers trade products, services and information with each other online.</a:t>
            </a:r>
            <a:endParaRPr lang="en-IN" b="1" dirty="0" smtClean="0"/>
          </a:p>
          <a:p>
            <a:pPr algn="just"/>
            <a:r>
              <a:rPr lang="en-IN" b="1" dirty="0" smtClean="0"/>
              <a:t>Consumer-to-</a:t>
            </a:r>
            <a:r>
              <a:rPr lang="en-IN" b="1" dirty="0" smtClean="0"/>
              <a:t>business</a:t>
            </a:r>
            <a:r>
              <a:rPr lang="en-IN" b="1" dirty="0" smtClean="0"/>
              <a:t> </a:t>
            </a:r>
            <a:r>
              <a:rPr lang="en-IN" b="1" dirty="0"/>
              <a:t>(</a:t>
            </a:r>
            <a:r>
              <a:rPr lang="en-IN" b="1" dirty="0" smtClean="0"/>
              <a:t>C2B)</a:t>
            </a:r>
            <a:r>
              <a:rPr lang="en-US" dirty="0"/>
              <a:t> is a type of e-commerce in which consumers make their products and services available online for companies to bid on and purchase.</a:t>
            </a:r>
            <a:endParaRPr lang="en-IN" dirty="0"/>
          </a:p>
        </p:txBody>
      </p:sp>
    </p:spTree>
    <p:extLst>
      <p:ext uri="{BB962C8B-B14F-4D97-AF65-F5344CB8AC3E}">
        <p14:creationId xmlns:p14="http://schemas.microsoft.com/office/powerpoint/2010/main" val="2010044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normAutofit fontScale="90000"/>
          </a:bodyPr>
          <a:lstStyle/>
          <a:p>
            <a:r>
              <a:rPr lang="en-IN" b="1" dirty="0"/>
              <a:t>E-commerce </a:t>
            </a:r>
            <a:r>
              <a:rPr lang="en-IN" b="1" dirty="0" smtClean="0"/>
              <a:t>applications </a:t>
            </a:r>
            <a:r>
              <a:rPr lang="en-IN" b="1" dirty="0"/>
              <a:t/>
            </a:r>
            <a:br>
              <a:rPr lang="en-IN" b="1" dirty="0"/>
            </a:br>
            <a:endParaRPr lang="en-IN" dirty="0"/>
          </a:p>
        </p:txBody>
      </p:sp>
      <p:sp>
        <p:nvSpPr>
          <p:cNvPr id="3" name="Content Placeholder 2"/>
          <p:cNvSpPr>
            <a:spLocks noGrp="1"/>
          </p:cNvSpPr>
          <p:nvPr>
            <p:ph idx="1"/>
          </p:nvPr>
        </p:nvSpPr>
        <p:spPr>
          <a:xfrm>
            <a:off x="838200" y="1214846"/>
            <a:ext cx="10515600" cy="4962117"/>
          </a:xfrm>
        </p:spPr>
        <p:txBody>
          <a:bodyPr/>
          <a:lstStyle/>
          <a:p>
            <a:pPr algn="just"/>
            <a:r>
              <a:rPr lang="en-US" dirty="0"/>
              <a:t>E-commerce is conducted using a variety of applications, such as Email, online catalogs and shopping carts, Electronic Data Interchange (</a:t>
            </a:r>
            <a:r>
              <a:rPr lang="en-US" u="sng" dirty="0">
                <a:hlinkClick r:id="rId2"/>
              </a:rPr>
              <a:t>EDI</a:t>
            </a:r>
            <a:r>
              <a:rPr lang="en-US" dirty="0"/>
              <a:t>), the file transfer protocol, web services and mobile devices</a:t>
            </a:r>
            <a:r>
              <a:rPr lang="en-US" dirty="0" smtClean="0"/>
              <a:t>.</a:t>
            </a:r>
          </a:p>
          <a:p>
            <a:pPr algn="just"/>
            <a:r>
              <a:rPr lang="en-US" dirty="0"/>
              <a:t>This includes B2B activities and outreach, such as using email for unsolicited ads, usually viewed as spam, to consumers and other business prospects, as well as sending out e-newsletters to subscribers and SMS texts to mobile devices</a:t>
            </a:r>
            <a:r>
              <a:rPr lang="en-US" dirty="0" smtClean="0"/>
              <a:t>.</a:t>
            </a:r>
          </a:p>
          <a:p>
            <a:pPr algn="just"/>
            <a:r>
              <a:rPr lang="en-US" dirty="0"/>
              <a:t>The rise of e-commerce has forced IT personnel to move beyond infrastructure design and maintenance to consider numerous customer-facing aspects, such as consumer </a:t>
            </a:r>
            <a:r>
              <a:rPr lang="en-US" u="sng" dirty="0">
                <a:hlinkClick r:id="rId3"/>
              </a:rPr>
              <a:t>data privacy</a:t>
            </a:r>
            <a:r>
              <a:rPr lang="en-US" dirty="0"/>
              <a:t> and security.</a:t>
            </a:r>
            <a:endParaRPr lang="en-IN" dirty="0"/>
          </a:p>
        </p:txBody>
      </p:sp>
    </p:spTree>
    <p:extLst>
      <p:ext uri="{BB962C8B-B14F-4D97-AF65-F5344CB8AC3E}">
        <p14:creationId xmlns:p14="http://schemas.microsoft.com/office/powerpoint/2010/main" val="1895228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E-commerce platforms and vendors</a:t>
            </a:r>
            <a:br>
              <a:rPr lang="en-IN" b="1" dirty="0"/>
            </a:br>
            <a:endParaRPr lang="en-IN" dirty="0"/>
          </a:p>
        </p:txBody>
      </p:sp>
      <p:sp>
        <p:nvSpPr>
          <p:cNvPr id="3" name="Content Placeholder 2"/>
          <p:cNvSpPr>
            <a:spLocks noGrp="1"/>
          </p:cNvSpPr>
          <p:nvPr>
            <p:ph idx="1"/>
          </p:nvPr>
        </p:nvSpPr>
        <p:spPr/>
        <p:txBody>
          <a:bodyPr>
            <a:normAutofit/>
          </a:bodyPr>
          <a:lstStyle/>
          <a:p>
            <a:pPr algn="just"/>
            <a:r>
              <a:rPr lang="en-US" dirty="0"/>
              <a:t>An e-commerce platform is a tool that is used to manage an e-commerce business. E-commerce platform options exist for clients ranging in size from small businesses to large enterprises</a:t>
            </a:r>
            <a:r>
              <a:rPr lang="en-US" dirty="0" smtClean="0"/>
              <a:t>.</a:t>
            </a:r>
          </a:p>
          <a:p>
            <a:pPr marL="0" indent="0">
              <a:buNone/>
            </a:pPr>
            <a:r>
              <a:rPr lang="en-IN" dirty="0"/>
              <a:t>A few examples of e-commerce marketplace platforms include:</a:t>
            </a:r>
          </a:p>
          <a:p>
            <a:pPr marL="0" indent="0">
              <a:buNone/>
            </a:pPr>
            <a:r>
              <a:rPr lang="en-IN" dirty="0" smtClean="0"/>
              <a:t>1-Amazon                                        2-  eBay</a:t>
            </a:r>
            <a:endParaRPr lang="en-IN" dirty="0"/>
          </a:p>
          <a:p>
            <a:pPr marL="0" indent="0">
              <a:buNone/>
            </a:pPr>
            <a:r>
              <a:rPr lang="en-IN" dirty="0" smtClean="0"/>
              <a:t>3-Walmart Marketplace               4-   Alibaba</a:t>
            </a:r>
            <a:endParaRPr lang="en-IN" dirty="0"/>
          </a:p>
        </p:txBody>
      </p:sp>
    </p:spTree>
    <p:extLst>
      <p:ext uri="{BB962C8B-B14F-4D97-AF65-F5344CB8AC3E}">
        <p14:creationId xmlns:p14="http://schemas.microsoft.com/office/powerpoint/2010/main" val="480389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2784"/>
          </a:xfrm>
        </p:spPr>
        <p:txBody>
          <a:bodyPr>
            <a:normAutofit fontScale="90000"/>
          </a:bodyPr>
          <a:lstStyle/>
          <a:p>
            <a:r>
              <a:rPr lang="en-US" b="1" dirty="0" smtClean="0"/>
              <a:t>Advantages </a:t>
            </a:r>
            <a:r>
              <a:rPr lang="en-US" b="1" dirty="0"/>
              <a:t>of e-commerce</a:t>
            </a:r>
            <a:br>
              <a:rPr lang="en-US" b="1" dirty="0"/>
            </a:br>
            <a:endParaRPr lang="en-IN" dirty="0"/>
          </a:p>
        </p:txBody>
      </p:sp>
      <p:sp>
        <p:nvSpPr>
          <p:cNvPr id="3" name="Content Placeholder 2"/>
          <p:cNvSpPr>
            <a:spLocks noGrp="1"/>
          </p:cNvSpPr>
          <p:nvPr>
            <p:ph idx="1"/>
          </p:nvPr>
        </p:nvSpPr>
        <p:spPr>
          <a:xfrm>
            <a:off x="838200" y="1227909"/>
            <a:ext cx="10515600" cy="4949054"/>
          </a:xfrm>
        </p:spPr>
        <p:txBody>
          <a:bodyPr>
            <a:normAutofit fontScale="92500"/>
          </a:bodyPr>
          <a:lstStyle/>
          <a:p>
            <a:pPr algn="just"/>
            <a:r>
              <a:rPr lang="en-US" dirty="0"/>
              <a:t>Benefits of e-commerce include its around-the-clock availability, the speed of access, the wide availability of goods and services for the consumer, easy accessibility and international reach</a:t>
            </a:r>
            <a:r>
              <a:rPr lang="en-US" dirty="0" smtClean="0"/>
              <a:t>.</a:t>
            </a:r>
          </a:p>
          <a:p>
            <a:pPr algn="just"/>
            <a:r>
              <a:rPr lang="en-US" b="1" dirty="0"/>
              <a:t>Availability. </a:t>
            </a:r>
            <a:r>
              <a:rPr lang="en-US" dirty="0"/>
              <a:t>Aside from outages or scheduled maintenance, e-commerce sites are available </a:t>
            </a:r>
            <a:r>
              <a:rPr lang="en-US" u="sng" dirty="0">
                <a:hlinkClick r:id="rId2"/>
              </a:rPr>
              <a:t>24x7</a:t>
            </a:r>
            <a:r>
              <a:rPr lang="en-US" dirty="0"/>
              <a:t>, allowing visitors to browse and shop at any time</a:t>
            </a:r>
            <a:r>
              <a:rPr lang="en-US" dirty="0" smtClean="0"/>
              <a:t>.</a:t>
            </a:r>
          </a:p>
          <a:p>
            <a:pPr algn="just"/>
            <a:r>
              <a:rPr lang="en-US" b="1" dirty="0"/>
              <a:t>Speed of access. </a:t>
            </a:r>
            <a:r>
              <a:rPr lang="en-US" dirty="0"/>
              <a:t>While shoppers in a physical store can be slowed by crowds, e-commerce sites run quickly, which is determined by compute and </a:t>
            </a:r>
            <a:r>
              <a:rPr lang="en-US" u="sng" dirty="0">
                <a:hlinkClick r:id="rId3"/>
              </a:rPr>
              <a:t>bandwidth</a:t>
            </a:r>
            <a:r>
              <a:rPr lang="en-US" dirty="0"/>
              <a:t> considerations on both consumer device and e-commerce site</a:t>
            </a:r>
            <a:r>
              <a:rPr lang="en-US" dirty="0" smtClean="0"/>
              <a:t>.</a:t>
            </a:r>
          </a:p>
          <a:p>
            <a:pPr algn="just"/>
            <a:r>
              <a:rPr lang="en-US" b="1" dirty="0"/>
              <a:t>Wide availability. </a:t>
            </a:r>
            <a:r>
              <a:rPr lang="en-US" dirty="0"/>
              <a:t>Amazon's first slogan was "Earth's Biggest Bookstore." They could make this claim because they were an e-commerce site and not a physical store that had to stock each book on its shelves. </a:t>
            </a:r>
            <a:endParaRPr lang="en-IN" dirty="0"/>
          </a:p>
        </p:txBody>
      </p:sp>
    </p:spTree>
    <p:extLst>
      <p:ext uri="{BB962C8B-B14F-4D97-AF65-F5344CB8AC3E}">
        <p14:creationId xmlns:p14="http://schemas.microsoft.com/office/powerpoint/2010/main" val="289144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a:xfrm>
            <a:off x="838200" y="1397726"/>
            <a:ext cx="10515600" cy="4779237"/>
          </a:xfrm>
        </p:spPr>
        <p:txBody>
          <a:bodyPr/>
          <a:lstStyle/>
          <a:p>
            <a:pPr algn="just"/>
            <a:r>
              <a:rPr lang="en-US" b="1" dirty="0"/>
              <a:t>International reach. </a:t>
            </a:r>
            <a:r>
              <a:rPr lang="en-US" dirty="0"/>
              <a:t>Brick-and-mortar businesses sell to customers who physically visit their stores</a:t>
            </a:r>
            <a:r>
              <a:rPr lang="en-US" dirty="0" smtClean="0"/>
              <a:t>.</a:t>
            </a:r>
          </a:p>
          <a:p>
            <a:pPr algn="just"/>
            <a:r>
              <a:rPr lang="en-US" b="1" dirty="0"/>
              <a:t>Lower cost. </a:t>
            </a:r>
            <a:r>
              <a:rPr lang="en-US" dirty="0"/>
              <a:t>pure play e-commerce businesses avoid the cost associated with physical stores, such as rent, inventory and cashiers, although they may incur shipping and warehouse costs.</a:t>
            </a:r>
          </a:p>
          <a:p>
            <a:pPr algn="just"/>
            <a:r>
              <a:rPr lang="en-US" b="1" dirty="0"/>
              <a:t>Personalization and product recommendations. </a:t>
            </a:r>
            <a:r>
              <a:rPr lang="en-US" dirty="0"/>
              <a:t>E-commerce sites can track visitors' browse, search and purchase history. They can use this data to present useful and personalized product recommendations, and obtain valuable insights about target markets.</a:t>
            </a:r>
            <a:endParaRPr lang="en-IN" dirty="0"/>
          </a:p>
        </p:txBody>
      </p:sp>
    </p:spTree>
    <p:extLst>
      <p:ext uri="{BB962C8B-B14F-4D97-AF65-F5344CB8AC3E}">
        <p14:creationId xmlns:p14="http://schemas.microsoft.com/office/powerpoint/2010/main" val="3510145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
            </a:r>
            <a:r>
              <a:rPr lang="en-US" b="1" dirty="0" smtClean="0"/>
              <a:t>isadvantages of e-commerce</a:t>
            </a:r>
            <a:endParaRPr lang="en-IN" dirty="0"/>
          </a:p>
        </p:txBody>
      </p:sp>
      <p:sp>
        <p:nvSpPr>
          <p:cNvPr id="3" name="Content Placeholder 2"/>
          <p:cNvSpPr>
            <a:spLocks noGrp="1"/>
          </p:cNvSpPr>
          <p:nvPr>
            <p:ph idx="1"/>
          </p:nvPr>
        </p:nvSpPr>
        <p:spPr>
          <a:xfrm>
            <a:off x="838200" y="1476102"/>
            <a:ext cx="10515600" cy="5081451"/>
          </a:xfrm>
        </p:spPr>
        <p:txBody>
          <a:bodyPr>
            <a:normAutofit/>
          </a:bodyPr>
          <a:lstStyle/>
          <a:p>
            <a:pPr algn="just"/>
            <a:r>
              <a:rPr lang="en-US" dirty="0"/>
              <a:t>The perceived disadvantages of e-commerce include sometimes limited </a:t>
            </a:r>
            <a:r>
              <a:rPr lang="en-US" u="sng" dirty="0">
                <a:hlinkClick r:id="rId2"/>
              </a:rPr>
              <a:t>customer service</a:t>
            </a:r>
            <a:r>
              <a:rPr lang="en-US" dirty="0"/>
              <a:t>, consumers not being able to see or touch a product prior to purchase and the wait time for product shipping</a:t>
            </a:r>
            <a:r>
              <a:rPr lang="en-US" dirty="0" smtClean="0"/>
              <a:t>.</a:t>
            </a:r>
          </a:p>
          <a:p>
            <a:pPr algn="just"/>
            <a:r>
              <a:rPr lang="en-US" b="1" dirty="0"/>
              <a:t>Limited customer service. </a:t>
            </a:r>
            <a:r>
              <a:rPr lang="en-US" dirty="0"/>
              <a:t>If a customer has a question or issue in a physical store, he or she can see a clerk, cashier or store manager for help. In an e-commerce store, customer service may be </a:t>
            </a:r>
            <a:r>
              <a:rPr lang="en-US" dirty="0" smtClean="0"/>
              <a:t>limited.</a:t>
            </a:r>
          </a:p>
          <a:p>
            <a:pPr algn="just"/>
            <a:r>
              <a:rPr lang="en-US" b="1" dirty="0"/>
              <a:t>Not being able to touch or see. </a:t>
            </a:r>
            <a:r>
              <a:rPr lang="en-US" dirty="0"/>
              <a:t>While images on a webpage can provide a good sense about a product, it's different from experiencing it "directly," such as playing music on speakers, assessing the picture quality of a television or trying on a shirt or dress. E-commerce can lead consumers to receive products that differ from their expectations, which leads to returns.</a:t>
            </a:r>
            <a:endParaRPr lang="en-IN" dirty="0"/>
          </a:p>
        </p:txBody>
      </p:sp>
    </p:spTree>
    <p:extLst>
      <p:ext uri="{BB962C8B-B14F-4D97-AF65-F5344CB8AC3E}">
        <p14:creationId xmlns:p14="http://schemas.microsoft.com/office/powerpoint/2010/main" val="3532077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a:xfrm>
            <a:off x="838200" y="1358537"/>
            <a:ext cx="10515600" cy="5055326"/>
          </a:xfrm>
        </p:spPr>
        <p:txBody>
          <a:bodyPr>
            <a:normAutofit lnSpcReduction="10000"/>
          </a:bodyPr>
          <a:lstStyle/>
          <a:p>
            <a:pPr algn="just"/>
            <a:r>
              <a:rPr lang="en-US" b="1" dirty="0"/>
              <a:t>Wait time. </a:t>
            </a:r>
            <a:r>
              <a:rPr lang="en-US" dirty="0"/>
              <a:t>If a customer sees an item that he or she likes in a store, the customer pays for it and then goes home with it. With e-commerce, there is a wait time for the product to be shipped to the customer's address. Although shipping windows are decreasing as next day delivery is now quite common, it's not instantaneous.</a:t>
            </a:r>
          </a:p>
          <a:p>
            <a:pPr algn="just"/>
            <a:r>
              <a:rPr lang="en-US" b="1" dirty="0"/>
              <a:t>Security. </a:t>
            </a:r>
            <a:r>
              <a:rPr lang="en-US" dirty="0"/>
              <a:t>Skilled </a:t>
            </a:r>
            <a:r>
              <a:rPr lang="en-US" u="sng" dirty="0">
                <a:hlinkClick r:id="rId2"/>
              </a:rPr>
              <a:t>hackers</a:t>
            </a:r>
            <a:r>
              <a:rPr lang="en-US" dirty="0"/>
              <a:t> can create authentic-looking websites that claim to sell well-known products. Instead, the site sends customers forfeit or imitation versions of those products -- or, simply collects customers' credit card information. Legitimate e-commerce sites also carry risk, especially when customers store their credit card information with the retailer to make future purchases easier. If the retailer's site is hacked, hackers may come into the possession of customers' credit card information.</a:t>
            </a:r>
          </a:p>
          <a:p>
            <a:endParaRPr lang="en-IN" dirty="0"/>
          </a:p>
        </p:txBody>
      </p:sp>
    </p:spTree>
    <p:extLst>
      <p:ext uri="{BB962C8B-B14F-4D97-AF65-F5344CB8AC3E}">
        <p14:creationId xmlns:p14="http://schemas.microsoft.com/office/powerpoint/2010/main" val="2565962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609</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What is E-Commerce ?</vt:lpstr>
      <vt:lpstr>History of E-Commerce</vt:lpstr>
      <vt:lpstr>Types of E-Commerce</vt:lpstr>
      <vt:lpstr>E-commerce applications  </vt:lpstr>
      <vt:lpstr>E-commerce platforms and vendors </vt:lpstr>
      <vt:lpstr>Advantages of e-commerce </vt:lpstr>
      <vt:lpstr>Cont..</vt:lpstr>
      <vt:lpstr>Disadvantages of e-commerce</vt:lpstr>
      <vt:lpstr>Cont..</vt:lpstr>
      <vt:lpstr>Electronic Commerce and Trade Cycle </vt:lpstr>
      <vt:lpstr>Electronic Commerce and Trade Cycle</vt:lpstr>
      <vt:lpstr>Electronic Commerce and Trade Cycle</vt:lpstr>
      <vt:lpstr>What Is E-Marketing? </vt:lpstr>
      <vt:lpstr>Types of E-Marketing </vt:lpstr>
      <vt:lpstr>Advantages of e-Marketing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E-Commerce ?</dc:title>
  <dc:creator>HP</dc:creator>
  <cp:lastModifiedBy>HP</cp:lastModifiedBy>
  <cp:revision>7</cp:revision>
  <dcterms:created xsi:type="dcterms:W3CDTF">2022-02-01T06:55:59Z</dcterms:created>
  <dcterms:modified xsi:type="dcterms:W3CDTF">2022-02-01T10:01:57Z</dcterms:modified>
</cp:coreProperties>
</file>