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71FE-4647-48E8-8AFB-A95046D91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25E7FB1-FBBE-4CCC-B874-B07C17052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ECBA0EF-A729-4F30-A548-2BE8B75D0BA1}"/>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5" name="Footer Placeholder 4">
            <a:extLst>
              <a:ext uri="{FF2B5EF4-FFF2-40B4-BE49-F238E27FC236}">
                <a16:creationId xmlns:a16="http://schemas.microsoft.com/office/drawing/2014/main" id="{A7F1ABA6-9B3A-4407-A24B-8555994BD0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D73C63-F1E6-4770-BE8B-B4B8C74D4397}"/>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206741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1E5F-79DE-49A3-9CA3-5207333EF7C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D94B0D-6B18-49B1-9779-8CE84644C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F8E2FC-FBC1-4080-A79A-081345577C93}"/>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5" name="Footer Placeholder 4">
            <a:extLst>
              <a:ext uri="{FF2B5EF4-FFF2-40B4-BE49-F238E27FC236}">
                <a16:creationId xmlns:a16="http://schemas.microsoft.com/office/drawing/2014/main" id="{DBE07EBC-59C6-4973-AB27-8E97987CC8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165A255-CC91-4A6D-8651-2137EB2694D5}"/>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327844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D3859D-D22E-4E6E-8D5A-0AA5A02F0A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27A8701-7270-49C9-B438-06F4BB061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D53D5A-49C6-463C-B0A7-0BDACE88713B}"/>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5" name="Footer Placeholder 4">
            <a:extLst>
              <a:ext uri="{FF2B5EF4-FFF2-40B4-BE49-F238E27FC236}">
                <a16:creationId xmlns:a16="http://schemas.microsoft.com/office/drawing/2014/main" id="{6B624126-C9AD-4505-AD4D-604A52435E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CF26A0-B803-4600-8CCD-6EA970F015C5}"/>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95221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7FA8-EF79-4DA4-AB4D-E723282C4F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4A2B1B7-734C-4031-BD7A-6C7202E9F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BDCEDA-B83E-4BAF-8A24-DB6A6D4B233D}"/>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5" name="Footer Placeholder 4">
            <a:extLst>
              <a:ext uri="{FF2B5EF4-FFF2-40B4-BE49-F238E27FC236}">
                <a16:creationId xmlns:a16="http://schemas.microsoft.com/office/drawing/2014/main" id="{18F30392-9C1A-46BC-BCD3-B04DD4413C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36A9E2-4FE6-460B-8512-415131BB1A1F}"/>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145114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9A65-F417-4108-84AF-FA0C5D497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A3F4F9F-0142-4CEF-B818-ADE435A59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87989-C9D0-4FA1-A16F-79DD95ED7B98}"/>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5" name="Footer Placeholder 4">
            <a:extLst>
              <a:ext uri="{FF2B5EF4-FFF2-40B4-BE49-F238E27FC236}">
                <a16:creationId xmlns:a16="http://schemas.microsoft.com/office/drawing/2014/main" id="{AF0F258D-901C-4235-ABFE-D8B02EADB6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7CEF06A-BEFD-4521-B99D-A0556F1BC916}"/>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226639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268-7E84-4103-B52C-63C39B95DA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9D152B9-09AA-4100-88A7-563280FC5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AFBFBA9-401C-4B5E-B398-148FBB284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7000D00-B18F-42BA-9621-5D19206BCEAF}"/>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6" name="Footer Placeholder 5">
            <a:extLst>
              <a:ext uri="{FF2B5EF4-FFF2-40B4-BE49-F238E27FC236}">
                <a16:creationId xmlns:a16="http://schemas.microsoft.com/office/drawing/2014/main" id="{921F92A6-A5E0-4E50-9A6A-B7627E015EC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B79F866-1DEB-4511-A454-271F2E161AF3}"/>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30086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7022-FCB3-44D7-8FDF-8C1251089FB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AE3190B-96A4-49B8-AC3F-28DEA4686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7A509-460C-43AF-B777-FAF541007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CB38CCF-F342-49A9-8357-4675F0F75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003C8-0E98-437D-AE0E-10FC8B9E6A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891004F-913A-4FB9-B22F-102B1F2195BB}"/>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8" name="Footer Placeholder 7">
            <a:extLst>
              <a:ext uri="{FF2B5EF4-FFF2-40B4-BE49-F238E27FC236}">
                <a16:creationId xmlns:a16="http://schemas.microsoft.com/office/drawing/2014/main" id="{4C00CF0F-C6A1-4ACE-A0CF-D56EEC79555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655DCF2-198D-4385-B7E5-BF7012C51058}"/>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421063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786-565E-442B-AEDB-E41ED2445DA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75C0C92-F346-40B9-BF8C-BAF3D61746B4}"/>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4" name="Footer Placeholder 3">
            <a:extLst>
              <a:ext uri="{FF2B5EF4-FFF2-40B4-BE49-F238E27FC236}">
                <a16:creationId xmlns:a16="http://schemas.microsoft.com/office/drawing/2014/main" id="{320C5DEC-3E61-4524-835B-DB4D1149873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049C394-90C2-4CDE-8AD4-66335CAEE92F}"/>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197126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88565-14BA-45BE-9890-35A76A53FB4B}"/>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3" name="Footer Placeholder 2">
            <a:extLst>
              <a:ext uri="{FF2B5EF4-FFF2-40B4-BE49-F238E27FC236}">
                <a16:creationId xmlns:a16="http://schemas.microsoft.com/office/drawing/2014/main" id="{0CE00C5D-D005-4357-A9EF-A3421D369A9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248E7B9-1A68-4465-9FF8-E0EF2CD7289D}"/>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121064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6DA0-9E2F-48DE-ACFD-C9D8B6358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CB98E90-6536-4C92-98FF-ED7BE787B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CB4FB35-309C-48F4-8ABF-91F58742D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190C6-CEEE-4042-B0C7-63AA3770A3C7}"/>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6" name="Footer Placeholder 5">
            <a:extLst>
              <a:ext uri="{FF2B5EF4-FFF2-40B4-BE49-F238E27FC236}">
                <a16:creationId xmlns:a16="http://schemas.microsoft.com/office/drawing/2014/main" id="{A2A9FF8C-70A8-4E89-9D7E-F54377D747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0AA47C-9C92-41D3-B35F-37486F86FDCD}"/>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212572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1A1C-786B-404C-AF3F-EB6BCE74F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CE1EC86-C906-4EC2-97E1-F156F6517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9E0DDB6-064D-4836-96CF-311200774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4A0FF-1519-46B9-9844-10663DDB2023}"/>
              </a:ext>
            </a:extLst>
          </p:cNvPr>
          <p:cNvSpPr>
            <a:spLocks noGrp="1"/>
          </p:cNvSpPr>
          <p:nvPr>
            <p:ph type="dt" sz="half" idx="10"/>
          </p:nvPr>
        </p:nvSpPr>
        <p:spPr/>
        <p:txBody>
          <a:bodyPr/>
          <a:lstStyle/>
          <a:p>
            <a:fld id="{81118B5F-A588-42BD-9D68-A86304892D77}" type="datetimeFigureOut">
              <a:rPr lang="en-IN" smtClean="0"/>
              <a:t>02-05-2022</a:t>
            </a:fld>
            <a:endParaRPr lang="en-IN"/>
          </a:p>
        </p:txBody>
      </p:sp>
      <p:sp>
        <p:nvSpPr>
          <p:cNvPr id="6" name="Footer Placeholder 5">
            <a:extLst>
              <a:ext uri="{FF2B5EF4-FFF2-40B4-BE49-F238E27FC236}">
                <a16:creationId xmlns:a16="http://schemas.microsoft.com/office/drawing/2014/main" id="{110B7871-607E-411E-8C01-071C111962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7A16A8-FD3A-4C8D-9839-49D039726A95}"/>
              </a:ext>
            </a:extLst>
          </p:cNvPr>
          <p:cNvSpPr>
            <a:spLocks noGrp="1"/>
          </p:cNvSpPr>
          <p:nvPr>
            <p:ph type="sldNum" sz="quarter" idx="12"/>
          </p:nvPr>
        </p:nvSpPr>
        <p:spPr/>
        <p:txBody>
          <a:bodyPr/>
          <a:lstStyle/>
          <a:p>
            <a:fld id="{A6DFAA1D-7747-42AD-ABF6-EB69F63FAA1F}" type="slidenum">
              <a:rPr lang="en-IN" smtClean="0"/>
              <a:t>‹#›</a:t>
            </a:fld>
            <a:endParaRPr lang="en-IN"/>
          </a:p>
        </p:txBody>
      </p:sp>
    </p:spTree>
    <p:extLst>
      <p:ext uri="{BB962C8B-B14F-4D97-AF65-F5344CB8AC3E}">
        <p14:creationId xmlns:p14="http://schemas.microsoft.com/office/powerpoint/2010/main" val="169033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587C8-E94B-49FF-96C0-786AA601E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108E491-AB6E-425B-A4AB-26AA30336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3A776B-2806-46AF-9E94-C79248BD1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18B5F-A588-42BD-9D68-A86304892D77}" type="datetimeFigureOut">
              <a:rPr lang="en-IN" smtClean="0"/>
              <a:t>02-05-2022</a:t>
            </a:fld>
            <a:endParaRPr lang="en-IN"/>
          </a:p>
        </p:txBody>
      </p:sp>
      <p:sp>
        <p:nvSpPr>
          <p:cNvPr id="5" name="Footer Placeholder 4">
            <a:extLst>
              <a:ext uri="{FF2B5EF4-FFF2-40B4-BE49-F238E27FC236}">
                <a16:creationId xmlns:a16="http://schemas.microsoft.com/office/drawing/2014/main" id="{4C3099BF-DDFF-41E7-84E5-426D8E4DD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1D52625-3F1D-416E-865E-767E7C83B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FAA1D-7747-42AD-ABF6-EB69F63FAA1F}" type="slidenum">
              <a:rPr lang="en-IN" smtClean="0"/>
              <a:t>‹#›</a:t>
            </a:fld>
            <a:endParaRPr lang="en-IN"/>
          </a:p>
        </p:txBody>
      </p:sp>
    </p:spTree>
    <p:extLst>
      <p:ext uri="{BB962C8B-B14F-4D97-AF65-F5344CB8AC3E}">
        <p14:creationId xmlns:p14="http://schemas.microsoft.com/office/powerpoint/2010/main" val="1390610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9ABD-C918-4DBE-9871-44C8BB569348}"/>
              </a:ext>
            </a:extLst>
          </p:cNvPr>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ENDOCRINE SYSTEM</a:t>
            </a:r>
            <a:endParaRPr lang="en-IN"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30CA0BD-D0AB-4F97-9964-5B997A090D63}"/>
              </a:ext>
            </a:extLst>
          </p:cNvPr>
          <p:cNvSpPr>
            <a:spLocks noGrp="1"/>
          </p:cNvSpPr>
          <p:nvPr>
            <p:ph type="subTitle" idx="1"/>
          </p:nvPr>
        </p:nvSpPr>
        <p:spPr>
          <a:xfrm>
            <a:off x="1524000" y="4773890"/>
            <a:ext cx="9144000" cy="1316191"/>
          </a:xfrm>
        </p:spPr>
        <p:txBody>
          <a:bodyPr/>
          <a:lstStyle/>
          <a:p>
            <a:pPr algn="r"/>
            <a:r>
              <a:rPr lang="en-US" b="1" dirty="0">
                <a:latin typeface="Times New Roman" panose="02020603050405020304" pitchFamily="18" charset="0"/>
                <a:cs typeface="Times New Roman" panose="02020603050405020304" pitchFamily="18" charset="0"/>
              </a:rPr>
              <a:t>ANSHUMAN PRAJAPATI</a:t>
            </a:r>
          </a:p>
          <a:p>
            <a:pPr algn="r"/>
            <a:r>
              <a:rPr lang="en-US" b="1" dirty="0">
                <a:latin typeface="Times New Roman" panose="02020603050405020304" pitchFamily="18" charset="0"/>
                <a:cs typeface="Times New Roman" panose="02020603050405020304" pitchFamily="18" charset="0"/>
              </a:rPr>
              <a:t>M. PHARM, PHARMACOLOGY</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66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ble 6 from The Endocrine Glands in the Dog: From the Cell to Hormone |  Semantic Scholar">
            <a:extLst>
              <a:ext uri="{FF2B5EF4-FFF2-40B4-BE49-F238E27FC236}">
                <a16:creationId xmlns:a16="http://schemas.microsoft.com/office/drawing/2014/main" id="{D7894B81-17B5-4EED-BC94-CE5206F13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031" y="660123"/>
            <a:ext cx="8292836" cy="426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Mind's Machine - Chapter 8 A Step Further | Nuclear medicine, Nursing  apps, Endocrine system hormones">
            <a:extLst>
              <a:ext uri="{FF2B5EF4-FFF2-40B4-BE49-F238E27FC236}">
                <a16:creationId xmlns:a16="http://schemas.microsoft.com/office/drawing/2014/main" id="{8A018337-8412-4157-B6CD-1F4E08309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78" y="171403"/>
            <a:ext cx="10923649" cy="668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4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C4F1-E272-493A-BAF6-DCA76C867AAD}"/>
              </a:ext>
            </a:extLst>
          </p:cNvPr>
          <p:cNvSpPr>
            <a:spLocks noGrp="1"/>
          </p:cNvSpPr>
          <p:nvPr>
            <p:ph type="title"/>
          </p:nvPr>
        </p:nvSpPr>
        <p:spPr>
          <a:xfrm>
            <a:off x="838200" y="365125"/>
            <a:ext cx="10515600" cy="786591"/>
          </a:xfrm>
        </p:spPr>
        <p:txBody>
          <a:bodyPr/>
          <a:lstStyle/>
          <a:p>
            <a:endParaRPr lang="en-IN" dirty="0"/>
          </a:p>
        </p:txBody>
      </p:sp>
      <p:sp>
        <p:nvSpPr>
          <p:cNvPr id="3" name="Content Placeholder 2">
            <a:extLst>
              <a:ext uri="{FF2B5EF4-FFF2-40B4-BE49-F238E27FC236}">
                <a16:creationId xmlns:a16="http://schemas.microsoft.com/office/drawing/2014/main" id="{663F5B12-A5A7-4222-BE46-27514267B5B8}"/>
              </a:ext>
            </a:extLst>
          </p:cNvPr>
          <p:cNvSpPr>
            <a:spLocks noGrp="1"/>
          </p:cNvSpPr>
          <p:nvPr>
            <p:ph idx="1"/>
          </p:nvPr>
        </p:nvSpPr>
        <p:spPr>
          <a:xfrm>
            <a:off x="838200" y="1358284"/>
            <a:ext cx="10515600" cy="5308846"/>
          </a:xfrm>
        </p:spPr>
        <p:txBody>
          <a:bodyPr>
            <a:normAutofit fontScale="70000" lnSpcReduction="20000"/>
          </a:bodyPr>
          <a:lstStyle/>
          <a:p>
            <a:pPr marL="0" indent="0" algn="ctr">
              <a:buNone/>
            </a:pPr>
            <a:r>
              <a:rPr lang="en-US" b="1" dirty="0">
                <a:latin typeface="Times New Roman" panose="02020603050405020304" pitchFamily="18" charset="0"/>
                <a:cs typeface="Times New Roman" panose="02020603050405020304" pitchFamily="18" charset="0"/>
              </a:rPr>
              <a:t>Hypothalamus </a:t>
            </a:r>
            <a:r>
              <a:rPr lang="en-US" b="1" dirty="0">
                <a:solidFill>
                  <a:srgbClr val="FF0000"/>
                </a:solidFill>
                <a:latin typeface="Times New Roman" panose="02020603050405020304" pitchFamily="18" charset="0"/>
                <a:cs typeface="Times New Roman" panose="02020603050405020304" pitchFamily="18" charset="0"/>
              </a:rPr>
              <a:t>(Detector)</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Release hormones</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Anterior lobe of Pituitary glands </a:t>
            </a:r>
            <a:r>
              <a:rPr lang="en-IN" b="1" dirty="0">
                <a:solidFill>
                  <a:srgbClr val="0070C0"/>
                </a:solidFill>
                <a:latin typeface="Times New Roman" panose="02020603050405020304" pitchFamily="18" charset="0"/>
                <a:cs typeface="Times New Roman" panose="02020603050405020304" pitchFamily="18" charset="0"/>
              </a:rPr>
              <a:t>(Control centre)</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Trophic hormones to the endocrine glands</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Target gland </a:t>
            </a:r>
            <a:r>
              <a:rPr lang="en-IN" b="1" dirty="0">
                <a:solidFill>
                  <a:srgbClr val="008000"/>
                </a:solidFill>
                <a:latin typeface="Times New Roman" panose="02020603050405020304" pitchFamily="18" charset="0"/>
                <a:cs typeface="Times New Roman" panose="02020603050405020304" pitchFamily="18" charset="0"/>
              </a:rPr>
              <a:t>(Effector)</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Raised blood level of target gland hormone</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Consumption of hormone</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Lowered blood level of target gland hormone</a:t>
            </a:r>
          </a:p>
        </p:txBody>
      </p:sp>
      <p:sp>
        <p:nvSpPr>
          <p:cNvPr id="8" name="Left Bracket 7">
            <a:extLst>
              <a:ext uri="{FF2B5EF4-FFF2-40B4-BE49-F238E27FC236}">
                <a16:creationId xmlns:a16="http://schemas.microsoft.com/office/drawing/2014/main" id="{A1FF6311-FDA5-48C0-87B3-AAF963A6F498}"/>
              </a:ext>
            </a:extLst>
          </p:cNvPr>
          <p:cNvSpPr/>
          <p:nvPr/>
        </p:nvSpPr>
        <p:spPr>
          <a:xfrm>
            <a:off x="2612994" y="1429305"/>
            <a:ext cx="1349405" cy="4829451"/>
          </a:xfrm>
          <a:prstGeom prst="leftBracket">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a:p>
        </p:txBody>
      </p:sp>
      <p:sp>
        <p:nvSpPr>
          <p:cNvPr id="9" name="Right Bracket 8">
            <a:extLst>
              <a:ext uri="{FF2B5EF4-FFF2-40B4-BE49-F238E27FC236}">
                <a16:creationId xmlns:a16="http://schemas.microsoft.com/office/drawing/2014/main" id="{7759229D-491E-44E6-B697-ED358A5CC954}"/>
              </a:ext>
            </a:extLst>
          </p:cNvPr>
          <p:cNvSpPr/>
          <p:nvPr/>
        </p:nvSpPr>
        <p:spPr>
          <a:xfrm>
            <a:off x="8649812" y="1509204"/>
            <a:ext cx="745724" cy="3359087"/>
          </a:xfrm>
          <a:prstGeom prst="rightBracket">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a:p>
        </p:txBody>
      </p:sp>
      <p:sp>
        <p:nvSpPr>
          <p:cNvPr id="10" name="Plus Sign 9">
            <a:extLst>
              <a:ext uri="{FF2B5EF4-FFF2-40B4-BE49-F238E27FC236}">
                <a16:creationId xmlns:a16="http://schemas.microsoft.com/office/drawing/2014/main" id="{D494A04D-003A-4C39-98F9-308804D191B5}"/>
              </a:ext>
            </a:extLst>
          </p:cNvPr>
          <p:cNvSpPr/>
          <p:nvPr/>
        </p:nvSpPr>
        <p:spPr>
          <a:xfrm>
            <a:off x="2104008" y="3353061"/>
            <a:ext cx="443884" cy="370643"/>
          </a:xfrm>
          <a:prstGeom prst="mathPlus">
            <a:avLst>
              <a:gd name="adj1" fmla="val 16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Minus Sign 10">
            <a:extLst>
              <a:ext uri="{FF2B5EF4-FFF2-40B4-BE49-F238E27FC236}">
                <a16:creationId xmlns:a16="http://schemas.microsoft.com/office/drawing/2014/main" id="{85E4B305-1E81-4647-94AE-6F7A9FE5262E}"/>
              </a:ext>
            </a:extLst>
          </p:cNvPr>
          <p:cNvSpPr/>
          <p:nvPr/>
        </p:nvSpPr>
        <p:spPr>
          <a:xfrm>
            <a:off x="9697374" y="3217677"/>
            <a:ext cx="390618" cy="499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3279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80E77-DCF3-45D6-85AD-BBBEABA5F37B}"/>
              </a:ext>
            </a:extLst>
          </p:cNvPr>
          <p:cNvPicPr>
            <a:picLocks noChangeAspect="1"/>
          </p:cNvPicPr>
          <p:nvPr/>
        </p:nvPicPr>
        <p:blipFill rotWithShape="1">
          <a:blip r:embed="rId2"/>
          <a:srcRect l="50826" t="15016" r="22160" b="18058"/>
          <a:stretch/>
        </p:blipFill>
        <p:spPr>
          <a:xfrm>
            <a:off x="3613212" y="304426"/>
            <a:ext cx="4554244" cy="6346481"/>
          </a:xfrm>
          <a:prstGeom prst="rect">
            <a:avLst/>
          </a:prstGeom>
        </p:spPr>
      </p:pic>
    </p:spTree>
    <p:extLst>
      <p:ext uri="{BB962C8B-B14F-4D97-AF65-F5344CB8AC3E}">
        <p14:creationId xmlns:p14="http://schemas.microsoft.com/office/powerpoint/2010/main" val="308722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C4F1-E272-493A-BAF6-DCA76C867AAD}"/>
              </a:ext>
            </a:extLst>
          </p:cNvPr>
          <p:cNvSpPr>
            <a:spLocks noGrp="1"/>
          </p:cNvSpPr>
          <p:nvPr>
            <p:ph type="title"/>
          </p:nvPr>
        </p:nvSpPr>
        <p:spPr>
          <a:xfrm>
            <a:off x="838200" y="365125"/>
            <a:ext cx="10515600" cy="786591"/>
          </a:xfrm>
        </p:spPr>
        <p:txBody>
          <a:bodyPr/>
          <a:lstStyle/>
          <a:p>
            <a:endParaRPr lang="en-IN" dirty="0"/>
          </a:p>
        </p:txBody>
      </p:sp>
      <p:sp>
        <p:nvSpPr>
          <p:cNvPr id="3" name="Content Placeholder 2">
            <a:extLst>
              <a:ext uri="{FF2B5EF4-FFF2-40B4-BE49-F238E27FC236}">
                <a16:creationId xmlns:a16="http://schemas.microsoft.com/office/drawing/2014/main" id="{663F5B12-A5A7-4222-BE46-27514267B5B8}"/>
              </a:ext>
            </a:extLst>
          </p:cNvPr>
          <p:cNvSpPr>
            <a:spLocks noGrp="1"/>
          </p:cNvSpPr>
          <p:nvPr>
            <p:ph idx="1"/>
          </p:nvPr>
        </p:nvSpPr>
        <p:spPr>
          <a:xfrm>
            <a:off x="838200" y="1358284"/>
            <a:ext cx="10515600" cy="5308846"/>
          </a:xfrm>
        </p:spPr>
        <p:txBody>
          <a:bodyPr>
            <a:normAutofit fontScale="62500" lnSpcReduction="20000"/>
          </a:bodyPr>
          <a:lstStyle/>
          <a:p>
            <a:pPr marL="0" indent="0" algn="ctr">
              <a:buNone/>
            </a:pPr>
            <a:r>
              <a:rPr lang="en-US" b="1" dirty="0">
                <a:latin typeface="Times New Roman" panose="02020603050405020304" pitchFamily="18" charset="0"/>
                <a:cs typeface="Times New Roman" panose="02020603050405020304" pitchFamily="18" charset="0"/>
              </a:rPr>
              <a:t>In labor, uterine contractions forces the baby’s head into cervix</a:t>
            </a:r>
            <a:endParaRPr lang="en-US"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   ↓</a:t>
            </a:r>
            <a:r>
              <a:rPr lang="en-US" b="1" dirty="0">
                <a:solidFill>
                  <a:srgbClr val="FF00FF"/>
                </a:solidFill>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Stretch receptors in uterine cervix </a:t>
            </a:r>
            <a:r>
              <a:rPr lang="en-IN" b="1" dirty="0">
                <a:solidFill>
                  <a:srgbClr val="FF0000"/>
                </a:solidFill>
                <a:latin typeface="Times New Roman" panose="02020603050405020304" pitchFamily="18" charset="0"/>
                <a:cs typeface="Times New Roman" panose="02020603050405020304" pitchFamily="18" charset="0"/>
              </a:rPr>
              <a:t>(Detector)</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US" b="1" dirty="0">
                <a:latin typeface="Times New Roman" panose="02020603050405020304" pitchFamily="18" charset="0"/>
                <a:cs typeface="Times New Roman" panose="02020603050405020304" pitchFamily="18" charset="0"/>
              </a:rPr>
              <a:t>Nerve Stimulation or nerve impulse generation</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Hypothalamus &amp; Posterior lobe of Pituitary glands </a:t>
            </a:r>
            <a:r>
              <a:rPr lang="en-IN" b="1" dirty="0">
                <a:solidFill>
                  <a:srgbClr val="0070C0"/>
                </a:solidFill>
                <a:latin typeface="Times New Roman" panose="02020603050405020304" pitchFamily="18" charset="0"/>
                <a:cs typeface="Times New Roman" panose="02020603050405020304" pitchFamily="18" charset="0"/>
              </a:rPr>
              <a:t>(Control centre)</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Release of oxytocin</a:t>
            </a:r>
          </a:p>
          <a:p>
            <a:pPr marL="0" indent="0" algn="ctr">
              <a:buNone/>
            </a:pPr>
            <a:r>
              <a:rPr lang="en-US" b="1" dirty="0">
                <a:latin typeface="Times New Roman" panose="02020603050405020304" pitchFamily="18" charset="0"/>
                <a:cs typeface="Times New Roman" panose="02020603050405020304" pitchFamily="18" charset="0"/>
              </a:rPr>
              <a:t>  ↓</a:t>
            </a:r>
            <a:r>
              <a:rPr lang="en-US" b="1" dirty="0">
                <a:solidFill>
                  <a:srgbClr val="FF00FF"/>
                </a:solidFill>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0" indent="0" algn="ctr">
              <a:buNone/>
            </a:pPr>
            <a:r>
              <a:rPr lang="en-IN" b="1" dirty="0">
                <a:latin typeface="Times New Roman" panose="02020603050405020304" pitchFamily="18" charset="0"/>
                <a:cs typeface="Times New Roman" panose="02020603050405020304" pitchFamily="18" charset="0"/>
              </a:rPr>
              <a:t>Uterine smooth muscles </a:t>
            </a:r>
            <a:r>
              <a:rPr lang="en-IN" b="1" dirty="0">
                <a:solidFill>
                  <a:srgbClr val="008000"/>
                </a:solidFill>
                <a:latin typeface="Times New Roman" panose="02020603050405020304" pitchFamily="18" charset="0"/>
                <a:cs typeface="Times New Roman" panose="02020603050405020304" pitchFamily="18" charset="0"/>
              </a:rPr>
              <a:t>(Effector)</a:t>
            </a: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Stronger contractions forces the baby’s head further into the cervix</a:t>
            </a:r>
          </a:p>
          <a:p>
            <a:pPr marL="0" indent="0" algn="ctr">
              <a:buNone/>
            </a:pPr>
            <a:r>
              <a:rPr lang="en-US" b="1" dirty="0">
                <a:latin typeface="Times New Roman" panose="02020603050405020304" pitchFamily="18" charset="0"/>
                <a:cs typeface="Times New Roman" panose="02020603050405020304" pitchFamily="18" charset="0"/>
              </a:rPr>
              <a:t>↓</a:t>
            </a:r>
            <a:endParaRPr lang="en-IN"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a:t>
            </a:r>
          </a:p>
          <a:p>
            <a:pPr marL="0" indent="0" algn="ctr">
              <a:buNone/>
            </a:pPr>
            <a:r>
              <a:rPr lang="en-IN" b="1" dirty="0">
                <a:latin typeface="Times New Roman" panose="02020603050405020304" pitchFamily="18" charset="0"/>
                <a:cs typeface="Times New Roman" panose="02020603050405020304" pitchFamily="18" charset="0"/>
              </a:rPr>
              <a:t>Inhibition occurs after delivery when </a:t>
            </a:r>
            <a:r>
              <a:rPr lang="en-IN" b="1">
                <a:latin typeface="Times New Roman" panose="02020603050405020304" pitchFamily="18" charset="0"/>
                <a:cs typeface="Times New Roman" panose="02020603050405020304" pitchFamily="18" charset="0"/>
              </a:rPr>
              <a:t>uterine contractions no </a:t>
            </a:r>
            <a:r>
              <a:rPr lang="en-IN" b="1" dirty="0">
                <a:latin typeface="Times New Roman" panose="02020603050405020304" pitchFamily="18" charset="0"/>
                <a:cs typeface="Times New Roman" panose="02020603050405020304" pitchFamily="18" charset="0"/>
              </a:rPr>
              <a:t>longer stretch the cervix</a:t>
            </a:r>
          </a:p>
        </p:txBody>
      </p:sp>
      <p:sp>
        <p:nvSpPr>
          <p:cNvPr id="8" name="Left Bracket 7">
            <a:extLst>
              <a:ext uri="{FF2B5EF4-FFF2-40B4-BE49-F238E27FC236}">
                <a16:creationId xmlns:a16="http://schemas.microsoft.com/office/drawing/2014/main" id="{A1FF6311-FDA5-48C0-87B3-AAF963A6F498}"/>
              </a:ext>
            </a:extLst>
          </p:cNvPr>
          <p:cNvSpPr/>
          <p:nvPr/>
        </p:nvSpPr>
        <p:spPr>
          <a:xfrm>
            <a:off x="1873189" y="1358284"/>
            <a:ext cx="674703" cy="3879542"/>
          </a:xfrm>
          <a:prstGeom prst="leftBracket">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a:p>
        </p:txBody>
      </p:sp>
      <p:sp>
        <p:nvSpPr>
          <p:cNvPr id="9" name="Right Bracket 8">
            <a:extLst>
              <a:ext uri="{FF2B5EF4-FFF2-40B4-BE49-F238E27FC236}">
                <a16:creationId xmlns:a16="http://schemas.microsoft.com/office/drawing/2014/main" id="{7759229D-491E-44E6-B697-ED358A5CC954}"/>
              </a:ext>
            </a:extLst>
          </p:cNvPr>
          <p:cNvSpPr/>
          <p:nvPr/>
        </p:nvSpPr>
        <p:spPr>
          <a:xfrm>
            <a:off x="10622869" y="1429305"/>
            <a:ext cx="390619" cy="4829451"/>
          </a:xfrm>
          <a:prstGeom prst="rightBracket">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IN"/>
          </a:p>
        </p:txBody>
      </p:sp>
      <p:sp>
        <p:nvSpPr>
          <p:cNvPr id="10" name="Plus Sign 9">
            <a:extLst>
              <a:ext uri="{FF2B5EF4-FFF2-40B4-BE49-F238E27FC236}">
                <a16:creationId xmlns:a16="http://schemas.microsoft.com/office/drawing/2014/main" id="{D494A04D-003A-4C39-98F9-308804D191B5}"/>
              </a:ext>
            </a:extLst>
          </p:cNvPr>
          <p:cNvSpPr/>
          <p:nvPr/>
        </p:nvSpPr>
        <p:spPr>
          <a:xfrm>
            <a:off x="1310935" y="3217677"/>
            <a:ext cx="443884" cy="370643"/>
          </a:xfrm>
          <a:prstGeom prst="mathPlus">
            <a:avLst>
              <a:gd name="adj1" fmla="val 16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Minus Sign 10">
            <a:extLst>
              <a:ext uri="{FF2B5EF4-FFF2-40B4-BE49-F238E27FC236}">
                <a16:creationId xmlns:a16="http://schemas.microsoft.com/office/drawing/2014/main" id="{85E4B305-1E81-4647-94AE-6F7A9FE5262E}"/>
              </a:ext>
            </a:extLst>
          </p:cNvPr>
          <p:cNvSpPr/>
          <p:nvPr/>
        </p:nvSpPr>
        <p:spPr>
          <a:xfrm>
            <a:off x="11158491" y="2967992"/>
            <a:ext cx="390618" cy="49936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100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77EB-33B7-482B-A1D7-A86454B29DB6}"/>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B0E62E-A59F-4496-B032-DDA3F53454FF}"/>
              </a:ext>
            </a:extLst>
          </p:cNvPr>
          <p:cNvSpPr>
            <a:spLocks noGrp="1"/>
          </p:cNvSpPr>
          <p:nvPr>
            <p:ph idx="1"/>
          </p:nvPr>
        </p:nvSpPr>
        <p:spPr/>
        <p:txBody>
          <a:bodyPr>
            <a:normAutofit fontScale="85000" lnSpcReduction="10000"/>
          </a:bodyPr>
          <a:lstStyle/>
          <a:p>
            <a:pPr algn="just">
              <a:lnSpc>
                <a:spcPct val="150000"/>
              </a:lnSpc>
              <a:spcBef>
                <a:spcPts val="0"/>
              </a:spcBef>
            </a:pPr>
            <a:r>
              <a:rPr lang="en-US" dirty="0">
                <a:latin typeface="Times New Roman" panose="02020603050405020304" pitchFamily="18" charset="0"/>
                <a:cs typeface="Times New Roman" panose="02020603050405020304" pitchFamily="18" charset="0"/>
              </a:rPr>
              <a:t>The endocrine system controls body activities by releasing mediators, called hormones. </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A hormone (to excite or get moving) is a mediator molecule that is released in one part of the body but regulates the activity of cells in other parts of the body. </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Most hormones enter interstitial fluid and then the bloodstream. The circulating blood delivers hormones to cells throughout the body. </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Both neurotransmitters and hormone exert their effects by binding to receptors on or in their “target” cells.</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15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F7C17-BCBD-428E-B429-C92F02D597CB}"/>
              </a:ext>
            </a:extLst>
          </p:cNvPr>
          <p:cNvPicPr>
            <a:picLocks noChangeAspect="1"/>
          </p:cNvPicPr>
          <p:nvPr/>
        </p:nvPicPr>
        <p:blipFill rotWithShape="1">
          <a:blip r:embed="rId2"/>
          <a:srcRect l="24611" t="62654" r="24781" b="13398"/>
          <a:stretch/>
        </p:blipFill>
        <p:spPr>
          <a:xfrm>
            <a:off x="1246116" y="1984248"/>
            <a:ext cx="10117100" cy="2693041"/>
          </a:xfrm>
          <a:prstGeom prst="rect">
            <a:avLst/>
          </a:prstGeom>
        </p:spPr>
      </p:pic>
    </p:spTree>
    <p:extLst>
      <p:ext uri="{BB962C8B-B14F-4D97-AF65-F5344CB8AC3E}">
        <p14:creationId xmlns:p14="http://schemas.microsoft.com/office/powerpoint/2010/main" val="260035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1BF7-C20C-47AE-BC3E-ADD46FF3ABE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endParaRPr lang="en-IN" dirty="0"/>
          </a:p>
        </p:txBody>
      </p:sp>
      <p:sp>
        <p:nvSpPr>
          <p:cNvPr id="3" name="Content Placeholder 2">
            <a:extLst>
              <a:ext uri="{FF2B5EF4-FFF2-40B4-BE49-F238E27FC236}">
                <a16:creationId xmlns:a16="http://schemas.microsoft.com/office/drawing/2014/main" id="{584F9162-DDE3-4204-8748-576EA0BA1465}"/>
              </a:ext>
            </a:extLst>
          </p:cNvPr>
          <p:cNvSpPr>
            <a:spLocks noGrp="1"/>
          </p:cNvSpPr>
          <p:nvPr>
            <p:ph idx="1"/>
          </p:nvPr>
        </p:nvSpPr>
        <p:spPr>
          <a:xfrm>
            <a:off x="838200" y="1825624"/>
            <a:ext cx="10515600" cy="4566297"/>
          </a:xfrm>
        </p:spPr>
        <p:txBody>
          <a:bodyPr>
            <a:normAutofit fontScale="85000" lnSpcReduction="20000"/>
          </a:bodyPr>
          <a:lstStyle/>
          <a:p>
            <a:pPr algn="just">
              <a:lnSpc>
                <a:spcPct val="150000"/>
              </a:lnSpc>
              <a:spcBef>
                <a:spcPts val="0"/>
              </a:spcBef>
            </a:pPr>
            <a:r>
              <a:rPr lang="en-US" dirty="0">
                <a:latin typeface="Times New Roman" panose="02020603050405020304" pitchFamily="18" charset="0"/>
                <a:cs typeface="Times New Roman" panose="02020603050405020304" pitchFamily="18" charset="0"/>
              </a:rPr>
              <a:t>Exocrine glands (</a:t>
            </a:r>
            <a:r>
              <a:rPr lang="en-US" dirty="0" err="1">
                <a:latin typeface="Times New Roman" panose="02020603050405020304" pitchFamily="18" charset="0"/>
                <a:cs typeface="Times New Roman" panose="02020603050405020304" pitchFamily="18" charset="0"/>
              </a:rPr>
              <a:t>exo</a:t>
            </a:r>
            <a:r>
              <a:rPr lang="en-US" dirty="0">
                <a:latin typeface="Times New Roman" panose="02020603050405020304" pitchFamily="18" charset="0"/>
                <a:cs typeface="Times New Roman" panose="02020603050405020304" pitchFamily="18" charset="0"/>
              </a:rPr>
              <a:t>-outside) secrete their products into ducts that carry the secretions into body cavities, into the lumen of an organ, or to the outer surface of the body. </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Exocrine glands include sudoriferous (sweat), sebaceous (oil), mucous, and digestive glands. </a:t>
            </a:r>
          </a:p>
          <a:p>
            <a:pPr algn="just">
              <a:lnSpc>
                <a:spcPct val="150000"/>
              </a:lnSpc>
              <a:spcBef>
                <a:spcPts val="0"/>
              </a:spcBef>
            </a:pPr>
            <a:r>
              <a:rPr lang="en-US" dirty="0">
                <a:latin typeface="Times New Roman" panose="02020603050405020304" pitchFamily="18" charset="0"/>
                <a:cs typeface="Times New Roman" panose="02020603050405020304" pitchFamily="18" charset="0"/>
              </a:rPr>
              <a:t>Endocrine glands (endo-within) secrete their products (hormones) into the interstitial fluid surrounding the secretory cells rather than into ducts. From the interstitial fluid, hormones diffuse into blood capillaries and blood carries them to target cells throughout the body.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4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4BBE9-28A9-4E3E-B864-3A7414170E36}"/>
              </a:ext>
            </a:extLst>
          </p:cNvPr>
          <p:cNvPicPr>
            <a:picLocks noChangeAspect="1"/>
          </p:cNvPicPr>
          <p:nvPr/>
        </p:nvPicPr>
        <p:blipFill rotWithShape="1">
          <a:blip r:embed="rId2"/>
          <a:srcRect l="26068" t="24078" r="28786" b="7443"/>
          <a:stretch/>
        </p:blipFill>
        <p:spPr>
          <a:xfrm>
            <a:off x="1518082" y="234786"/>
            <a:ext cx="7803471" cy="6658124"/>
          </a:xfrm>
          <a:prstGeom prst="rect">
            <a:avLst/>
          </a:prstGeom>
        </p:spPr>
      </p:pic>
    </p:spTree>
    <p:extLst>
      <p:ext uri="{BB962C8B-B14F-4D97-AF65-F5344CB8AC3E}">
        <p14:creationId xmlns:p14="http://schemas.microsoft.com/office/powerpoint/2010/main" val="59139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ocrine System Concept Map | Endocrine system, Concept map nursing,  Endocrine system nursing">
            <a:extLst>
              <a:ext uri="{FF2B5EF4-FFF2-40B4-BE49-F238E27FC236}">
                <a16:creationId xmlns:a16="http://schemas.microsoft.com/office/drawing/2014/main" id="{35D5B3AB-6F0C-40C3-BB70-2468AA78C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671" y="21299"/>
            <a:ext cx="10124658" cy="683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09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rt On Endocrine System Hormones The Endocrine Glands In The Dog From The  Cell To Hormone | Endocrine system hormones, Hormones nursing, Endocrine  system nursing">
            <a:extLst>
              <a:ext uri="{FF2B5EF4-FFF2-40B4-BE49-F238E27FC236}">
                <a16:creationId xmlns:a16="http://schemas.microsoft.com/office/drawing/2014/main" id="{0D12A381-5453-4094-9C2F-BAB246BBA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724" y="164561"/>
            <a:ext cx="8767963" cy="633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01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 2 from The Endocrine Glands in the Dog: From the Cell to Hormone |  Semantic Scholar">
            <a:extLst>
              <a:ext uri="{FF2B5EF4-FFF2-40B4-BE49-F238E27FC236}">
                <a16:creationId xmlns:a16="http://schemas.microsoft.com/office/drawing/2014/main" id="{BC96746C-FFA7-4DDF-890C-5A83DA748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198" y="77382"/>
            <a:ext cx="8981027" cy="67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20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ble 3. Hormones produced by thyroid gland and their functions.">
            <a:extLst>
              <a:ext uri="{FF2B5EF4-FFF2-40B4-BE49-F238E27FC236}">
                <a16:creationId xmlns:a16="http://schemas.microsoft.com/office/drawing/2014/main" id="{15EFFDA4-BEFF-40B6-B4FA-C3AFA5178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79"/>
          <a:stretch>
            <a:fillRect/>
          </a:stretch>
        </p:blipFill>
        <p:spPr bwMode="auto">
          <a:xfrm>
            <a:off x="2148396" y="94156"/>
            <a:ext cx="7090854" cy="208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Table 4. Hormone production by parathyroid glands.">
            <a:extLst>
              <a:ext uri="{FF2B5EF4-FFF2-40B4-BE49-F238E27FC236}">
                <a16:creationId xmlns:a16="http://schemas.microsoft.com/office/drawing/2014/main" id="{15107E98-B3F1-4780-B275-9A4621810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0489"/>
          <a:stretch>
            <a:fillRect/>
          </a:stretch>
        </p:blipFill>
        <p:spPr bwMode="auto">
          <a:xfrm>
            <a:off x="2148397" y="2172502"/>
            <a:ext cx="7090854" cy="169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Table 5 from The Endocrine Glands in the Dog: From the Cell to Hormone |  Semantic Scholar">
            <a:extLst>
              <a:ext uri="{FF2B5EF4-FFF2-40B4-BE49-F238E27FC236}">
                <a16:creationId xmlns:a16="http://schemas.microsoft.com/office/drawing/2014/main" id="{45B62829-B3D5-4A13-85D3-8F4E3FD2B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397" y="3758428"/>
            <a:ext cx="7090853" cy="29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13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325</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ENDOCRINE SYSTEM</vt:lpstr>
      <vt:lpstr>Introduction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anshuman</dc:creator>
  <cp:lastModifiedBy>anshuman</cp:lastModifiedBy>
  <cp:revision>7</cp:revision>
  <dcterms:created xsi:type="dcterms:W3CDTF">2022-04-26T10:50:54Z</dcterms:created>
  <dcterms:modified xsi:type="dcterms:W3CDTF">2022-05-01T20:05:46Z</dcterms:modified>
</cp:coreProperties>
</file>