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86" r:id="rId1"/>
    <p:sldMasterId id="2147484287" r:id="rId2"/>
    <p:sldMasterId id="2147484288" r:id="rId3"/>
  </p:sldMasterIdLst>
  <p:notesMasterIdLst>
    <p:notesMasterId r:id="rId18"/>
  </p:notesMasterIdLst>
  <p:sldIdLst>
    <p:sldId id="291" r:id="rId4"/>
    <p:sldId id="258" r:id="rId5"/>
    <p:sldId id="293" r:id="rId6"/>
    <p:sldId id="294" r:id="rId7"/>
    <p:sldId id="295" r:id="rId8"/>
    <p:sldId id="296" r:id="rId9"/>
    <p:sldId id="297" r:id="rId10"/>
    <p:sldId id="303" r:id="rId11"/>
    <p:sldId id="305" r:id="rId12"/>
    <p:sldId id="260" r:id="rId13"/>
    <p:sldId id="285" r:id="rId14"/>
    <p:sldId id="301" r:id="rId15"/>
    <p:sldId id="302" r:id="rId16"/>
    <p:sldId id="30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0D2"/>
    <a:srgbClr val="FF9933"/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C111B0-E83F-4255-8567-D1F00C09D320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4100" name="Slide Image Placeholder 3"/>
          <p:cNvSpPr>
            <a:spLocks noGrp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CF8FF4-B12B-4FCD-92CE-4E117732E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en-US" altLang="en-US" smtClean="0"/>
              <a:t>Type of specificity recognized :  Absolute specificity, group specificity, reaction specificity and stereospecificity</a:t>
            </a:r>
          </a:p>
        </p:txBody>
      </p:sp>
      <p:sp>
        <p:nvSpPr>
          <p:cNvPr id="10244" name="Slide Number Placeholder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491679-8308-43AE-BB8C-8BEF843069C5}" type="slidenum">
              <a:rPr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DC7E5-A3EF-4416-9403-F54EA32C5DEE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A8BE1-EB60-4442-B1A1-E79A149BF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0CFEA-6DEA-47FA-B8F4-C97256CA31D4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D777-4514-413F-B411-E24F7CA42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26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A06D-8C93-401C-9D0D-683935479C09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ABE2B-C66D-43EF-B756-EB6A0984C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5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BF53-0E68-4FA5-B8D5-C0FFD991B969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CB416-9059-4566-AE3B-D13A7920D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252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A70F-AE28-4046-AA5B-59382B16720E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41D01-7A77-4E91-B0F4-ACB6C244E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23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6FEDB-C454-4EF4-9F63-E59ED039512A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3EEB-852F-46E9-926E-A904AD534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26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354F4-8744-4841-8B9F-77D1C9677CC0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973A8-D4D3-4215-86A8-DBDD75019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5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7450D-F95E-4B41-B5F5-81AE11D02D81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AA0D-E115-4CAC-9B11-1A25FF916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807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C43B4-E14D-4E30-9EC5-C1704DDC21E4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C30D-3D89-4DEC-A9D5-54338F0FF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455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E47D-82F1-42CB-805B-D5070B226E48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479C1-3E40-490A-BB74-EB70F78BF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08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9F041-CCC8-4E98-812C-2174B7F0AB97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1711-949B-467D-84B1-03A363FC4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3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8C31C-254C-4158-9DD4-1614C80953E7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14EB-CF70-4EA1-A624-F2772EA0F2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654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526E-9007-4F07-B424-94248503FD1C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E9D6-85A6-477D-BE11-0255CC807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35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255F-1B3B-4D2D-9157-71E39A5E0776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826-DA7B-4F9A-804E-95791DCD3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620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0CE2-36D9-4F70-9259-48EC0F2A20A9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26A45-2502-42F7-A35F-291C28010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179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E5FB-9BC9-44E7-BC65-EBD06AC69B2F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C63F-4303-447B-B1BA-0270B3C42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221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62A60-C28C-4F62-9979-2C67F849718B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D2C-8AFD-4A46-9158-B355B2C18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435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C0DC3-5228-491D-880B-5FBD63A17D2A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A4C03-52E5-47F3-B6FA-1C6AA84A4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91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11A3-6298-48D8-BE4C-6A5BF8300F2B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940B-EF2C-4312-8B57-639A15C4E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18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4734-713E-4298-8644-8A91D9653189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6F0A-C153-4BA0-A620-12007D526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66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696C8-E25D-492B-954B-66E99A283015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D0E0-4ED0-4267-BDED-64D7350E1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5801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1D4FD-1E04-460F-B5F8-7D0B5B38CD64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4E166-672D-45C7-B1B0-10D805589D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29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23C2-2D43-4698-BDC3-BD80C9F2EC33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BD1A-497E-4348-AA9A-41D211AFA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807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AD1F4-88BB-4232-96C9-E95894B63A5D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2AB49-9ABB-417F-BCBB-F2954F3B9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3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6BAE-F208-4C30-A439-F527FD954883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012EE-7970-4F05-8E28-CB14F70F0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374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7E35-45DB-4971-B457-6A6BA79CA24D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0875-6023-4D96-A040-2F901CEE8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0828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B7C5-1BD6-46A7-84DE-6A3D26BB4C49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EC599-6A9F-47BB-80DA-BE09D912F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15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DA87-C579-4FEF-977E-C6C206E672F5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AA5A-B95B-40C5-878B-6ECDD9560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68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14AFB-BD8D-46BB-822C-36763FC047F8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8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52985-F53B-4ADC-BD1A-B333D8594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9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7B1B-C198-4C85-9C12-9C25447F0BB2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4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C6911-217A-4274-91DC-E01D065B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30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CB57-94F1-41BD-8585-0D4A88916702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3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A821-3EFA-4C46-8A5C-FF6B86D15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59D4-E708-4610-B149-96553E65A0AE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C2749-2DAD-4642-886A-487D67921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63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A70F4-D855-4B5E-A6CD-E9331586C035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6" name="Footer Placeholder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58FA-5C2E-412D-92DF-696CAF7D3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8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6"/>
          <p:cNvSpPr>
            <a:spLocks noChangeArrowheads="1"/>
          </p:cNvSpPr>
          <p:nvPr/>
        </p:nvSpPr>
        <p:spPr bwMode="auto">
          <a:xfrm>
            <a:off x="-7938" y="-6350"/>
            <a:ext cx="9161463" cy="1039813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latin typeface="Constantia" panose="02030602050306030303" pitchFamily="18" charset="0"/>
            </a:endParaRPr>
          </a:p>
        </p:txBody>
      </p:sp>
      <p:sp>
        <p:nvSpPr>
          <p:cNvPr id="2051" name="Freeform 7"/>
          <p:cNvSpPr>
            <a:spLocks noChangeArrowheads="1"/>
          </p:cNvSpPr>
          <p:nvPr/>
        </p:nvSpPr>
        <p:spPr bwMode="auto">
          <a:xfrm>
            <a:off x="4381500" y="-6350"/>
            <a:ext cx="4762500" cy="636588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latin typeface="Constantia" panose="02030602050306030303" pitchFamily="18" charset="0"/>
            </a:endParaRPr>
          </a:p>
        </p:txBody>
      </p:sp>
      <p:grpSp>
        <p:nvGrpSpPr>
          <p:cNvPr id="1030" name="Group 1"/>
          <p:cNvGrpSpPr>
            <a:grpSpLocks/>
          </p:cNvGrpSpPr>
          <p:nvPr/>
        </p:nvGrpSpPr>
        <p:grpSpPr bwMode="auto">
          <a:xfrm>
            <a:off x="-17463" y="203200"/>
            <a:ext cx="9178926" cy="647700"/>
            <a:chOff x="0" y="0"/>
            <a:chExt cx="9180548" cy="649224"/>
          </a:xfrm>
        </p:grpSpPr>
        <p:grpSp>
          <p:nvGrpSpPr>
            <p:cNvPr id="1036" name="Freeform 11"/>
            <p:cNvGrpSpPr>
              <a:grpSpLocks/>
            </p:cNvGrpSpPr>
            <p:nvPr/>
          </p:nvGrpSpPr>
          <p:grpSpPr bwMode="auto">
            <a:xfrm>
              <a:off x="12954" y="-228119"/>
              <a:ext cx="9137939" cy="1050979"/>
              <a:chOff x="0" y="0"/>
              <a:chExt cx="9137904" cy="1048512"/>
            </a:xfrm>
          </p:grpSpPr>
          <p:pic>
            <p:nvPicPr>
              <p:cNvPr id="1040" name="Freeform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37904" cy="1048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Text Box 7"/>
              <p:cNvSpPr txBox="1">
                <a:spLocks noChangeArrowheads="1"/>
              </p:cNvSpPr>
              <p:nvPr/>
            </p:nvSpPr>
            <p:spPr bwMode="auto">
              <a:xfrm rot="21435692">
                <a:off x="-24068" y="4466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mtClean="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1037" name="Freeform 12"/>
            <p:cNvGrpSpPr>
              <a:grpSpLocks/>
            </p:cNvGrpSpPr>
            <p:nvPr/>
          </p:nvGrpSpPr>
          <p:grpSpPr bwMode="auto">
            <a:xfrm>
              <a:off x="12954" y="-154795"/>
              <a:ext cx="9156227" cy="910441"/>
              <a:chOff x="0" y="0"/>
              <a:chExt cx="9156192" cy="908304"/>
            </a:xfrm>
          </p:grpSpPr>
          <p:pic>
            <p:nvPicPr>
              <p:cNvPr id="1038" name="Freeform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 rot="21435692">
                <a:off x="-16130" y="44812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mtClean="0">
                  <a:latin typeface="Constantia" panose="02030602050306030303" pitchFamily="18" charset="0"/>
                </a:endParaRPr>
              </a:p>
            </p:txBody>
          </p:sp>
        </p:grpSp>
      </p:grpSp>
      <p:sp>
        <p:nvSpPr>
          <p:cNvPr id="1031" name="Title Placeholder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Text Placeholder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1" name="Date Placeholder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pPr>
              <a:defRPr/>
            </a:pPr>
            <a:fld id="{62906786-D9AB-4A14-85C2-9642A78D895D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2062" name="Footer Placeholder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3" name="Slide Number Placeholder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pPr>
              <a:defRPr/>
            </a:pPr>
            <a:fld id="{B572FAF5-7F1C-423F-8216-D33430A46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1">
          <a:gsLst>
            <a:gs pos="0">
              <a:srgbClr val="DEFAFD"/>
            </a:gs>
            <a:gs pos="50000">
              <a:srgbClr val="D8F1F5"/>
            </a:gs>
            <a:gs pos="100000">
              <a:srgbClr val="B0C9C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 noChangeArrowheads="1"/>
          </p:cNvSpPr>
          <p:nvPr/>
        </p:nvSpPr>
        <p:spPr bwMode="auto">
          <a:xfrm>
            <a:off x="-7938" y="-6350"/>
            <a:ext cx="9161463" cy="1039813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latin typeface="Constantia" panose="02030602050306030303" pitchFamily="18" charset="0"/>
            </a:endParaRPr>
          </a:p>
        </p:txBody>
      </p:sp>
      <p:sp>
        <p:nvSpPr>
          <p:cNvPr id="3075" name="Freeform 7"/>
          <p:cNvSpPr>
            <a:spLocks noChangeArrowheads="1"/>
          </p:cNvSpPr>
          <p:nvPr/>
        </p:nvSpPr>
        <p:spPr bwMode="auto">
          <a:xfrm>
            <a:off x="4381500" y="-6350"/>
            <a:ext cx="4762500" cy="636588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latin typeface="Constantia" panose="02030602050306030303" pitchFamily="18" charset="0"/>
            </a:endParaRPr>
          </a:p>
        </p:txBody>
      </p:sp>
      <p:grpSp>
        <p:nvGrpSpPr>
          <p:cNvPr id="2054" name="Group 1"/>
          <p:cNvGrpSpPr>
            <a:grpSpLocks/>
          </p:cNvGrpSpPr>
          <p:nvPr/>
        </p:nvGrpSpPr>
        <p:grpSpPr bwMode="auto">
          <a:xfrm>
            <a:off x="-17463" y="203200"/>
            <a:ext cx="9178926" cy="647700"/>
            <a:chOff x="0" y="0"/>
            <a:chExt cx="9180548" cy="649224"/>
          </a:xfrm>
        </p:grpSpPr>
        <p:grpSp>
          <p:nvGrpSpPr>
            <p:cNvPr id="2060" name="Freeform 11"/>
            <p:cNvGrpSpPr>
              <a:grpSpLocks/>
            </p:cNvGrpSpPr>
            <p:nvPr/>
          </p:nvGrpSpPr>
          <p:grpSpPr bwMode="auto">
            <a:xfrm>
              <a:off x="12954" y="-228119"/>
              <a:ext cx="9137939" cy="1050979"/>
              <a:chOff x="0" y="0"/>
              <a:chExt cx="9137904" cy="1048512"/>
            </a:xfrm>
          </p:grpSpPr>
          <p:pic>
            <p:nvPicPr>
              <p:cNvPr id="2064" name="Freeform 11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37904" cy="1048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Text Box 7"/>
              <p:cNvSpPr txBox="1">
                <a:spLocks noChangeArrowheads="1"/>
              </p:cNvSpPr>
              <p:nvPr/>
            </p:nvSpPr>
            <p:spPr bwMode="auto">
              <a:xfrm rot="21435692">
                <a:off x="-24068" y="4466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mtClean="0">
                  <a:latin typeface="Constantia" panose="02030602050306030303" pitchFamily="18" charset="0"/>
                </a:endParaRPr>
              </a:p>
            </p:txBody>
          </p:sp>
        </p:grpSp>
        <p:grpSp>
          <p:nvGrpSpPr>
            <p:cNvPr id="2061" name="Freeform 12"/>
            <p:cNvGrpSpPr>
              <a:grpSpLocks/>
            </p:cNvGrpSpPr>
            <p:nvPr/>
          </p:nvGrpSpPr>
          <p:grpSpPr bwMode="auto">
            <a:xfrm>
              <a:off x="12954" y="-154795"/>
              <a:ext cx="9156227" cy="910441"/>
              <a:chOff x="0" y="0"/>
              <a:chExt cx="9156192" cy="908304"/>
            </a:xfrm>
          </p:grpSpPr>
          <p:pic>
            <p:nvPicPr>
              <p:cNvPr id="2062" name="Freeform 12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 rot="21435692">
                <a:off x="-16130" y="44812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  <a:defRPr/>
                </a:pPr>
                <a:endParaRPr lang="en-US" altLang="en-US" smtClean="0">
                  <a:latin typeface="Constantia" panose="02030602050306030303" pitchFamily="18" charset="0"/>
                </a:endParaRPr>
              </a:p>
            </p:txBody>
          </p:sp>
        </p:grpSp>
      </p:grpSp>
      <p:sp>
        <p:nvSpPr>
          <p:cNvPr id="2055" name="Title Placeholder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6" name="Text Placeholder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pPr>
              <a:defRPr/>
            </a:pPr>
            <a:fld id="{B59ACF12-56DA-474F-82E5-2C218A1FFDAE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308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D1EAEE"/>
                </a:solidFill>
                <a:latin typeface="+mn-lt"/>
              </a:defRPr>
            </a:lvl1pPr>
          </a:lstStyle>
          <a:p>
            <a:pPr>
              <a:defRPr/>
            </a:pPr>
            <a:fld id="{A527EFCB-9166-4BB7-BC6B-7A20F3891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nip and Round Single Corner Rectangle 13"/>
          <p:cNvSpPr>
            <a:spLocks noChangeArrowheads="1"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4099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mpd="sng">
            <a:solidFill>
              <a:srgbClr val="FFFFFF"/>
            </a:solidFill>
            <a:miter lim="800000"/>
            <a:headEnd/>
            <a:tailEnd/>
          </a:ln>
          <a:effectLst>
            <a:outerShdw dist="6350" dir="12899787" algn="ctr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4100" name="Freeform 15"/>
          <p:cNvSpPr>
            <a:spLocks noChangeArrowheads="1"/>
          </p:cNvSpPr>
          <p:nvPr/>
        </p:nvSpPr>
        <p:spPr bwMode="auto">
          <a:xfrm flipV="1">
            <a:off x="-7938" y="5816600"/>
            <a:ext cx="9161463" cy="1041400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latin typeface="Constantia" panose="02030602050306030303" pitchFamily="18" charset="0"/>
            </a:endParaRPr>
          </a:p>
        </p:txBody>
      </p:sp>
      <p:sp>
        <p:nvSpPr>
          <p:cNvPr id="4101" name="Freeform 16"/>
          <p:cNvSpPr>
            <a:spLocks noChangeArrowheads="1"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80000">
                <a:srgbClr val="009BE5">
                  <a:alpha val="42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mtClean="0">
              <a:latin typeface="Constantia" panose="02030602050306030303" pitchFamily="18" charset="0"/>
            </a:endParaRPr>
          </a:p>
        </p:txBody>
      </p:sp>
      <p:sp>
        <p:nvSpPr>
          <p:cNvPr id="3080" name="Title Placeholder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1" name="Text Placeholder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045C75"/>
                </a:solidFill>
                <a:latin typeface="+mn-lt"/>
              </a:defRPr>
            </a:lvl1pPr>
          </a:lstStyle>
          <a:p>
            <a:pPr>
              <a:defRPr/>
            </a:pPr>
            <a:fld id="{68E67B4C-7DB7-4593-84F8-BAD4967C7BF8}" type="datetimeFigureOut">
              <a:rPr lang="en-US" altLang="en-US"/>
              <a:pPr>
                <a:defRPr/>
              </a:pPr>
              <a:t>2/17/2023</a:t>
            </a:fld>
            <a:endParaRPr lang="en-US" altLang="en-US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045C75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6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045C75"/>
                </a:solidFill>
                <a:latin typeface="+mn-lt"/>
              </a:defRPr>
            </a:lvl1pPr>
          </a:lstStyle>
          <a:p>
            <a:pPr>
              <a:defRPr/>
            </a:pPr>
            <a:fld id="{534E6B9C-503C-4A47-BDF4-BF6F545358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Title 3"/>
          <p:cNvPicPr>
            <a:picLocks noGrp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" y="1060450"/>
            <a:ext cx="9137650" cy="336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45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Induced-fit model</a:t>
            </a:r>
            <a:endParaRPr lang="en-US" altLang="en-US" sz="45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914400"/>
            <a:ext cx="8839200" cy="5943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77200" cy="562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371600" y="4191000"/>
            <a:ext cx="12954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GB" altLang="en-US" sz="1800" b="1" i="1"/>
              <a:t>e.g. H</a:t>
            </a:r>
            <a:r>
              <a:rPr lang="en-GB" altLang="en-US" sz="1800" b="1" i="1" baseline="-25000"/>
              <a:t>2</a:t>
            </a:r>
            <a:r>
              <a:rPr lang="en-GB" altLang="en-US" sz="1800" b="1" i="1"/>
              <a:t>O</a:t>
            </a:r>
            <a:r>
              <a:rPr lang="en-GB" altLang="en-US" sz="1800" b="1" i="1" baseline="-25000"/>
              <a:t>2</a:t>
            </a:r>
            <a:endParaRPr lang="en-US" altLang="en-US" sz="1800" b="1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867400" y="5257800"/>
            <a:ext cx="2590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e.g. O</a:t>
            </a:r>
            <a:r>
              <a:rPr lang="en-US" altLang="en-US" sz="2000" b="1" baseline="-25000"/>
              <a:t>2</a:t>
            </a:r>
            <a:r>
              <a:rPr lang="en-US" altLang="en-US" sz="1800" b="1"/>
              <a:t> + H</a:t>
            </a:r>
            <a:r>
              <a:rPr lang="en-US" altLang="en-US" sz="2000" b="1" baseline="-25000"/>
              <a:t>2</a:t>
            </a:r>
            <a:r>
              <a:rPr lang="en-US" altLang="en-US" sz="1800" b="1"/>
              <a:t>O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200400" y="6172200"/>
            <a:ext cx="3048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2000" b="1"/>
              <a:t>Progress of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-457200" y="1295400"/>
            <a:ext cx="9601200" cy="1219200"/>
          </a:xfrm>
        </p:spPr>
        <p:txBody>
          <a:bodyPr/>
          <a:lstStyle/>
          <a:p>
            <a:r>
              <a:rPr lang="en-US" alt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Nomenclature / enzyme classification</a:t>
            </a:r>
            <a:r>
              <a:rPr lang="en-US" alt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endParaRPr lang="en-US" altLang="en-US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IUBMB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has recommended system of nomenclature for enzymes &amp; according to them each enzyme is assigned  with two names:</a:t>
            </a:r>
          </a:p>
          <a:p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60033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Trivial name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(common name, recommended</a:t>
            </a:r>
          </a:p>
          <a:p>
            <a:pPr>
              <a:buClr>
                <a:srgbClr val="660033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name).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660033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Systemic name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( official name ).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8229600" cy="685800"/>
          </a:xfrm>
        </p:spPr>
        <p:txBody>
          <a:bodyPr/>
          <a:lstStyle/>
          <a:p>
            <a:r>
              <a:rPr lang="en-US" altLang="en-US" sz="48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name </a:t>
            </a:r>
            <a:br>
              <a:rPr lang="en-US" altLang="en-US" sz="48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80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915400" cy="50292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Each enzyme is characterized  by a code no.called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Enzyme Code no. or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number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and contain four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Figure (digit)  separated by a dot.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m. n. o. p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First digit represents the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Second digit stands for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subclass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Third digit stands for the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sub-sub class or subgroup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Fourth digit gives the </a:t>
            </a: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serial number of the particular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enzyme in the list.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smtClean="0">
                <a:solidFill>
                  <a:srgbClr val="101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US" altLang="en-US" sz="32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2.7.1.1 for hexokinase</a:t>
            </a:r>
            <a:r>
              <a:rPr lang="en-US" altLang="en-US" sz="2800" smtClean="0">
                <a:solidFill>
                  <a:srgbClr val="101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906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name………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229600" cy="5257800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 According to the IUBMB system of enzyme nomenclature enzymes are grouped into 6 major classes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 1   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OXIDOREDUCTASES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 2   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TRANSFERASES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 3   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HYDROLASES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 4   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LYASES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 5   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ISOMERASES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 6   </a:t>
            </a:r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LIGASES</a:t>
            </a:r>
          </a:p>
          <a:p>
            <a:endParaRPr lang="en-US" altLang="en-US" smtClean="0"/>
          </a:p>
          <a:p>
            <a:r>
              <a:rPr lang="en-US" altLang="en-US" smtClean="0"/>
              <a:t>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229600" cy="990600"/>
          </a:xfrm>
        </p:spPr>
        <p:txBody>
          <a:bodyPr/>
          <a:lstStyle/>
          <a:p>
            <a:pPr eaLnBrk="1" hangingPunct="1"/>
            <a:r>
              <a:rPr lang="en-GB" altLang="en-US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an enzyme? </a:t>
            </a:r>
            <a:endParaRPr lang="en-US" altLang="en-US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3"/>
          <p:cNvSpPr>
            <a:spLocks noGrp="1"/>
          </p:cNvSpPr>
          <p:nvPr>
            <p:ph sz="half" idx="4294967295"/>
          </p:nvPr>
        </p:nvSpPr>
        <p:spPr>
          <a:xfrm>
            <a:off x="4800600" y="1524000"/>
            <a:ext cx="434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altLang="en-US" sz="3600" smtClean="0"/>
              <a:t>   </a:t>
            </a:r>
            <a:r>
              <a:rPr lang="en-GB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globular protein which functions as a biological catalyst, speeding up reaction rate by lowering activation energy without being affected by the reaction it catalyse</a:t>
            </a:r>
            <a:endParaRPr lang="en-US" altLang="en-US" sz="3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6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0"/>
            <a:ext cx="3886200" cy="4889500"/>
          </a:xfrm>
        </p:spPr>
      </p:pic>
      <p:sp>
        <p:nvSpPr>
          <p:cNvPr id="8197" name="Left Brace 8"/>
          <p:cNvSpPr>
            <a:spLocks/>
          </p:cNvSpPr>
          <p:nvPr/>
        </p:nvSpPr>
        <p:spPr bwMode="auto">
          <a:xfrm>
            <a:off x="1143000" y="3200400"/>
            <a:ext cx="304800" cy="838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>
            <a:solidFill>
              <a:srgbClr val="065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en-US" altLang="en-US" sz="1800"/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0" y="3200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en-US" sz="1800" b="1"/>
              <a:t>Active</a:t>
            </a:r>
            <a:r>
              <a:rPr lang="en-US" altLang="en-US" sz="1800" b="1">
                <a:solidFill>
                  <a:srgbClr val="FFFFFF"/>
                </a:solidFill>
              </a:rPr>
              <a:t> </a:t>
            </a:r>
            <a:r>
              <a:rPr lang="en-US" altLang="en-US" sz="1800" b="1"/>
              <a:t>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7" grpId="0" animBg="1" autoUpdateAnimBg="0"/>
      <p:bldP spid="819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686800" cy="590550"/>
          </a:xfrm>
        </p:spPr>
        <p:txBody>
          <a:bodyPr/>
          <a:lstStyle/>
          <a:p>
            <a:r>
              <a:rPr lang="en-US" altLang="en-US" sz="450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Enzymes are protein in nature (?)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800600"/>
          </a:xfrm>
        </p:spPr>
        <p:txBody>
          <a:bodyPr/>
          <a:lstStyle/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Globular  protein.</a:t>
            </a:r>
          </a:p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Ribozymes are RNA molecule with enzymatic  activity.</a:t>
            </a:r>
          </a:p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Catalytic behaviour of any enzyme   depends upon its primary, secondary, tertiary or quaternary structure.</a:t>
            </a:r>
          </a:p>
          <a:p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Enzymes of digestive tract and those   found in blood are present in inactive form  called  </a:t>
            </a:r>
            <a:r>
              <a:rPr lang="en-US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zymogen or proezymes.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990600"/>
          </a:xfrm>
        </p:spPr>
        <p:txBody>
          <a:bodyPr/>
          <a:lstStyle/>
          <a:p>
            <a:pPr algn="ctr"/>
            <a:r>
              <a:rPr lang="en-CA" altLang="en-US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site</a:t>
            </a:r>
            <a:endParaRPr lang="en-US" altLang="en-US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4876800" cy="4953000"/>
          </a:xfrm>
        </p:spPr>
        <p:txBody>
          <a:bodyPr/>
          <a:lstStyle/>
          <a:p>
            <a:r>
              <a:rPr lang="en-US" altLang="en-US" smtClean="0"/>
              <a:t> Enzymes are composed of long chains of amino acids that have folded into a very specific three-dimensional shape which contains an active site.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mtClean="0"/>
          </a:p>
          <a:p>
            <a:r>
              <a:rPr lang="en-US" altLang="en-US" smtClean="0"/>
              <a:t> An </a:t>
            </a:r>
            <a:r>
              <a:rPr lang="en-US" altLang="en-US" b="1" smtClean="0"/>
              <a:t>active site </a:t>
            </a:r>
            <a:r>
              <a:rPr lang="en-US" altLang="en-US" smtClean="0"/>
              <a:t>is a region on the surface of an enzyme to which substrates will bind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    and catalyses a chemical reaction.</a:t>
            </a:r>
            <a:endParaRPr lang="en-CA" altLang="en-US" smtClean="0"/>
          </a:p>
          <a:p>
            <a:pPr>
              <a:buFont typeface="Arial" panose="020B0604020202020204" pitchFamily="34" charset="0"/>
              <a:buChar char="•"/>
            </a:pPr>
            <a:endParaRPr lang="en-CA" altLang="en-US" smtClean="0"/>
          </a:p>
          <a:p>
            <a:endParaRPr lang="en-US" altLang="en-US" smtClean="0"/>
          </a:p>
        </p:txBody>
      </p:sp>
      <p:pic>
        <p:nvPicPr>
          <p:cNvPr id="8196" name="Content Placeholder 4" descr="active si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3886200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35623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3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Enzymes are highly specific for the type of the reaction they catalyze and for their substrate.</a:t>
            </a:r>
            <a:endParaRPr lang="en-US" altLang="en-US" sz="3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Content Placeholder 3"/>
          <p:cNvSpPr>
            <a:spLocks noGrp="1"/>
          </p:cNvSpPr>
          <p:nvPr>
            <p:ph idx="4294967295"/>
          </p:nvPr>
        </p:nvSpPr>
        <p:spPr>
          <a:xfrm>
            <a:off x="0" y="5334000"/>
            <a:ext cx="8229600" cy="381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  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Title 1"/>
          <p:cNvPicPr>
            <a:picLocks noGrp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55650"/>
            <a:ext cx="8864600" cy="4279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Title 1"/>
          <p:cNvPicPr>
            <a:picLocks noGrp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66700" y="573088"/>
            <a:ext cx="9410700" cy="5986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C00000"/>
                </a:solidFill>
              </a:rPr>
              <a:t>Mechanism of enzyme action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8229600" cy="4389438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The enzymatic reactions takes place by binding of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the substrate with the active site of the enzyme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molecule by several weak bonds.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E + S ‹--------›  ES --------›  E + P</a:t>
            </a:r>
          </a:p>
          <a:p>
            <a:pPr algn="just">
              <a:buFont typeface="Wingdings 2" panose="05020102010507070707" pitchFamily="18" charset="2"/>
              <a:buNone/>
            </a:pPr>
            <a:endParaRPr lang="en-US" altLang="en-US" sz="280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Formation of ES complex is the first step in the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enzyme catalyzed reaction then ES complex is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subsequently  converted to product and free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enzyme.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800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685800" y="1219200"/>
            <a:ext cx="8458200" cy="990600"/>
          </a:xfrm>
        </p:spPr>
        <p:txBody>
          <a:bodyPr/>
          <a:lstStyle/>
          <a:p>
            <a:r>
              <a:rPr lang="en-US" alt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"Lock and key" or Template model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14339" name="Content Placeholder 4" descr="active site.gi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95525"/>
            <a:ext cx="6248400" cy="3322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low">
  <a:themeElements>
    <a:clrScheme name="1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Flow">
  <a:themeElements>
    <a:clrScheme name="2_Flow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2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Flow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Flow">
  <a:themeElements>
    <a:clrScheme name="3_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3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3_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1456</TotalTime>
  <Pages>0</Pages>
  <Words>433</Words>
  <Characters>0</Characters>
  <Application>Microsoft Office PowerPoint</Application>
  <DocSecurity>0</DocSecurity>
  <PresentationFormat>On-screen Show (4:3)</PresentationFormat>
  <Lines>0</Lines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Wingdings</vt:lpstr>
      <vt:lpstr>1_Flow</vt:lpstr>
      <vt:lpstr>2_Flow</vt:lpstr>
      <vt:lpstr>3_Flow</vt:lpstr>
      <vt:lpstr>PowerPoint Presentation</vt:lpstr>
      <vt:lpstr>What is an enzyme? </vt:lpstr>
      <vt:lpstr>Enzymes are protein in nature (?)</vt:lpstr>
      <vt:lpstr>Active site</vt:lpstr>
      <vt:lpstr>Enzymes are highly specific for the type of the reaction they catalyze and for their substrate.</vt:lpstr>
      <vt:lpstr>PowerPoint Presentation</vt:lpstr>
      <vt:lpstr>PowerPoint Presentation</vt:lpstr>
      <vt:lpstr>Mechanism of enzyme action</vt:lpstr>
      <vt:lpstr>  "Lock and key" or Template model </vt:lpstr>
      <vt:lpstr>Induced-fit model</vt:lpstr>
      <vt:lpstr>PowerPoint Presentation</vt:lpstr>
      <vt:lpstr> Nomenclature / enzyme classification </vt:lpstr>
      <vt:lpstr>Systemic name  </vt:lpstr>
      <vt:lpstr>Systemic name………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3.6: Enzymes</dc:title>
  <dc:subject/>
  <dc:creator>user</dc:creator>
  <cp:keywords/>
  <dc:description/>
  <cp:lastModifiedBy>user</cp:lastModifiedBy>
  <cp:revision>175</cp:revision>
  <dcterms:created xsi:type="dcterms:W3CDTF">2010-10-24T10:21:54Z</dcterms:created>
  <dcterms:modified xsi:type="dcterms:W3CDTF">2023-02-17T10:18:09Z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