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75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DAB1-044A-3A66-480E-5655B1378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67077-817F-3FC7-B4CF-277044F29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46285-AFAF-E800-DB34-A02E4B34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E060-CDFE-41C4-A903-C54BAE7D19B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8B2-2215-8433-C16F-89090463F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C1E1C-E83D-8E7B-10E7-D2F67F639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C336-6A71-4EE6-A5D3-360BE2B2AE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828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3F6FB-6499-0323-AA58-90077014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7769C-A181-E60E-0820-7F8C1AED1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B0BD7-3DA1-B599-BAFF-327674B4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E060-CDFE-41C4-A903-C54BAE7D19B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C4912-F3BA-DE1A-D584-2F97A0A5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685BB-05CD-6D09-7FFE-706FD219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C336-6A71-4EE6-A5D3-360BE2B2AE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01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667A18-DE0A-692E-7F16-927ED973C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A0FE1-8A7D-A1EE-ACE4-74D3DFF20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63A48-1EE3-BE46-3C48-6F44964F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E060-CDFE-41C4-A903-C54BAE7D19B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BAE9C-A2DD-864F-B836-7F94D5E2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FA1DA-0687-72AB-B850-16F431F7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C336-6A71-4EE6-A5D3-360BE2B2AE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160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9753-E25F-282E-23D8-1513F686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17E01-59A8-DF8E-B0D5-CD6641921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94433-741A-B910-33A3-DE6D2780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E060-CDFE-41C4-A903-C54BAE7D19B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DDC87-6CFF-85B3-5CAC-6795B635A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A1739-E9E5-5AA6-1F07-2C7E1309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C336-6A71-4EE6-A5D3-360BE2B2AE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207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E1716-DC84-C081-CA99-017486C48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7E078-B4D5-8ED7-34C9-83E2564B7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F4798-F751-9A60-010A-62D92B0A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E060-CDFE-41C4-A903-C54BAE7D19B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034F1-4AA1-0DAD-45F8-17EE38AD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E54C4-11E6-1C54-AD0C-531F879B0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C336-6A71-4EE6-A5D3-360BE2B2AE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523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E7DC-ADC6-6743-458B-A2035515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08822-385D-FAB6-D500-A02EC175F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67F20-65A7-326F-68C7-D9E6F88B3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72209-6B2C-A70E-CBAD-82E9E544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E060-CDFE-41C4-A903-C54BAE7D19B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5D37E-AE74-D976-F044-1830C527A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36FC8-A824-BB28-6C77-ECCFCC665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C336-6A71-4EE6-A5D3-360BE2B2AE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478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C060-66BD-053F-B3C8-853512DB8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B4A59-C6EC-3D09-E0EC-8858E0E19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33A1E-A283-E211-304F-02B3FDB0C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CEE1B-BBB1-644F-AEBE-FEE4E2E89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F3ACB-5AE3-1A13-C49C-C1294A00E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35476F-360F-30D6-3D69-1383D2E8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E060-CDFE-41C4-A903-C54BAE7D19B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45AA57-DC80-8872-57D2-2A7720EAC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56ECD-D490-E050-11F7-66392196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C336-6A71-4EE6-A5D3-360BE2B2AE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161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195A4-88A1-4B14-71E4-D2F8C5CA4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9511EB-A375-47D6-6975-9F582DECD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E060-CDFE-41C4-A903-C54BAE7D19B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F9CD5E-6973-44B5-8A1F-75C1A7676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76E4D-675F-A03E-03C0-4F91D9FB9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C336-6A71-4EE6-A5D3-360BE2B2AE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562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42EEB1-DF85-C1DC-D92B-6379DF8C1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E060-CDFE-41C4-A903-C54BAE7D19B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81FE0E-741C-BE2B-87AA-7251BBBC6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FC006-1EDF-364C-DB58-D1693148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C336-6A71-4EE6-A5D3-360BE2B2AE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216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BAF14-518B-0DE7-1382-6E92F2D4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213B7-B229-1A6C-E39A-00384B4D6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B4D12-E722-A931-F961-CAA82D521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943D3-2822-DD11-E90B-1A5765E33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E060-CDFE-41C4-A903-C54BAE7D19B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89C03-2113-9490-1F0E-160483F9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BEF3A-32DE-F8A2-4DF4-5C60E2DB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C336-6A71-4EE6-A5D3-360BE2B2AE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181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3C62-798E-0FD8-736F-9E005E60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E58F7D-3647-73DA-DF77-9AB769807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2FE61-B8E3-A8E0-BA75-3CFD3EE4C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70691-BDAA-DD39-8191-B90D1D4B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E060-CDFE-41C4-A903-C54BAE7D19B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28A3D-3FC2-DE17-592D-16E133B9C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B3DEC-302F-3DE5-DD0E-5EAA034CB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C336-6A71-4EE6-A5D3-360BE2B2AE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797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6CFEA-9CE1-2853-1DE4-1DD010657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85A2D-7BD3-31B1-D018-97E6950D7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D0091-1594-6653-3B42-6CAEF3A7A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E060-CDFE-41C4-A903-C54BAE7D19B0}" type="datetimeFigureOut">
              <a:rPr lang="en-IN" smtClean="0"/>
              <a:t>12-05-2022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DE4B1-CBE1-9815-FB45-BECE41FED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464F8-F1CC-8F0D-03A3-0659CB3731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5C336-6A71-4EE6-A5D3-360BE2B2AE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348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5533B1-D4B4-D16E-9079-E61E4CFEB9DA}"/>
              </a:ext>
            </a:extLst>
          </p:cNvPr>
          <p:cNvSpPr txBox="1"/>
          <p:nvPr/>
        </p:nvSpPr>
        <p:spPr>
          <a:xfrm>
            <a:off x="3048802" y="3246740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Eukaryotic translation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009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000" b="1" dirty="0"/>
              <a:t>Eukaryotic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287963"/>
          </a:xfrm>
        </p:spPr>
        <p:txBody>
          <a:bodyPr>
            <a:normAutofit/>
          </a:bodyPr>
          <a:lstStyle/>
          <a:p>
            <a:r>
              <a:rPr lang="en-US" sz="1400" dirty="0"/>
              <a:t>Eukaryotic mRNAs are characterized by two post-transcriptional modifications: the 5-terminal 7methyl-GTP cap and the 3-terminal poly(A) tail .</a:t>
            </a:r>
          </a:p>
          <a:p>
            <a:r>
              <a:rPr lang="en-US" sz="1400" dirty="0"/>
              <a:t>The 7methyl-GTP cap is essential for mRNA binding by eukaryotic </a:t>
            </a:r>
            <a:r>
              <a:rPr lang="en-US" sz="1400" dirty="0" err="1"/>
              <a:t>ribosomes</a:t>
            </a:r>
            <a:r>
              <a:rPr lang="en-US" sz="1400" dirty="0"/>
              <a:t> and also enhances the stability of these mRNAs by preventing their degradation by 5-exonucleases. The poly(A) tail enhances both the stability and translational efficiency of eukaryotic mRNAs. The Shine–</a:t>
            </a:r>
            <a:r>
              <a:rPr lang="en-US" sz="1400" dirty="0" err="1"/>
              <a:t>Dalgarno</a:t>
            </a:r>
            <a:r>
              <a:rPr lang="en-US" sz="1400" dirty="0"/>
              <a:t> sequences found at the 5-end of prokaryotic mRNAs are absent in eukaryotic mRNAs.</a:t>
            </a:r>
          </a:p>
          <a:p>
            <a:endParaRPr lang="en-US" sz="1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209801"/>
            <a:ext cx="55435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828800" y="3733801"/>
            <a:ext cx="8382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Peptide Chain Initiation in Eukaryotes</a:t>
            </a:r>
          </a:p>
          <a:p>
            <a:r>
              <a:rPr lang="en-US" sz="1400" dirty="0"/>
              <a:t>Eukaryotic protein synthesis is considerably more complex than prokaryotic protein synthesis. The eukaryotic initiator </a:t>
            </a:r>
            <a:r>
              <a:rPr lang="en-US" sz="1400" dirty="0" err="1"/>
              <a:t>tRNA</a:t>
            </a:r>
            <a:r>
              <a:rPr lang="en-US" sz="1400" dirty="0"/>
              <a:t> is a unique </a:t>
            </a:r>
            <a:r>
              <a:rPr lang="en-US" sz="1400" dirty="0" err="1"/>
              <a:t>tRNA</a:t>
            </a:r>
            <a:r>
              <a:rPr lang="en-US" sz="1400" dirty="0"/>
              <a:t> functioning only in initiation. Like the prokaryotic initiator </a:t>
            </a:r>
            <a:r>
              <a:rPr lang="en-US" sz="1400" dirty="0" err="1"/>
              <a:t>tRNA</a:t>
            </a:r>
            <a:r>
              <a:rPr lang="en-US" sz="1400" dirty="0"/>
              <a:t>, the eukaryotic version carries only Met. However, unlike prokaryotic f-Met-</a:t>
            </a:r>
            <a:r>
              <a:rPr lang="en-US" sz="1400" dirty="0" err="1"/>
              <a:t>tRNAifMet</a:t>
            </a:r>
            <a:r>
              <a:rPr lang="en-US" sz="1400" dirty="0"/>
              <a:t>, the Met on this </a:t>
            </a:r>
            <a:r>
              <a:rPr lang="en-US" sz="1400" dirty="0" err="1"/>
              <a:t>tRNA</a:t>
            </a:r>
            <a:r>
              <a:rPr lang="en-US" sz="1400" dirty="0"/>
              <a:t> is not </a:t>
            </a:r>
            <a:r>
              <a:rPr lang="en-US" sz="1400" dirty="0" err="1"/>
              <a:t>formylated</a:t>
            </a:r>
            <a:r>
              <a:rPr lang="en-US" sz="1400" dirty="0"/>
              <a:t>. The eukaryotic initiator </a:t>
            </a:r>
            <a:r>
              <a:rPr lang="en-US" sz="1400" dirty="0" err="1"/>
              <a:t>tRNA</a:t>
            </a:r>
            <a:r>
              <a:rPr lang="en-US" sz="1400" dirty="0"/>
              <a:t> is usually designated </a:t>
            </a:r>
            <a:r>
              <a:rPr lang="en-US" sz="1400" dirty="0" err="1"/>
              <a:t>tRNAiMet</a:t>
            </a:r>
            <a:r>
              <a:rPr lang="en-US" sz="1400" dirty="0"/>
              <a:t>, with the “</a:t>
            </a:r>
            <a:r>
              <a:rPr lang="en-US" sz="1400" dirty="0" err="1"/>
              <a:t>i</a:t>
            </a:r>
            <a:r>
              <a:rPr lang="en-US" sz="1400" dirty="0"/>
              <a:t>” indicating “initiation.” </a:t>
            </a:r>
          </a:p>
          <a:p>
            <a:r>
              <a:rPr lang="en-US" b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81201" y="273050"/>
            <a:ext cx="3008313" cy="488950"/>
          </a:xfrm>
        </p:spPr>
        <p:txBody>
          <a:bodyPr>
            <a:normAutofit fontScale="90000"/>
          </a:bodyPr>
          <a:lstStyle/>
          <a:p>
            <a:r>
              <a:rPr lang="en-US" dirty="0"/>
              <a:t>Steps in translation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81200" y="1308894"/>
            <a:ext cx="3048000" cy="4863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981201" y="914401"/>
            <a:ext cx="3008313" cy="5211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52400"/>
            <a:ext cx="5181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219200"/>
            <a:ext cx="5943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8600"/>
            <a:ext cx="8991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Eukaryotes  Peptide Chain Elongation </a:t>
            </a:r>
          </a:p>
          <a:p>
            <a:r>
              <a:rPr lang="en-US" dirty="0"/>
              <a:t>Peptide Chain Elongation in Eukaryotes Resembles the Prokaryotic Process Eukaryotic peptide elongation occurs in very similar fashion to the process in prokaryotes. An incoming </a:t>
            </a:r>
            <a:r>
              <a:rPr lang="en-US" dirty="0" err="1"/>
              <a:t>aminoacyl</a:t>
            </a:r>
            <a:r>
              <a:rPr lang="en-US" dirty="0"/>
              <a:t>-</a:t>
            </a:r>
            <a:r>
              <a:rPr lang="en-US" dirty="0" err="1"/>
              <a:t>tRNA</a:t>
            </a:r>
            <a:r>
              <a:rPr lang="en-US" dirty="0"/>
              <a:t> enters the ribosomal A site while </a:t>
            </a:r>
            <a:r>
              <a:rPr lang="en-US" dirty="0" err="1"/>
              <a:t>peptidyl-tRNA</a:t>
            </a:r>
            <a:r>
              <a:rPr lang="en-US" dirty="0"/>
              <a:t> occupies the P site. </a:t>
            </a:r>
            <a:r>
              <a:rPr lang="en-US" dirty="0" err="1"/>
              <a:t>Peptidyl</a:t>
            </a:r>
            <a:r>
              <a:rPr lang="en-US" dirty="0"/>
              <a:t> transfer then occurs, followed by translocation of the ribosome one </a:t>
            </a:r>
            <a:r>
              <a:rPr lang="en-US" dirty="0" err="1"/>
              <a:t>codon</a:t>
            </a:r>
            <a:r>
              <a:rPr lang="en-US" dirty="0"/>
              <a:t> further along the mRNA. Two elongation factors, eEF1 and eEF2, mediate the elongation steps. eEF1 consists of two components: eEF1A and eEF1B. eEF1A is the eukaryotic counterpart of EF-</a:t>
            </a:r>
            <a:r>
              <a:rPr lang="en-US" dirty="0" err="1"/>
              <a:t>Tu</a:t>
            </a:r>
            <a:r>
              <a:rPr lang="en-US" dirty="0"/>
              <a:t>; it serves as the </a:t>
            </a:r>
            <a:r>
              <a:rPr lang="en-US" dirty="0" err="1"/>
              <a:t>aminoacyl</a:t>
            </a:r>
            <a:r>
              <a:rPr lang="en-US" dirty="0"/>
              <a:t>-</a:t>
            </a:r>
            <a:r>
              <a:rPr lang="en-US" dirty="0" err="1"/>
              <a:t>tRNA</a:t>
            </a:r>
            <a:r>
              <a:rPr lang="en-US" dirty="0"/>
              <a:t> binding factor and requires GTP. eEF1B is the eukaryotic equivalent of prokaryotic EF-Ts; it catalyzes the exchange of bound GDP on eEF1GDP for GTP so that active eEF1GTP can be regenerated. EF2 is the eukaryotic translocation factor. eEF2 (like its prokaryotic kin, EF-G) binds GTP, and GTP hydrolysis accompanies translocation.</a:t>
            </a:r>
          </a:p>
          <a:p>
            <a:endParaRPr lang="en-US" dirty="0"/>
          </a:p>
          <a:p>
            <a:r>
              <a:rPr lang="en-US" b="1" dirty="0"/>
              <a:t>Eukaryotic Peptide Chain Termination</a:t>
            </a:r>
          </a:p>
          <a:p>
            <a:r>
              <a:rPr lang="en-US" dirty="0"/>
              <a:t>Eukaryotic Peptide Chain Termination Requires Just One Release Factor Whereas prokaryotic termination involves three different release factors (RFs), just one RF is </a:t>
            </a:r>
            <a:r>
              <a:rPr lang="en-US" dirty="0" err="1"/>
              <a:t>sufﬁcient</a:t>
            </a:r>
            <a:r>
              <a:rPr lang="en-US" dirty="0"/>
              <a:t> for eukaryotic termination. Eukaryotic RF binding to the ribosomal A site is GTP-dependent, and RFGTP binds at this site when it is occupied by a termination </a:t>
            </a:r>
            <a:r>
              <a:rPr lang="en-US" dirty="0" err="1"/>
              <a:t>codon</a:t>
            </a:r>
            <a:r>
              <a:rPr lang="en-US" dirty="0"/>
              <a:t>. Then, hydrolysis of the </a:t>
            </a:r>
            <a:r>
              <a:rPr lang="en-US" dirty="0" err="1"/>
              <a:t>peptidyl-tRNA</a:t>
            </a:r>
            <a:r>
              <a:rPr lang="en-US" dirty="0"/>
              <a:t> ester bond, hydrolysis of GTP, release of nascent polypeptide and </a:t>
            </a:r>
            <a:r>
              <a:rPr lang="en-US" dirty="0" err="1"/>
              <a:t>deacylated</a:t>
            </a:r>
            <a:r>
              <a:rPr lang="en-US" dirty="0"/>
              <a:t> </a:t>
            </a:r>
            <a:r>
              <a:rPr lang="en-US" dirty="0" err="1"/>
              <a:t>tRNA</a:t>
            </a:r>
            <a:r>
              <a:rPr lang="en-US" dirty="0"/>
              <a:t>, and ribosome </a:t>
            </a:r>
            <a:r>
              <a:rPr lang="en-US" dirty="0" err="1"/>
              <a:t>dis</a:t>
            </a:r>
            <a:r>
              <a:rPr lang="en-US" dirty="0"/>
              <a:t> </a:t>
            </a:r>
            <a:r>
              <a:rPr lang="en-US" dirty="0" err="1"/>
              <a:t>sociation</a:t>
            </a:r>
            <a:r>
              <a:rPr lang="en-US" dirty="0"/>
              <a:t> from mRNA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Eukaryotic translation</vt:lpstr>
      <vt:lpstr>Steps in translation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Manishi</dc:creator>
  <cp:lastModifiedBy>Manishi</cp:lastModifiedBy>
  <cp:revision>1</cp:revision>
  <dcterms:created xsi:type="dcterms:W3CDTF">2022-05-12T09:45:03Z</dcterms:created>
  <dcterms:modified xsi:type="dcterms:W3CDTF">2022-05-12T09:45:18Z</dcterms:modified>
</cp:coreProperties>
</file>