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reya Baranwal" userId="f7dc47ffc7a8bf8e" providerId="LiveId" clId="{FB7DF2E1-2C6D-453E-860E-5495F3A84FE2}"/>
    <pc:docChg chg="undo custSel addSld delSld modSld">
      <pc:chgData name="Shreya Baranwal" userId="f7dc47ffc7a8bf8e" providerId="LiveId" clId="{FB7DF2E1-2C6D-453E-860E-5495F3A84FE2}" dt="2022-10-08T17:58:45.076" v="960" actId="21"/>
      <pc:docMkLst>
        <pc:docMk/>
      </pc:docMkLst>
      <pc:sldChg chg="modSp mod">
        <pc:chgData name="Shreya Baranwal" userId="f7dc47ffc7a8bf8e" providerId="LiveId" clId="{FB7DF2E1-2C6D-453E-860E-5495F3A84FE2}" dt="2022-10-08T17:33:18.304" v="31" actId="20577"/>
        <pc:sldMkLst>
          <pc:docMk/>
          <pc:sldMk cId="3738716398" sldId="257"/>
        </pc:sldMkLst>
        <pc:spChg chg="mod">
          <ac:chgData name="Shreya Baranwal" userId="f7dc47ffc7a8bf8e" providerId="LiveId" clId="{FB7DF2E1-2C6D-453E-860E-5495F3A84FE2}" dt="2022-10-08T17:33:18.304" v="31" actId="20577"/>
          <ac:spMkLst>
            <pc:docMk/>
            <pc:sldMk cId="3738716398" sldId="257"/>
            <ac:spMk id="2" creationId="{9BD532B6-CBC8-18E4-FE1C-245E33B1D224}"/>
          </ac:spMkLst>
        </pc:spChg>
      </pc:sldChg>
      <pc:sldChg chg="del">
        <pc:chgData name="Shreya Baranwal" userId="f7dc47ffc7a8bf8e" providerId="LiveId" clId="{FB7DF2E1-2C6D-453E-860E-5495F3A84FE2}" dt="2022-10-08T17:40:40.258" v="32" actId="2696"/>
        <pc:sldMkLst>
          <pc:docMk/>
          <pc:sldMk cId="402667339" sldId="262"/>
        </pc:sldMkLst>
      </pc:sldChg>
      <pc:sldChg chg="modSp new mod">
        <pc:chgData name="Shreya Baranwal" userId="f7dc47ffc7a8bf8e" providerId="LiveId" clId="{FB7DF2E1-2C6D-453E-860E-5495F3A84FE2}" dt="2022-10-08T17:44:58.595" v="454" actId="313"/>
        <pc:sldMkLst>
          <pc:docMk/>
          <pc:sldMk cId="653029548" sldId="262"/>
        </pc:sldMkLst>
        <pc:spChg chg="mod">
          <ac:chgData name="Shreya Baranwal" userId="f7dc47ffc7a8bf8e" providerId="LiveId" clId="{FB7DF2E1-2C6D-453E-860E-5495F3A84FE2}" dt="2022-10-08T17:44:58.595" v="454" actId="313"/>
          <ac:spMkLst>
            <pc:docMk/>
            <pc:sldMk cId="653029548" sldId="262"/>
            <ac:spMk id="3" creationId="{6B813C53-C14D-13EF-E9AB-56A0DCBC5B48}"/>
          </ac:spMkLst>
        </pc:spChg>
      </pc:sldChg>
      <pc:sldChg chg="delSp modSp new mod">
        <pc:chgData name="Shreya Baranwal" userId="f7dc47ffc7a8bf8e" providerId="LiveId" clId="{FB7DF2E1-2C6D-453E-860E-5495F3A84FE2}" dt="2022-10-08T17:58:45.076" v="960" actId="21"/>
        <pc:sldMkLst>
          <pc:docMk/>
          <pc:sldMk cId="655167733" sldId="263"/>
        </pc:sldMkLst>
        <pc:spChg chg="mod">
          <ac:chgData name="Shreya Baranwal" userId="f7dc47ffc7a8bf8e" providerId="LiveId" clId="{FB7DF2E1-2C6D-453E-860E-5495F3A84FE2}" dt="2022-10-08T17:56:37.582" v="959" actId="20577"/>
          <ac:spMkLst>
            <pc:docMk/>
            <pc:sldMk cId="655167733" sldId="263"/>
            <ac:spMk id="2" creationId="{F22570D6-3574-B5EB-97A4-E91401780752}"/>
          </ac:spMkLst>
        </pc:spChg>
        <pc:spChg chg="del">
          <ac:chgData name="Shreya Baranwal" userId="f7dc47ffc7a8bf8e" providerId="LiveId" clId="{FB7DF2E1-2C6D-453E-860E-5495F3A84FE2}" dt="2022-10-08T17:58:45.076" v="960" actId="21"/>
          <ac:spMkLst>
            <pc:docMk/>
            <pc:sldMk cId="655167733" sldId="263"/>
            <ac:spMk id="3" creationId="{6058201A-7E4D-9D02-1CBD-E2FD8B5CCC60}"/>
          </ac:spMkLst>
        </pc:spChg>
      </pc:sldChg>
      <pc:sldChg chg="addSp delSp modSp new del mod">
        <pc:chgData name="Shreya Baranwal" userId="f7dc47ffc7a8bf8e" providerId="LiveId" clId="{FB7DF2E1-2C6D-453E-860E-5495F3A84FE2}" dt="2022-10-08T17:55:56.327" v="912" actId="2696"/>
        <pc:sldMkLst>
          <pc:docMk/>
          <pc:sldMk cId="3820715496" sldId="263"/>
        </pc:sldMkLst>
        <pc:spChg chg="mod">
          <ac:chgData name="Shreya Baranwal" userId="f7dc47ffc7a8bf8e" providerId="LiveId" clId="{FB7DF2E1-2C6D-453E-860E-5495F3A84FE2}" dt="2022-10-08T17:45:31.351" v="488" actId="20577"/>
          <ac:spMkLst>
            <pc:docMk/>
            <pc:sldMk cId="3820715496" sldId="263"/>
            <ac:spMk id="2" creationId="{24D42B9F-ADB1-D09D-A6E3-F9A49BC03F54}"/>
          </ac:spMkLst>
        </pc:spChg>
        <pc:spChg chg="mod">
          <ac:chgData name="Shreya Baranwal" userId="f7dc47ffc7a8bf8e" providerId="LiveId" clId="{FB7DF2E1-2C6D-453E-860E-5495F3A84FE2}" dt="2022-10-08T17:50:11.018" v="899" actId="207"/>
          <ac:spMkLst>
            <pc:docMk/>
            <pc:sldMk cId="3820715496" sldId="263"/>
            <ac:spMk id="3" creationId="{6F7024FE-0124-7481-259B-F504B81BFF03}"/>
          </ac:spMkLst>
        </pc:spChg>
        <pc:spChg chg="add mod">
          <ac:chgData name="Shreya Baranwal" userId="f7dc47ffc7a8bf8e" providerId="LiveId" clId="{FB7DF2E1-2C6D-453E-860E-5495F3A84FE2}" dt="2022-10-08T17:51:30.368" v="907" actId="1076"/>
          <ac:spMkLst>
            <pc:docMk/>
            <pc:sldMk cId="3820715496" sldId="263"/>
            <ac:spMk id="4" creationId="{6F582751-76EB-2FF9-74C8-09AC9AEE3A9D}"/>
          </ac:spMkLst>
        </pc:spChg>
        <pc:spChg chg="add">
          <ac:chgData name="Shreya Baranwal" userId="f7dc47ffc7a8bf8e" providerId="LiveId" clId="{FB7DF2E1-2C6D-453E-860E-5495F3A84FE2}" dt="2022-10-08T17:50:28.798" v="901" actId="11529"/>
          <ac:spMkLst>
            <pc:docMk/>
            <pc:sldMk cId="3820715496" sldId="263"/>
            <ac:spMk id="5" creationId="{408451AF-1836-6B1B-E1D2-CDD6E362DC6C}"/>
          </ac:spMkLst>
        </pc:spChg>
        <pc:spChg chg="add">
          <ac:chgData name="Shreya Baranwal" userId="f7dc47ffc7a8bf8e" providerId="LiveId" clId="{FB7DF2E1-2C6D-453E-860E-5495F3A84FE2}" dt="2022-10-08T17:51:00.120" v="903" actId="11529"/>
          <ac:spMkLst>
            <pc:docMk/>
            <pc:sldMk cId="3820715496" sldId="263"/>
            <ac:spMk id="6" creationId="{889C429B-C7B8-D6F1-7CE4-88D5906E712B}"/>
          </ac:spMkLst>
        </pc:spChg>
        <pc:spChg chg="add del">
          <ac:chgData name="Shreya Baranwal" userId="f7dc47ffc7a8bf8e" providerId="LiveId" clId="{FB7DF2E1-2C6D-453E-860E-5495F3A84FE2}" dt="2022-10-08T17:51:17.287" v="905" actId="11529"/>
          <ac:spMkLst>
            <pc:docMk/>
            <pc:sldMk cId="3820715496" sldId="263"/>
            <ac:spMk id="7" creationId="{5B1530C2-583A-813A-96E7-DE2B1E600F46}"/>
          </ac:spMkLst>
        </pc:spChg>
        <pc:spChg chg="add">
          <ac:chgData name="Shreya Baranwal" userId="f7dc47ffc7a8bf8e" providerId="LiveId" clId="{FB7DF2E1-2C6D-453E-860E-5495F3A84FE2}" dt="2022-10-08T17:51:26.233" v="906" actId="11529"/>
          <ac:spMkLst>
            <pc:docMk/>
            <pc:sldMk cId="3820715496" sldId="263"/>
            <ac:spMk id="8" creationId="{D91EFBD4-D1EC-EFE8-09B4-267FF96F604B}"/>
          </ac:spMkLst>
        </pc:spChg>
        <pc:spChg chg="add">
          <ac:chgData name="Shreya Baranwal" userId="f7dc47ffc7a8bf8e" providerId="LiveId" clId="{FB7DF2E1-2C6D-453E-860E-5495F3A84FE2}" dt="2022-10-08T17:51:35.137" v="908" actId="11529"/>
          <ac:spMkLst>
            <pc:docMk/>
            <pc:sldMk cId="3820715496" sldId="263"/>
            <ac:spMk id="9" creationId="{D7978DD5-21E7-BE63-988E-5B7454C67C95}"/>
          </ac:spMkLst>
        </pc:spChg>
        <pc:cxnChg chg="add">
          <ac:chgData name="Shreya Baranwal" userId="f7dc47ffc7a8bf8e" providerId="LiveId" clId="{FB7DF2E1-2C6D-453E-860E-5495F3A84FE2}" dt="2022-10-08T17:51:44.986" v="909" actId="11529"/>
          <ac:cxnSpMkLst>
            <pc:docMk/>
            <pc:sldMk cId="3820715496" sldId="263"/>
            <ac:cxnSpMk id="11" creationId="{2F17B60D-9CD9-8732-BC9E-7790E408EA21}"/>
          </ac:cxnSpMkLst>
        </pc:cxnChg>
        <pc:cxnChg chg="add">
          <ac:chgData name="Shreya Baranwal" userId="f7dc47ffc7a8bf8e" providerId="LiveId" clId="{FB7DF2E1-2C6D-453E-860E-5495F3A84FE2}" dt="2022-10-08T17:52:01.262" v="910" actId="11529"/>
          <ac:cxnSpMkLst>
            <pc:docMk/>
            <pc:sldMk cId="3820715496" sldId="263"/>
            <ac:cxnSpMk id="13" creationId="{AD569244-FBC3-3A57-C8E0-734DBE252578}"/>
          </ac:cxnSpMkLst>
        </pc:cxnChg>
      </pc:sldChg>
      <pc:sldChg chg="new del">
        <pc:chgData name="Shreya Baranwal" userId="f7dc47ffc7a8bf8e" providerId="LiveId" clId="{FB7DF2E1-2C6D-453E-860E-5495F3A84FE2}" dt="2022-10-08T17:56:02.467" v="913" actId="2696"/>
        <pc:sldMkLst>
          <pc:docMk/>
          <pc:sldMk cId="3893415259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7639-3D82-9396-558B-FFBFE23352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762001"/>
            <a:ext cx="8825658" cy="2773680"/>
          </a:xfrm>
        </p:spPr>
        <p:txBody>
          <a:bodyPr/>
          <a:lstStyle/>
          <a:p>
            <a:r>
              <a:rPr lang="en-IN" dirty="0"/>
              <a:t>GASTRORETENTIVE DRUG DELIVERY SYSTEM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4E75063-FF4F-00FC-0FDF-329681100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3535681"/>
            <a:ext cx="8825658" cy="2103119"/>
          </a:xfrm>
        </p:spPr>
        <p:txBody>
          <a:bodyPr>
            <a:noAutofit/>
          </a:bodyPr>
          <a:lstStyle/>
          <a:p>
            <a:r>
              <a:rPr lang="en-IN" sz="2000" dirty="0"/>
              <a:t>Dr. Kalpana Kushwaha</a:t>
            </a:r>
          </a:p>
          <a:p>
            <a:r>
              <a:rPr lang="en-IN" sz="2000" dirty="0"/>
              <a:t>Assistant professor</a:t>
            </a:r>
          </a:p>
          <a:p>
            <a:r>
              <a:rPr lang="en-IN" sz="2000" dirty="0"/>
              <a:t>School of pharmaceutical sciences</a:t>
            </a:r>
          </a:p>
          <a:p>
            <a:r>
              <a:rPr lang="en-IN" sz="2000" dirty="0"/>
              <a:t>Csjmu Kanpur</a:t>
            </a:r>
          </a:p>
        </p:txBody>
      </p:sp>
    </p:spTree>
    <p:extLst>
      <p:ext uri="{BB962C8B-B14F-4D97-AF65-F5344CB8AC3E}">
        <p14:creationId xmlns:p14="http://schemas.microsoft.com/office/powerpoint/2010/main" val="229367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32B6-CBC8-18E4-FE1C-245E33B1D2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755" y="782320"/>
            <a:ext cx="8825658" cy="4866639"/>
          </a:xfrm>
        </p:spPr>
        <p:txBody>
          <a:bodyPr/>
          <a:lstStyle/>
          <a:p>
            <a:r>
              <a:rPr lang="en-IN" dirty="0"/>
              <a:t>           CONTENTS</a:t>
            </a:r>
            <a:br>
              <a:rPr lang="en-IN" dirty="0"/>
            </a:br>
            <a:r>
              <a:rPr lang="en-IN" dirty="0"/>
              <a:t>               </a:t>
            </a:r>
            <a:r>
              <a:rPr lang="en-IN" sz="2800" dirty="0"/>
              <a:t>( Part-1)</a:t>
            </a:r>
            <a:br>
              <a:rPr lang="en-IN" sz="2800" dirty="0"/>
            </a:br>
            <a:r>
              <a:rPr lang="en-IN" sz="4400" dirty="0"/>
              <a:t>Various Approaches For GRDDS</a:t>
            </a:r>
            <a:br>
              <a:rPr lang="en-IN" sz="4400" dirty="0"/>
            </a:br>
            <a:r>
              <a:rPr lang="en-IN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r>
              <a:rPr lang="en-IN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Floating drug delivery system</a:t>
            </a:r>
            <a:br>
              <a:rPr lang="en-IN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-Mucoadhesive system</a:t>
            </a:r>
            <a:br>
              <a:rPr lang="en-IN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-Swellable system</a:t>
            </a:r>
            <a:br>
              <a:rPr lang="en-IN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IN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-High density system</a:t>
            </a:r>
            <a:br>
              <a:rPr lang="en-IN" sz="44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IN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018CAC-03B2-3C8A-B263-D46D3C1F8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240" y="3215639"/>
            <a:ext cx="3078480" cy="281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1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F51B-F3D4-DB08-ED38-58EA4B4A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Floating Drug Delivery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CD79D-513D-B090-2014-1CCF592B3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These are low density systems.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Have ability to float over gastric conditions.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The drug must have sufficient structure to form a cohesive gel barrier.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It must maintain an overall specific gravity lower than that </a:t>
            </a:r>
            <a:r>
              <a:rPr lang="en-IN" dirty="0" err="1"/>
              <a:t>ofgasstric</a:t>
            </a:r>
            <a:r>
              <a:rPr lang="en-IN" dirty="0"/>
              <a:t> contents(1.004-1.010)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Eased from the system at desired rate.</a:t>
            </a:r>
          </a:p>
        </p:txBody>
      </p:sp>
    </p:spTree>
    <p:extLst>
      <p:ext uri="{BB962C8B-B14F-4D97-AF65-F5344CB8AC3E}">
        <p14:creationId xmlns:p14="http://schemas.microsoft.com/office/powerpoint/2010/main" val="38059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59C60-E30A-24F9-B2C6-AFB2B34A6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Floating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BA797-2BB1-EB91-5919-86964D352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Effervescent</a:t>
            </a:r>
          </a:p>
          <a:p>
            <a:pPr marL="0" indent="0">
              <a:buNone/>
            </a:pPr>
            <a:r>
              <a:rPr lang="en-IN" dirty="0"/>
              <a:t>      - Volatile liquid containing systems</a:t>
            </a:r>
          </a:p>
          <a:p>
            <a:pPr marL="0" indent="0">
              <a:buNone/>
            </a:pPr>
            <a:r>
              <a:rPr lang="en-IN" dirty="0"/>
              <a:t>      - Gas generating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Non – effervescent</a:t>
            </a:r>
          </a:p>
          <a:p>
            <a:pPr marL="0" indent="0">
              <a:buNone/>
            </a:pPr>
            <a:r>
              <a:rPr lang="en-IN" dirty="0"/>
              <a:t>      - Colloidal gel barrier systems</a:t>
            </a:r>
          </a:p>
          <a:p>
            <a:pPr marL="0" indent="0">
              <a:buNone/>
            </a:pPr>
            <a:r>
              <a:rPr lang="en-IN" dirty="0"/>
              <a:t>      - Alginate beads</a:t>
            </a:r>
          </a:p>
          <a:p>
            <a:pPr marL="0" indent="0">
              <a:buNone/>
            </a:pPr>
            <a:r>
              <a:rPr lang="en-IN" dirty="0"/>
              <a:t>      - Hollow microspheres</a:t>
            </a:r>
          </a:p>
          <a:p>
            <a:pPr marL="0" indent="0">
              <a:buNone/>
            </a:pPr>
            <a:r>
              <a:rPr lang="en-IN" dirty="0"/>
              <a:t>      - Microporous compartment system</a:t>
            </a:r>
          </a:p>
        </p:txBody>
      </p:sp>
    </p:spTree>
    <p:extLst>
      <p:ext uri="{BB962C8B-B14F-4D97-AF65-F5344CB8AC3E}">
        <p14:creationId xmlns:p14="http://schemas.microsoft.com/office/powerpoint/2010/main" val="209441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41FD-B1E0-48C8-F3AA-801567FB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Effervescent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A1AAF-AFD2-17DD-512E-FAEA3A078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u="sng" dirty="0">
                <a:solidFill>
                  <a:schemeClr val="tx2"/>
                </a:solidFill>
              </a:rPr>
              <a:t>1.GAS GENERATING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2"/>
                </a:solidFill>
              </a:rPr>
              <a:t>Effervescence is there.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2"/>
                </a:solidFill>
              </a:rPr>
              <a:t>Utilises effervescent reactions between carbonate/bicarbonate salts and citric/tartaric acid.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2"/>
                </a:solidFill>
              </a:rPr>
              <a:t>CO2 is released in presence of H2O.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2"/>
                </a:solidFill>
              </a:rPr>
              <a:t>When tablet is put in beaker it will sink.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2"/>
                </a:solidFill>
              </a:rPr>
              <a:t>2NaHCO3 + C4H6O6 </a:t>
            </a:r>
            <a:r>
              <a:rPr lang="en-IN" dirty="0">
                <a:solidFill>
                  <a:schemeClr val="tx2"/>
                </a:solidFill>
                <a:sym typeface="Wingdings" panose="05000000000000000000" pitchFamily="2" charset="2"/>
              </a:rPr>
              <a:t> C4H4Na2O6 + 2CO2 + 2H20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2"/>
                </a:solidFill>
                <a:sym typeface="Wingdings" panose="05000000000000000000" pitchFamily="2" charset="2"/>
              </a:rPr>
              <a:t>With production of gas it rises up and floats.</a:t>
            </a:r>
            <a:endParaRPr lang="en-IN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val="261339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37305-6CB4-C717-8FD4-D0E73EA24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13C53-C14D-13EF-E9AB-56A0DCBC5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u="sng" dirty="0">
                <a:solidFill>
                  <a:schemeClr val="tx2"/>
                </a:solidFill>
              </a:rPr>
              <a:t>2.Volatile liquid containing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2"/>
                </a:solidFill>
              </a:rPr>
              <a:t>The device consist of a bio erodible plug made up of PVA, polyethylene, etc. that gradually dissolves causing the inflatable chamber to release gas and collapse after a predetermined time to permit the spontaneous ejection of the inflatable systems from the stomach.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solidFill>
                  <a:schemeClr val="tx2"/>
                </a:solidFill>
              </a:rPr>
              <a:t>These systems are very less used as the gas generating systems are more safe.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2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570D6-3574-B5EB-97A4-E91401780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329267"/>
          </a:xfrm>
        </p:spPr>
        <p:txBody>
          <a:bodyPr/>
          <a:lstStyle/>
          <a:p>
            <a:r>
              <a:rPr lang="en-IN" dirty="0"/>
              <a:t>              Thankyou</a:t>
            </a:r>
          </a:p>
        </p:txBody>
      </p:sp>
    </p:spTree>
    <p:extLst>
      <p:ext uri="{BB962C8B-B14F-4D97-AF65-F5344CB8AC3E}">
        <p14:creationId xmlns:p14="http://schemas.microsoft.com/office/powerpoint/2010/main" val="655167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91</TotalTime>
  <Words>269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 Boardroom</vt:lpstr>
      <vt:lpstr>GASTRORETENTIVE DRUG DELIVERY SYSTEM</vt:lpstr>
      <vt:lpstr>           CONTENTS                ( Part-1) Various Approaches For GRDDS -Floating drug delivery system -Mucoadhesive system -Swellable system -High density system </vt:lpstr>
      <vt:lpstr>Floating Drug Delivery Systems</vt:lpstr>
      <vt:lpstr>Floating Techniques</vt:lpstr>
      <vt:lpstr>Effervescent systems</vt:lpstr>
      <vt:lpstr>PowerPoint Presentation</vt:lpstr>
      <vt:lpstr>              Thankyou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GASTRORETENTIVE DRUG DELIVERY SYSTEM</dc:title>
  <dc:creator>Shreya Baranwal</dc:creator>
  <cp:lastModifiedBy>Shreya Baranwal</cp:lastModifiedBy>
  <cp:revision>1</cp:revision>
  <dcterms:created xsi:type="dcterms:W3CDTF">2022-10-08T16:20:00Z</dcterms:created>
  <dcterms:modified xsi:type="dcterms:W3CDTF">2022-10-08T17:58:54Z</dcterms:modified>
</cp:coreProperties>
</file>