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20" r:id="rId11"/>
    <p:sldId id="321" r:id="rId12"/>
    <p:sldId id="322" r:id="rId13"/>
    <p:sldId id="323" r:id="rId14"/>
    <p:sldId id="324" r:id="rId15"/>
    <p:sldId id="265" r:id="rId16"/>
    <p:sldId id="266" r:id="rId17"/>
    <p:sldId id="267" r:id="rId18"/>
    <p:sldId id="268" r:id="rId19"/>
    <p:sldId id="269" r:id="rId20"/>
    <p:sldId id="270" r:id="rId21"/>
    <p:sldId id="271" r:id="rId22"/>
    <p:sldId id="272" r:id="rId23"/>
    <p:sldId id="273" r:id="rId24"/>
    <p:sldId id="274" r:id="rId25"/>
    <p:sldId id="326" r:id="rId26"/>
    <p:sldId id="327" r:id="rId27"/>
    <p:sldId id="328" r:id="rId28"/>
    <p:sldId id="329" r:id="rId29"/>
    <p:sldId id="331" r:id="rId30"/>
    <p:sldId id="305" r:id="rId31"/>
    <p:sldId id="306" r:id="rId32"/>
    <p:sldId id="307" r:id="rId33"/>
    <p:sldId id="308" r:id="rId34"/>
    <p:sldId id="309" r:id="rId35"/>
    <p:sldId id="310" r:id="rId36"/>
    <p:sldId id="311" r:id="rId37"/>
    <p:sldId id="312" r:id="rId38"/>
    <p:sldId id="325" r:id="rId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1314" y="-2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30986" y="266141"/>
            <a:ext cx="7482027" cy="13665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5/31/2022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C0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5/31/2022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C0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5/31/2022</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1" i="0">
                <a:solidFill>
                  <a:srgbClr val="C0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5/31/2022</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5/31/2022</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2780" y="316738"/>
            <a:ext cx="8238439" cy="605155"/>
          </a:xfrm>
          <a:prstGeom prst="rect">
            <a:avLst/>
          </a:prstGeom>
        </p:spPr>
        <p:txBody>
          <a:bodyPr wrap="square" lIns="0" tIns="0" rIns="0" bIns="0">
            <a:spAutoFit/>
          </a:bodyPr>
          <a:lstStyle>
            <a:lvl1pPr>
              <a:defRPr sz="3800" b="1" i="0">
                <a:solidFill>
                  <a:srgbClr val="C00000"/>
                </a:solidFill>
                <a:latin typeface="Times New Roman"/>
                <a:cs typeface="Times New Roman"/>
              </a:defRPr>
            </a:lvl1pPr>
          </a:lstStyle>
          <a:p>
            <a:endParaRPr/>
          </a:p>
        </p:txBody>
      </p:sp>
      <p:sp>
        <p:nvSpPr>
          <p:cNvPr id="3" name="Holder 3"/>
          <p:cNvSpPr>
            <a:spLocks noGrp="1"/>
          </p:cNvSpPr>
          <p:nvPr>
            <p:ph type="body" idx="1"/>
          </p:nvPr>
        </p:nvSpPr>
        <p:spPr>
          <a:xfrm>
            <a:off x="154939" y="1074394"/>
            <a:ext cx="8834120" cy="44157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5/31/2022</a:t>
            </a:fld>
            <a:endParaRPr lang="en-US"/>
          </a:p>
        </p:txBody>
      </p:sp>
      <p:sp>
        <p:nvSpPr>
          <p:cNvPr id="6" name="Holder 6"/>
          <p:cNvSpPr>
            <a:spLocks noGrp="1"/>
          </p:cNvSpPr>
          <p:nvPr>
            <p:ph type="sldNum" sz="quarter" idx="7"/>
          </p:nvPr>
        </p:nvSpPr>
        <p:spPr>
          <a:xfrm>
            <a:off x="8414257" y="6464680"/>
            <a:ext cx="206375" cy="178434"/>
          </a:xfrm>
          <a:prstGeom prst="rect">
            <a:avLst/>
          </a:prstGeom>
        </p:spPr>
        <p:txBody>
          <a:bodyPr wrap="square" lIns="0" tIns="0" rIns="0" bIns="0">
            <a:spAutoFit/>
          </a:bodyPr>
          <a:lstStyle>
            <a:lvl1pPr>
              <a:defRPr sz="1200" b="0" i="0">
                <a:solidFill>
                  <a:srgbClr val="888888"/>
                </a:solidFill>
                <a:latin typeface="Trebuchet MS"/>
                <a:cs typeface="Trebuchet MS"/>
              </a:defRPr>
            </a:lvl1pPr>
          </a:lstStyle>
          <a:p>
            <a:pPr marL="25400">
              <a:lnSpc>
                <a:spcPts val="1240"/>
              </a:lnSpc>
            </a:pPr>
            <a:fld id="{81D60167-4931-47E6-BA6A-407CBD079E47}" type="slidenum">
              <a:rPr spc="-20" dirty="0"/>
              <a:pPr marL="25400">
                <a:lnSpc>
                  <a:spcPts val="1240"/>
                </a:lnSpc>
              </a:pPr>
              <a:t>‹#›</a:t>
            </a:fld>
            <a:endParaRPr spc="-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k12.org/c/biology/infancy?referrer=crossref" TargetMode="External"/><Relationship Id="rId2" Type="http://schemas.openxmlformats.org/officeDocument/2006/relationships/hyperlink" Target="https://www.ck12.org/c/biology/adulthood?referrer=crossref" TargetMode="External"/><Relationship Id="rId1" Type="http://schemas.openxmlformats.org/officeDocument/2006/relationships/slideLayout" Target="../slideLayouts/slideLayout2.xml"/><Relationship Id="rId4" Type="http://schemas.openxmlformats.org/officeDocument/2006/relationships/hyperlink" Target="https://www.ck12.org/c/biology/senses?referrer=crossref"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ck12.org/c/biology/puberty?referrer=crossre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k12.org/c/biology/puberty?referrer=crossref" TargetMode="External"/><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ck12.org/c/biology/adulthood?referrer=crossref" TargetMode="External"/><Relationship Id="rId2" Type="http://schemas.openxmlformats.org/officeDocument/2006/relationships/hyperlink" Target="https://www.ck12.org/c/biology/puberty?referrer=crossre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8657" y="0"/>
            <a:ext cx="4727575" cy="3706143"/>
          </a:xfrm>
          <a:prstGeom prst="rect">
            <a:avLst/>
          </a:prstGeom>
        </p:spPr>
        <p:txBody>
          <a:bodyPr vert="horz" wrap="square" lIns="0" tIns="12700" rIns="0" bIns="0" rtlCol="0">
            <a:spAutoFit/>
          </a:bodyPr>
          <a:lstStyle/>
          <a:p>
            <a:pPr marL="974090" marR="965835" algn="ctr">
              <a:lnSpc>
                <a:spcPct val="100000"/>
              </a:lnSpc>
              <a:spcBef>
                <a:spcPts val="100"/>
              </a:spcBef>
            </a:pPr>
            <a:r>
              <a:rPr lang="en-IN" sz="2400" dirty="0" smtClean="0"/>
              <a:t/>
            </a:r>
            <a:br>
              <a:rPr lang="en-IN" sz="2400" dirty="0" smtClean="0"/>
            </a:br>
            <a:r>
              <a:rPr lang="en-IN" sz="2400" dirty="0"/>
              <a:t/>
            </a:r>
            <a:br>
              <a:rPr lang="en-IN" sz="2400" dirty="0"/>
            </a:br>
            <a:r>
              <a:rPr sz="3600" dirty="0" smtClean="0"/>
              <a:t>G</a:t>
            </a:r>
            <a:r>
              <a:rPr sz="3600" spc="-120" dirty="0" smtClean="0"/>
              <a:t>r</a:t>
            </a:r>
            <a:r>
              <a:rPr sz="3600" spc="-5" dirty="0" smtClean="0"/>
              <a:t>owth  </a:t>
            </a:r>
            <a:r>
              <a:rPr sz="3600" dirty="0"/>
              <a:t>and</a:t>
            </a:r>
          </a:p>
          <a:p>
            <a:pPr algn="ctr">
              <a:lnSpc>
                <a:spcPct val="100000"/>
              </a:lnSpc>
            </a:pPr>
            <a:r>
              <a:rPr sz="3600" spc="-5" dirty="0" smtClean="0"/>
              <a:t>Development</a:t>
            </a:r>
            <a:r>
              <a:rPr lang="en-US" sz="3600" spc="-5" dirty="0" smtClean="0"/>
              <a:t/>
            </a:r>
            <a:br>
              <a:rPr lang="en-US" sz="3600" spc="-5" dirty="0" smtClean="0"/>
            </a:br>
            <a:r>
              <a:rPr lang="en-US" sz="3600" spc="-5" dirty="0" smtClean="0"/>
              <a:t>From Infancy to </a:t>
            </a:r>
            <a:r>
              <a:rPr lang="en-US" sz="3600" spc="-5" dirty="0" smtClean="0"/>
              <a:t>Adulthood </a:t>
            </a:r>
            <a:br>
              <a:rPr lang="en-US" sz="3600" spc="-5" dirty="0" smtClean="0"/>
            </a:br>
            <a:r>
              <a:rPr lang="en-US" sz="1600" spc="-5" dirty="0" err="1" smtClean="0"/>
              <a:t>Aamena</a:t>
            </a:r>
            <a:r>
              <a:rPr lang="en-US" sz="1600" spc="-5" dirty="0" smtClean="0"/>
              <a:t> </a:t>
            </a:r>
            <a:r>
              <a:rPr lang="en-US" sz="1600" spc="-5" dirty="0" err="1" smtClean="0"/>
              <a:t>Za</a:t>
            </a:r>
            <a:r>
              <a:rPr lang="en-US" sz="1600" spc="-5" dirty="0" err="1" smtClean="0"/>
              <a:t>idi</a:t>
            </a:r>
            <a:r>
              <a:rPr lang="en-US" sz="1600" spc="-5" dirty="0" smtClean="0"/>
              <a:t/>
            </a:r>
            <a:br>
              <a:rPr lang="en-US" sz="1600" spc="-5" dirty="0" smtClean="0"/>
            </a:br>
            <a:r>
              <a:rPr lang="en-US" sz="1600" spc="-5" dirty="0" smtClean="0"/>
              <a:t>Assistant Professor</a:t>
            </a:r>
            <a:br>
              <a:rPr lang="en-US" sz="1600" spc="-5" dirty="0" smtClean="0"/>
            </a:br>
            <a:endParaRPr sz="1600" dirty="0"/>
          </a:p>
        </p:txBody>
      </p:sp>
      <p:sp>
        <p:nvSpPr>
          <p:cNvPr id="3" name="object 3"/>
          <p:cNvSpPr/>
          <p:nvPr/>
        </p:nvSpPr>
        <p:spPr>
          <a:xfrm>
            <a:off x="381000" y="3505198"/>
            <a:ext cx="8382000" cy="3276600"/>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8491981" y="6464680"/>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spc="-20" dirty="0">
                <a:solidFill>
                  <a:srgbClr val="888888"/>
                </a:solidFill>
                <a:latin typeface="Trebuchet MS"/>
                <a:cs typeface="Trebuchet MS"/>
              </a:rPr>
              <a:pPr marL="25400">
                <a:lnSpc>
                  <a:spcPts val="1240"/>
                </a:lnSpc>
              </a:pPr>
              <a:t>1</a:t>
            </a:fld>
            <a:endParaRPr sz="1200"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body" idx="1"/>
          </p:nvPr>
        </p:nvSpPr>
        <p:spPr>
          <a:xfrm>
            <a:off x="0" y="457200"/>
            <a:ext cx="8834438" cy="5016758"/>
          </a:xfrm>
        </p:spPr>
        <p:txBody>
          <a:bodyPr/>
          <a:lstStyle/>
          <a:p>
            <a:pPr rtl="0"/>
            <a:r>
              <a:rPr lang="en-US" sz="2800" b="1" dirty="0" smtClean="0"/>
              <a:t>From Birth to Adulthood</a:t>
            </a:r>
          </a:p>
          <a:p>
            <a:pPr rtl="0"/>
            <a:r>
              <a:rPr lang="en-US" sz="2800" dirty="0" smtClean="0"/>
              <a:t>1-For the first year after birth, a baby is called an </a:t>
            </a:r>
            <a:r>
              <a:rPr lang="en-US" sz="2800" b="1" dirty="0" smtClean="0"/>
              <a:t>infant</a:t>
            </a:r>
            <a:r>
              <a:rPr lang="en-US" sz="2800" dirty="0" smtClean="0"/>
              <a:t>. </a:t>
            </a:r>
            <a:r>
              <a:rPr lang="en-US" sz="2800" b="1" dirty="0" smtClean="0"/>
              <a:t>Childhood</a:t>
            </a:r>
            <a:r>
              <a:rPr lang="en-US" sz="2800" dirty="0" smtClean="0"/>
              <a:t> begins at age two and continues until adolescence. </a:t>
            </a:r>
            <a:r>
              <a:rPr lang="en-US" sz="2800" b="1" dirty="0" smtClean="0"/>
              <a:t>Adolescence</a:t>
            </a:r>
            <a:r>
              <a:rPr lang="en-US" sz="2800" dirty="0" smtClean="0"/>
              <a:t> is the last stage of life before </a:t>
            </a:r>
            <a:r>
              <a:rPr lang="en-US" sz="2800" dirty="0" smtClean="0">
                <a:hlinkClick r:id="rId2" tooltip="adulthood"/>
              </a:rPr>
              <a:t>adulthood</a:t>
            </a:r>
            <a:r>
              <a:rPr lang="en-US" sz="2800" dirty="0" smtClean="0"/>
              <a:t>.</a:t>
            </a:r>
          </a:p>
          <a:p>
            <a:pPr rtl="0"/>
            <a:r>
              <a:rPr lang="en-US" sz="2800" b="1" dirty="0" smtClean="0">
                <a:hlinkClick r:id="rId3" tooltip="Infancy"/>
              </a:rPr>
              <a:t>A-Infancy</a:t>
            </a:r>
            <a:endParaRPr lang="en-US" sz="2800" b="1" dirty="0" smtClean="0"/>
          </a:p>
          <a:p>
            <a:pPr rtl="0"/>
            <a:r>
              <a:rPr lang="en-US" sz="2800" b="1" dirty="0" smtClean="0">
                <a:hlinkClick r:id="rId3" tooltip="Infancy"/>
              </a:rPr>
              <a:t>Infancy</a:t>
            </a:r>
            <a:r>
              <a:rPr lang="en-US" sz="2800" dirty="0" smtClean="0"/>
              <a:t> is the first year of life after birth. Infants are born with a surprising range of abilities. They have well-developed </a:t>
            </a:r>
            <a:r>
              <a:rPr lang="en-US" sz="2800" dirty="0" smtClean="0">
                <a:hlinkClick r:id="rId4" tooltip="senses"/>
              </a:rPr>
              <a:t>senses</a:t>
            </a:r>
            <a:r>
              <a:rPr lang="en-US" sz="2800" dirty="0" smtClean="0"/>
              <a:t> of touch, hearing, and smell. They can also communicate their needs by crying</a:t>
            </a:r>
          </a:p>
          <a:p>
            <a:pPr rtl="0"/>
            <a:endParaRPr lang="en-US" sz="2800"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04800"/>
            <a:ext cx="8834120" cy="4800600"/>
          </a:xfrm>
        </p:spPr>
        <p:txBody>
          <a:bodyPr/>
          <a:lstStyle/>
          <a:p>
            <a:r>
              <a:rPr lang="en-US" sz="2400" b="1" dirty="0" smtClean="0"/>
              <a:t>Infancy</a:t>
            </a:r>
            <a:endParaRPr lang="en-US" sz="2400" dirty="0" smtClean="0"/>
          </a:p>
          <a:p>
            <a:r>
              <a:rPr lang="en-US" sz="2400" dirty="0" smtClean="0"/>
              <a:t>   By 6 weeks after birth, infants typically start smiling  making vocal    sounds. By 6 months, infants are babbling. They have also learned to sit and are starting to crawl. The deciduous teeth (baby teeth) have started to come in. By 12 months, infants may be saying their first words. They usually can stand with help and may even have started to walk.</a:t>
            </a:r>
          </a:p>
          <a:p>
            <a:r>
              <a:rPr lang="en-US" sz="2400" dirty="0" smtClean="0"/>
              <a:t>Infancy is the period of most rapid growth after birth. Growth is even faster during infancy that it is during </a:t>
            </a:r>
            <a:r>
              <a:rPr lang="en-US" sz="2400" u="sng" dirty="0" smtClean="0">
                <a:hlinkClick r:id="rId2"/>
              </a:rPr>
              <a:t>puberty</a:t>
            </a:r>
            <a:r>
              <a:rPr lang="en-US" sz="2400" dirty="0" smtClean="0"/>
              <a:t>. By the end of the first year, the average baby is twice as long as it was at birth and three times as heavy. </a:t>
            </a:r>
          </a:p>
          <a:p>
            <a:r>
              <a:rPr lang="en-US" sz="2400" b="1" dirty="0" smtClean="0"/>
              <a:t> </a:t>
            </a:r>
            <a:endParaRPr lang="en-US" sz="24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4939" y="304800"/>
            <a:ext cx="8834120" cy="3970318"/>
          </a:xfrm>
        </p:spPr>
        <p:txBody>
          <a:bodyPr/>
          <a:lstStyle/>
          <a:p>
            <a:r>
              <a:rPr lang="en-US" sz="2400" b="1" dirty="0" smtClean="0"/>
              <a:t>Childhood</a:t>
            </a:r>
            <a:endParaRPr lang="en-US" sz="2400" dirty="0" smtClean="0"/>
          </a:p>
          <a:p>
            <a:r>
              <a:rPr lang="en-US" sz="2400" dirty="0" smtClean="0"/>
              <a:t>A </a:t>
            </a:r>
            <a:r>
              <a:rPr lang="en-US" sz="2400" b="1" dirty="0" smtClean="0"/>
              <a:t>toddler</a:t>
            </a:r>
            <a:r>
              <a:rPr lang="en-US" sz="2400" dirty="0" smtClean="0"/>
              <a:t> is a child aged 1 to 3 years. Children of this age are learning to walk, or “toddle.” Growth is still relatively rapid during the toddler years but it has begun to slow down. </a:t>
            </a:r>
          </a:p>
          <a:p>
            <a:r>
              <a:rPr lang="en-US" sz="2400" dirty="0" smtClean="0"/>
              <a:t>1-By age 4, most children can run, climb stairs. They know many words and use simple sentences. The majority are also toilet trained.</a:t>
            </a:r>
          </a:p>
          <a:p>
            <a:r>
              <a:rPr lang="en-US" sz="2400" dirty="0" smtClean="0"/>
              <a:t>2-By age five, children are able to carry on conversations, recognize letters and words, and use a pencil to trace letters. They can usually tie their own shoelaces and may be learning to ride a bicycle, swing a bat, kick a ball and play other games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56544D"/>
                </a:solidFill>
                <a:effectLst/>
                <a:latin typeface="Arial" pitchFamily="34" charset="0"/>
                <a:ea typeface="Times New Roman" pitchFamily="18" charset="0"/>
                <a:cs typeface="Arial" pitchFamily="34" charset="0"/>
              </a:rPr>
              <a:t>3-By age 6, most children begin losing their deciduous teeth, and their </a:t>
            </a:r>
            <a:r>
              <a:rPr kumimoji="0" lang="en-US" sz="2400" b="0" i="0" u="none" strike="noStrike" cap="none" normalizeH="0" baseline="0" dirty="0" smtClean="0">
                <a:ln>
                  <a:noFill/>
                </a:ln>
                <a:solidFill>
                  <a:srgbClr val="56544D"/>
                </a:solidFill>
                <a:effectLst/>
                <a:latin typeface="Arial" pitchFamily="34" charset="0"/>
                <a:ea typeface="Times New Roman" pitchFamily="18" charset="0"/>
                <a:cs typeface="Arial" pitchFamily="34" charset="0"/>
              </a:rPr>
              <a:t>perm permanent </a:t>
            </a:r>
            <a:r>
              <a:rPr kumimoji="0" lang="en-US" sz="2400" b="0" i="0" u="none" strike="noStrike" cap="none" normalizeH="0" baseline="0" dirty="0" smtClean="0">
                <a:ln>
                  <a:noFill/>
                </a:ln>
                <a:solidFill>
                  <a:srgbClr val="56544D"/>
                </a:solidFill>
                <a:effectLst/>
                <a:latin typeface="Arial" pitchFamily="34" charset="0"/>
                <a:ea typeface="Times New Roman" pitchFamily="18" charset="0"/>
                <a:cs typeface="Arial" pitchFamily="34" charset="0"/>
              </a:rPr>
              <a:t>teeth start coming in. They speak fluently and are learning to read and write. They spend more time with peers and develop friendships.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x-ck12-Rml2ZV95ZWFyX29sZF9naXJs" descr="Five year old playing game"/>
          <p:cNvPicPr>
            <a:picLocks noChangeAspect="1" noChangeArrowheads="1"/>
          </p:cNvPicPr>
          <p:nvPr/>
        </p:nvPicPr>
        <p:blipFill>
          <a:blip r:embed="rId2"/>
          <a:srcRect/>
          <a:stretch>
            <a:fillRect/>
          </a:stretch>
        </p:blipFill>
        <p:spPr bwMode="auto">
          <a:xfrm>
            <a:off x="0" y="457200"/>
            <a:ext cx="1466850" cy="1828800"/>
          </a:xfrm>
          <a:prstGeom prst="rect">
            <a:avLst/>
          </a:prstGeom>
          <a:noFill/>
        </p:spPr>
      </p:pic>
      <p:sp>
        <p:nvSpPr>
          <p:cNvPr id="1027" name="Rectangle 3"/>
          <p:cNvSpPr>
            <a:spLocks noChangeArrowheads="1"/>
          </p:cNvSpPr>
          <p:nvPr/>
        </p:nvSpPr>
        <p:spPr bwMode="auto">
          <a:xfrm>
            <a:off x="0" y="2286000"/>
            <a:ext cx="8458200"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56544D"/>
                </a:solidFill>
                <a:effectLst/>
                <a:latin typeface="Arial" pitchFamily="34" charset="0"/>
                <a:ea typeface="Times New Roman" pitchFamily="18" charset="0"/>
                <a:cs typeface="Arial" pitchFamily="34" charset="0"/>
              </a:rPr>
              <a:t>Older children continue to grow slowly until they start the adolescent growth spurt during </a:t>
            </a:r>
            <a:r>
              <a:rPr kumimoji="0" lang="en-US" sz="2400" b="0" i="0" u="none" strike="noStrike" cap="none" normalizeH="0" baseline="0" dirty="0" smtClean="0">
                <a:ln>
                  <a:noFill/>
                </a:ln>
                <a:solidFill>
                  <a:srgbClr val="00ABA4"/>
                </a:solidFill>
                <a:effectLst/>
                <a:latin typeface="Arial" pitchFamily="34" charset="0"/>
                <a:ea typeface="Times New Roman" pitchFamily="18" charset="0"/>
                <a:cs typeface="Times New Roman" pitchFamily="18" charset="0"/>
                <a:hlinkClick r:id="rId3" tooltip="puberty"/>
              </a:rPr>
              <a:t>puberty</a:t>
            </a:r>
            <a:r>
              <a:rPr kumimoji="0" lang="en-US" sz="2400" b="0" i="0" u="none" strike="noStrike" cap="none" normalizeH="0" baseline="0" dirty="0" smtClean="0">
                <a:ln>
                  <a:noFill/>
                </a:ln>
                <a:solidFill>
                  <a:srgbClr val="56544D"/>
                </a:solidFill>
                <a:effectLst/>
                <a:latin typeface="Arial" pitchFamily="34" charset="0"/>
                <a:ea typeface="Times New Roman" pitchFamily="18" charset="0"/>
                <a:cs typeface="Arial" pitchFamily="34" charset="0"/>
              </a:rPr>
              <a:t>. They also continue to develop mentally, emotionally, and socially</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05800" cy="5909310"/>
          </a:xfrm>
        </p:spPr>
        <p:txBody>
          <a:bodyPr/>
          <a:lstStyle/>
          <a:p>
            <a:r>
              <a:rPr lang="en-US" sz="2400" dirty="0" smtClean="0">
                <a:hlinkClick r:id="rId2" tooltip="Puberty"/>
              </a:rPr>
              <a:t>Puberty</a:t>
            </a:r>
            <a:r>
              <a:rPr lang="en-US" sz="2400" dirty="0" smtClean="0"/>
              <a:t/>
            </a:r>
            <a:br>
              <a:rPr lang="en-US" sz="2400" dirty="0" smtClean="0"/>
            </a:br>
            <a:r>
              <a:rPr lang="en-US" sz="2400" b="0" dirty="0" smtClean="0">
                <a:solidFill>
                  <a:schemeClr val="tx1"/>
                </a:solidFill>
              </a:rPr>
              <a:t>Puberty is the stage of life when a child becomes sexually mature. Puberty begins when the pituitary gland tells the testis to secrete testosterone in boys, and in girls the pituitary gland signals the ovaries to secrete estrogen. </a:t>
            </a:r>
            <a:br>
              <a:rPr lang="en-US" sz="2400" b="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Adolescence</a:t>
            </a:r>
            <a:r>
              <a:rPr lang="en-US" sz="2400" b="0" dirty="0" smtClean="0">
                <a:solidFill>
                  <a:schemeClr val="tx1"/>
                </a:solidFill>
              </a:rPr>
              <a:t/>
            </a:r>
            <a:br>
              <a:rPr lang="en-US" sz="2400" b="0" dirty="0" smtClean="0">
                <a:solidFill>
                  <a:schemeClr val="tx1"/>
                </a:solidFill>
              </a:rPr>
            </a:br>
            <a:r>
              <a:rPr lang="en-US" sz="2400" b="0" dirty="0" smtClean="0">
                <a:solidFill>
                  <a:schemeClr val="tx1"/>
                </a:solidFill>
              </a:rPr>
              <a:t>Adolescence is the period of transition between the beginning of puberty and </a:t>
            </a:r>
            <a:r>
              <a:rPr lang="en-US" sz="2400" b="0" dirty="0" smtClean="0">
                <a:solidFill>
                  <a:schemeClr val="tx1"/>
                </a:solidFill>
                <a:hlinkClick r:id="rId3" tooltip="adulthood"/>
              </a:rPr>
              <a:t>adulthood</a:t>
            </a:r>
            <a:r>
              <a:rPr lang="en-US" sz="2400" b="0" dirty="0" smtClean="0">
                <a:solidFill>
                  <a:schemeClr val="tx1"/>
                </a:solidFill>
              </a:rPr>
              <a:t>. Adolescence is also a time of significant mental, emotional, and social changes. For example:</a:t>
            </a:r>
            <a:br>
              <a:rPr lang="en-US" sz="2400" b="0" dirty="0" smtClean="0">
                <a:solidFill>
                  <a:schemeClr val="tx1"/>
                </a:solidFill>
              </a:rPr>
            </a:br>
            <a:r>
              <a:rPr lang="en-US" sz="2400" b="0" dirty="0" smtClean="0">
                <a:solidFill>
                  <a:schemeClr val="tx1"/>
                </a:solidFill>
              </a:rPr>
              <a:t>*Adolescents generally develop the ability to think abstractly.</a:t>
            </a:r>
            <a:br>
              <a:rPr lang="en-US" sz="2400" b="0" dirty="0" smtClean="0">
                <a:solidFill>
                  <a:schemeClr val="tx1"/>
                </a:solidFill>
              </a:rPr>
            </a:br>
            <a:r>
              <a:rPr lang="en-US" sz="2400" b="0" dirty="0" smtClean="0">
                <a:solidFill>
                  <a:schemeClr val="tx1"/>
                </a:solidFill>
              </a:rPr>
              <a:t>*Adolescents may have mood swings because of surging hormones.</a:t>
            </a:r>
            <a:br>
              <a:rPr lang="en-US" sz="2400" b="0" dirty="0" smtClean="0">
                <a:solidFill>
                  <a:schemeClr val="tx1"/>
                </a:solidFill>
              </a:rPr>
            </a:br>
            <a:r>
              <a:rPr lang="en-US" sz="2400" b="0" dirty="0" smtClean="0">
                <a:solidFill>
                  <a:schemeClr val="tx1"/>
                </a:solidFill>
              </a:rPr>
              <a:t>*Adolescents usually try to be more independent from their parents.</a:t>
            </a:r>
            <a:br>
              <a:rPr lang="en-US" sz="2400" b="0" dirty="0" smtClean="0">
                <a:solidFill>
                  <a:schemeClr val="tx1"/>
                </a:solidFill>
              </a:rPr>
            </a:br>
            <a:r>
              <a:rPr lang="en-US" sz="2400" b="0" dirty="0" smtClean="0">
                <a:solidFill>
                  <a:schemeClr val="tx1"/>
                </a:solidFill>
              </a:rPr>
              <a:t>*Adolescents typically spend much of their time with peers.</a:t>
            </a:r>
            <a:br>
              <a:rPr lang="en-US" sz="2400" b="0" dirty="0" smtClean="0">
                <a:solidFill>
                  <a:schemeClr val="tx1"/>
                </a:solidFill>
              </a:rPr>
            </a:br>
            <a:r>
              <a:rPr lang="en-US" sz="2400" b="0" dirty="0" smtClean="0">
                <a:solidFill>
                  <a:schemeClr val="tx1"/>
                </a:solidFill>
              </a:rPr>
              <a:t>*Adolescents may start to develop intimate relationships.</a:t>
            </a:r>
            <a:br>
              <a:rPr lang="en-US" sz="2400" b="0" dirty="0" smtClean="0">
                <a:solidFill>
                  <a:schemeClr val="tx1"/>
                </a:solidFill>
              </a:rPr>
            </a:br>
            <a:endParaRPr lang="en-US" sz="2400" b="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0986" y="266141"/>
            <a:ext cx="7339330" cy="1366520"/>
          </a:xfrm>
          <a:prstGeom prst="rect">
            <a:avLst/>
          </a:prstGeom>
        </p:spPr>
        <p:txBody>
          <a:bodyPr vert="horz" wrap="square" lIns="0" tIns="12065" rIns="0" bIns="0" rtlCol="0">
            <a:spAutoFit/>
          </a:bodyPr>
          <a:lstStyle/>
          <a:p>
            <a:pPr marL="12700">
              <a:lnSpc>
                <a:spcPct val="100000"/>
              </a:lnSpc>
              <a:spcBef>
                <a:spcPts val="95"/>
              </a:spcBef>
            </a:pPr>
            <a:r>
              <a:rPr sz="8800" i="1" spc="-530" dirty="0">
                <a:solidFill>
                  <a:srgbClr val="001F5F"/>
                </a:solidFill>
                <a:latin typeface="Times New Roman"/>
                <a:cs typeface="Times New Roman"/>
              </a:rPr>
              <a:t>Factor</a:t>
            </a:r>
            <a:r>
              <a:rPr sz="8800" i="1" spc="-325" dirty="0">
                <a:solidFill>
                  <a:srgbClr val="001F5F"/>
                </a:solidFill>
                <a:latin typeface="Times New Roman"/>
                <a:cs typeface="Times New Roman"/>
              </a:rPr>
              <a:t> </a:t>
            </a:r>
            <a:r>
              <a:rPr sz="8800" i="1" spc="-434" dirty="0">
                <a:solidFill>
                  <a:srgbClr val="001F5F"/>
                </a:solidFill>
                <a:latin typeface="Times New Roman"/>
                <a:cs typeface="Times New Roman"/>
              </a:rPr>
              <a:t>influencing</a:t>
            </a:r>
            <a:endParaRPr sz="8800" dirty="0">
              <a:latin typeface="Times New Roman"/>
              <a:cs typeface="Times New Roman"/>
            </a:endParaRPr>
          </a:p>
        </p:txBody>
      </p:sp>
      <p:sp>
        <p:nvSpPr>
          <p:cNvPr id="3" name="object 3"/>
          <p:cNvSpPr txBox="1"/>
          <p:nvPr/>
        </p:nvSpPr>
        <p:spPr>
          <a:xfrm>
            <a:off x="417677" y="2078558"/>
            <a:ext cx="8401050" cy="1123315"/>
          </a:xfrm>
          <a:prstGeom prst="rect">
            <a:avLst/>
          </a:prstGeom>
        </p:spPr>
        <p:txBody>
          <a:bodyPr vert="horz" wrap="square" lIns="0" tIns="12700" rIns="0" bIns="0" rtlCol="0">
            <a:spAutoFit/>
          </a:bodyPr>
          <a:lstStyle/>
          <a:p>
            <a:pPr marL="12700">
              <a:lnSpc>
                <a:spcPct val="100000"/>
              </a:lnSpc>
              <a:spcBef>
                <a:spcPts val="100"/>
              </a:spcBef>
            </a:pPr>
            <a:r>
              <a:rPr sz="7200" i="1" spc="-360" dirty="0">
                <a:solidFill>
                  <a:srgbClr val="001F5F"/>
                </a:solidFill>
                <a:latin typeface="Times New Roman"/>
                <a:cs typeface="Times New Roman"/>
              </a:rPr>
              <a:t>Growth </a:t>
            </a:r>
            <a:r>
              <a:rPr sz="7200" i="1" spc="-434" dirty="0">
                <a:solidFill>
                  <a:srgbClr val="001F5F"/>
                </a:solidFill>
                <a:latin typeface="Times New Roman"/>
                <a:cs typeface="Times New Roman"/>
              </a:rPr>
              <a:t>and</a:t>
            </a:r>
            <a:r>
              <a:rPr sz="7200" i="1" spc="-105" dirty="0">
                <a:solidFill>
                  <a:srgbClr val="001F5F"/>
                </a:solidFill>
                <a:latin typeface="Times New Roman"/>
                <a:cs typeface="Times New Roman"/>
              </a:rPr>
              <a:t> </a:t>
            </a:r>
            <a:r>
              <a:rPr sz="7200" i="1" spc="-425" dirty="0">
                <a:solidFill>
                  <a:srgbClr val="001F5F"/>
                </a:solidFill>
                <a:latin typeface="Times New Roman"/>
                <a:cs typeface="Times New Roman"/>
              </a:rPr>
              <a:t>Development</a:t>
            </a:r>
            <a:endParaRPr sz="7200" dirty="0">
              <a:latin typeface="Times New Roman"/>
              <a:cs typeface="Times New Roman"/>
            </a:endParaRPr>
          </a:p>
        </p:txBody>
      </p:sp>
      <p:sp>
        <p:nvSpPr>
          <p:cNvPr id="4" name="object 4"/>
          <p:cNvSpPr/>
          <p:nvPr/>
        </p:nvSpPr>
        <p:spPr>
          <a:xfrm>
            <a:off x="3099054" y="3359480"/>
            <a:ext cx="3626192" cy="3269907"/>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15</a:t>
            </a:fld>
            <a:endParaRPr spc="-2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16</a:t>
            </a:fld>
            <a:endParaRPr spc="-20" dirty="0"/>
          </a:p>
        </p:txBody>
      </p:sp>
      <p:sp>
        <p:nvSpPr>
          <p:cNvPr id="2" name="object 2"/>
          <p:cNvSpPr txBox="1"/>
          <p:nvPr/>
        </p:nvSpPr>
        <p:spPr>
          <a:xfrm>
            <a:off x="231140" y="820191"/>
            <a:ext cx="8366125" cy="4272915"/>
          </a:xfrm>
          <a:prstGeom prst="rect">
            <a:avLst/>
          </a:prstGeom>
        </p:spPr>
        <p:txBody>
          <a:bodyPr vert="horz" wrap="square" lIns="0" tIns="12065" rIns="0" bIns="0" rtlCol="0">
            <a:spAutoFit/>
          </a:bodyPr>
          <a:lstStyle/>
          <a:p>
            <a:pPr marL="355600" marR="104775" indent="-342900">
              <a:lnSpc>
                <a:spcPct val="150100"/>
              </a:lnSpc>
              <a:spcBef>
                <a:spcPts val="95"/>
              </a:spcBef>
              <a:buFont typeface="Arial"/>
              <a:buChar char="•"/>
              <a:tabLst>
                <a:tab pos="355600" algn="l"/>
              </a:tabLst>
            </a:pPr>
            <a:r>
              <a:rPr sz="4000" spc="-5" dirty="0">
                <a:latin typeface="Times New Roman"/>
                <a:cs typeface="Times New Roman"/>
              </a:rPr>
              <a:t>Growth </a:t>
            </a:r>
            <a:r>
              <a:rPr sz="4000" dirty="0">
                <a:latin typeface="Times New Roman"/>
                <a:cs typeface="Times New Roman"/>
              </a:rPr>
              <a:t>and development </a:t>
            </a:r>
            <a:r>
              <a:rPr sz="4000" spc="-5" dirty="0">
                <a:latin typeface="Times New Roman"/>
                <a:cs typeface="Times New Roman"/>
              </a:rPr>
              <a:t>depend</a:t>
            </a:r>
            <a:r>
              <a:rPr sz="4000" spc="-65" dirty="0">
                <a:latin typeface="Times New Roman"/>
                <a:cs typeface="Times New Roman"/>
              </a:rPr>
              <a:t> </a:t>
            </a:r>
            <a:r>
              <a:rPr sz="4000" spc="-5" dirty="0">
                <a:latin typeface="Times New Roman"/>
                <a:cs typeface="Times New Roman"/>
              </a:rPr>
              <a:t>upon  </a:t>
            </a:r>
            <a:r>
              <a:rPr sz="4000" dirty="0">
                <a:latin typeface="Times New Roman"/>
                <a:cs typeface="Times New Roman"/>
              </a:rPr>
              <a:t>multiple </a:t>
            </a:r>
            <a:r>
              <a:rPr sz="4000" spc="-5" dirty="0">
                <a:latin typeface="Times New Roman"/>
                <a:cs typeface="Times New Roman"/>
              </a:rPr>
              <a:t>factors or</a:t>
            </a:r>
            <a:r>
              <a:rPr sz="4000" dirty="0">
                <a:latin typeface="Times New Roman"/>
                <a:cs typeface="Times New Roman"/>
              </a:rPr>
              <a:t> determinates.</a:t>
            </a:r>
          </a:p>
          <a:p>
            <a:pPr>
              <a:lnSpc>
                <a:spcPct val="100000"/>
              </a:lnSpc>
              <a:spcBef>
                <a:spcPts val="35"/>
              </a:spcBef>
              <a:buFont typeface="Arial"/>
              <a:buChar char="•"/>
            </a:pPr>
            <a:endParaRPr sz="4000" dirty="0">
              <a:latin typeface="Times New Roman"/>
              <a:cs typeface="Times New Roman"/>
            </a:endParaRPr>
          </a:p>
          <a:p>
            <a:pPr marL="355600" marR="5080" indent="-342900">
              <a:lnSpc>
                <a:spcPct val="150000"/>
              </a:lnSpc>
              <a:buFont typeface="Arial"/>
              <a:buChar char="•"/>
              <a:tabLst>
                <a:tab pos="355600" algn="l"/>
              </a:tabLst>
            </a:pPr>
            <a:r>
              <a:rPr sz="4000" spc="-5" dirty="0">
                <a:latin typeface="Times New Roman"/>
                <a:cs typeface="Times New Roman"/>
              </a:rPr>
              <a:t>They </a:t>
            </a:r>
            <a:r>
              <a:rPr sz="4000" dirty="0">
                <a:latin typeface="Times New Roman"/>
                <a:cs typeface="Times New Roman"/>
              </a:rPr>
              <a:t>influence </a:t>
            </a:r>
            <a:r>
              <a:rPr sz="4000" spc="-5" dirty="0">
                <a:latin typeface="Times New Roman"/>
                <a:cs typeface="Times New Roman"/>
              </a:rPr>
              <a:t>directly or </a:t>
            </a:r>
            <a:r>
              <a:rPr sz="4000" dirty="0">
                <a:latin typeface="Times New Roman"/>
                <a:cs typeface="Times New Roman"/>
              </a:rPr>
              <a:t>indirectly</a:t>
            </a:r>
            <a:r>
              <a:rPr sz="4000" spc="-50" dirty="0">
                <a:latin typeface="Times New Roman"/>
                <a:cs typeface="Times New Roman"/>
              </a:rPr>
              <a:t> </a:t>
            </a:r>
            <a:r>
              <a:rPr sz="4000" spc="-5" dirty="0">
                <a:latin typeface="Times New Roman"/>
                <a:cs typeface="Times New Roman"/>
              </a:rPr>
              <a:t>by  </a:t>
            </a:r>
            <a:r>
              <a:rPr sz="4000" dirty="0">
                <a:latin typeface="Times New Roman"/>
                <a:cs typeface="Times New Roman"/>
              </a:rPr>
              <a:t>promoting </a:t>
            </a:r>
            <a:r>
              <a:rPr sz="4000" spc="-5" dirty="0">
                <a:latin typeface="Times New Roman"/>
                <a:cs typeface="Times New Roman"/>
              </a:rPr>
              <a:t>or </a:t>
            </a:r>
            <a:r>
              <a:rPr sz="4000" dirty="0">
                <a:latin typeface="Times New Roman"/>
                <a:cs typeface="Times New Roman"/>
              </a:rPr>
              <a:t>hindering </a:t>
            </a:r>
            <a:r>
              <a:rPr sz="4000" spc="-5" dirty="0">
                <a:latin typeface="Times New Roman"/>
                <a:cs typeface="Times New Roman"/>
              </a:rPr>
              <a:t>the</a:t>
            </a:r>
            <a:r>
              <a:rPr sz="4000" spc="-25" dirty="0">
                <a:latin typeface="Times New Roman"/>
                <a:cs typeface="Times New Roman"/>
              </a:rPr>
              <a:t> </a:t>
            </a:r>
            <a:r>
              <a:rPr sz="4000" spc="-5" dirty="0">
                <a:latin typeface="Times New Roman"/>
                <a:cs typeface="Times New Roman"/>
              </a:rPr>
              <a:t>process.</a:t>
            </a:r>
            <a:endParaRPr sz="4000" dirty="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17</a:t>
            </a:fld>
            <a:endParaRPr spc="-20" dirty="0"/>
          </a:p>
        </p:txBody>
      </p:sp>
      <p:sp>
        <p:nvSpPr>
          <p:cNvPr id="2" name="object 2"/>
          <p:cNvSpPr txBox="1"/>
          <p:nvPr/>
        </p:nvSpPr>
        <p:spPr>
          <a:xfrm>
            <a:off x="307340" y="959561"/>
            <a:ext cx="4921885" cy="364744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5600" algn="l"/>
              </a:tabLst>
            </a:pPr>
            <a:r>
              <a:rPr sz="5400" dirty="0">
                <a:latin typeface="Times New Roman"/>
                <a:cs typeface="Times New Roman"/>
              </a:rPr>
              <a:t>Genetic</a:t>
            </a:r>
            <a:r>
              <a:rPr sz="5400" spc="-30" dirty="0">
                <a:latin typeface="Times New Roman"/>
                <a:cs typeface="Times New Roman"/>
              </a:rPr>
              <a:t> </a:t>
            </a:r>
            <a:r>
              <a:rPr sz="5400" dirty="0">
                <a:latin typeface="Times New Roman"/>
                <a:cs typeface="Times New Roman"/>
              </a:rPr>
              <a:t>factors</a:t>
            </a:r>
          </a:p>
          <a:p>
            <a:pPr marL="355600" indent="-342900">
              <a:lnSpc>
                <a:spcPct val="100000"/>
              </a:lnSpc>
              <a:spcBef>
                <a:spcPts val="4540"/>
              </a:spcBef>
              <a:buFont typeface="Arial"/>
              <a:buChar char="•"/>
              <a:tabLst>
                <a:tab pos="355600" algn="l"/>
                <a:tab pos="2773680" algn="l"/>
              </a:tabLst>
            </a:pPr>
            <a:r>
              <a:rPr sz="5400" dirty="0">
                <a:latin typeface="Times New Roman"/>
                <a:cs typeface="Times New Roman"/>
              </a:rPr>
              <a:t>Prenatal	factors</a:t>
            </a:r>
          </a:p>
          <a:p>
            <a:pPr marL="355600" indent="-342900">
              <a:lnSpc>
                <a:spcPct val="100000"/>
              </a:lnSpc>
              <a:spcBef>
                <a:spcPts val="4540"/>
              </a:spcBef>
              <a:buFont typeface="Arial"/>
              <a:buChar char="•"/>
              <a:tabLst>
                <a:tab pos="355600" algn="l"/>
                <a:tab pos="3041015" algn="l"/>
              </a:tabLst>
            </a:pPr>
            <a:r>
              <a:rPr sz="5400" dirty="0">
                <a:latin typeface="Times New Roman"/>
                <a:cs typeface="Times New Roman"/>
              </a:rPr>
              <a:t>Postnatal	fa</a:t>
            </a:r>
            <a:r>
              <a:rPr sz="5400" spc="10" dirty="0">
                <a:latin typeface="Times New Roman"/>
                <a:cs typeface="Times New Roman"/>
              </a:rPr>
              <a:t>c</a:t>
            </a:r>
            <a:r>
              <a:rPr sz="5400" spc="-5" dirty="0">
                <a:latin typeface="Times New Roman"/>
                <a:cs typeface="Times New Roman"/>
              </a:rPr>
              <a:t>tors</a:t>
            </a:r>
            <a:endParaRPr sz="5400" dirty="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18</a:t>
            </a:fld>
            <a:endParaRPr spc="-20" dirty="0"/>
          </a:p>
        </p:txBody>
      </p:sp>
      <p:sp>
        <p:nvSpPr>
          <p:cNvPr id="2" name="object 2"/>
          <p:cNvSpPr txBox="1">
            <a:spLocks noGrp="1"/>
          </p:cNvSpPr>
          <p:nvPr>
            <p:ph type="title"/>
          </p:nvPr>
        </p:nvSpPr>
        <p:spPr>
          <a:xfrm>
            <a:off x="1847469" y="159765"/>
            <a:ext cx="5448935" cy="1031240"/>
          </a:xfrm>
          <a:prstGeom prst="rect">
            <a:avLst/>
          </a:prstGeom>
        </p:spPr>
        <p:txBody>
          <a:bodyPr vert="horz" wrap="square" lIns="0" tIns="12700" rIns="0" bIns="0" rtlCol="0">
            <a:spAutoFit/>
          </a:bodyPr>
          <a:lstStyle/>
          <a:p>
            <a:pPr marL="12700">
              <a:lnSpc>
                <a:spcPct val="100000"/>
              </a:lnSpc>
              <a:spcBef>
                <a:spcPts val="100"/>
              </a:spcBef>
            </a:pPr>
            <a:r>
              <a:rPr sz="6600" spc="-5" dirty="0">
                <a:solidFill>
                  <a:srgbClr val="0000CC"/>
                </a:solidFill>
              </a:rPr>
              <a:t>Genetic</a:t>
            </a:r>
            <a:r>
              <a:rPr sz="6600" spc="-35" dirty="0">
                <a:solidFill>
                  <a:srgbClr val="0000CC"/>
                </a:solidFill>
              </a:rPr>
              <a:t> </a:t>
            </a:r>
            <a:r>
              <a:rPr sz="6600" spc="-5" dirty="0">
                <a:solidFill>
                  <a:srgbClr val="0000CC"/>
                </a:solidFill>
              </a:rPr>
              <a:t>factors</a:t>
            </a:r>
            <a:endParaRPr sz="6600" dirty="0"/>
          </a:p>
        </p:txBody>
      </p:sp>
      <p:sp>
        <p:nvSpPr>
          <p:cNvPr id="3" name="object 3"/>
          <p:cNvSpPr txBox="1"/>
          <p:nvPr/>
        </p:nvSpPr>
        <p:spPr>
          <a:xfrm>
            <a:off x="231140" y="1365966"/>
            <a:ext cx="7759065" cy="4361815"/>
          </a:xfrm>
          <a:prstGeom prst="rect">
            <a:avLst/>
          </a:prstGeom>
        </p:spPr>
        <p:txBody>
          <a:bodyPr vert="horz" wrap="square" lIns="0" tIns="13335" rIns="0" bIns="0" rtlCol="0">
            <a:spAutoFit/>
          </a:bodyPr>
          <a:lstStyle/>
          <a:p>
            <a:pPr marL="355600" marR="5080" indent="-342900">
              <a:lnSpc>
                <a:spcPct val="150000"/>
              </a:lnSpc>
              <a:spcBef>
                <a:spcPts val="105"/>
              </a:spcBef>
              <a:buFont typeface="Arial"/>
              <a:buChar char="•"/>
              <a:tabLst>
                <a:tab pos="355600" algn="l"/>
              </a:tabLst>
            </a:pPr>
            <a:r>
              <a:rPr sz="3600" spc="-5" dirty="0">
                <a:latin typeface="Times New Roman"/>
                <a:cs typeface="Times New Roman"/>
              </a:rPr>
              <a:t>Genetic predisposition </a:t>
            </a:r>
            <a:r>
              <a:rPr sz="3600" dirty="0" smtClean="0">
                <a:latin typeface="Times New Roman"/>
                <a:cs typeface="Times New Roman"/>
              </a:rPr>
              <a:t>is</a:t>
            </a:r>
            <a:r>
              <a:rPr lang="en-US" sz="3600" dirty="0" smtClean="0">
                <a:latin typeface="Times New Roman"/>
                <a:cs typeface="Times New Roman"/>
              </a:rPr>
              <a:t> an </a:t>
            </a:r>
            <a:r>
              <a:rPr sz="3600" spc="-5" dirty="0" smtClean="0">
                <a:latin typeface="Times New Roman"/>
                <a:cs typeface="Times New Roman"/>
              </a:rPr>
              <a:t>impor</a:t>
            </a:r>
            <a:r>
              <a:rPr lang="en-US" sz="3600" spc="-5" dirty="0" smtClean="0">
                <a:latin typeface="Times New Roman"/>
                <a:cs typeface="Times New Roman"/>
              </a:rPr>
              <a:t>tant</a:t>
            </a:r>
            <a:r>
              <a:rPr sz="3600" spc="-5" dirty="0" smtClean="0">
                <a:latin typeface="Times New Roman"/>
                <a:cs typeface="Times New Roman"/>
              </a:rPr>
              <a:t>  factor </a:t>
            </a:r>
            <a:r>
              <a:rPr sz="3600" dirty="0">
                <a:latin typeface="Times New Roman"/>
                <a:cs typeface="Times New Roman"/>
              </a:rPr>
              <a:t>which </a:t>
            </a:r>
            <a:r>
              <a:rPr sz="3600" spc="-5" dirty="0">
                <a:latin typeface="Times New Roman"/>
                <a:cs typeface="Times New Roman"/>
              </a:rPr>
              <a:t>influence </a:t>
            </a:r>
            <a:r>
              <a:rPr sz="3600" dirty="0">
                <a:latin typeface="Times New Roman"/>
                <a:cs typeface="Times New Roman"/>
              </a:rPr>
              <a:t>the growth and  </a:t>
            </a:r>
            <a:r>
              <a:rPr sz="3600" spc="-5" dirty="0">
                <a:latin typeface="Times New Roman"/>
                <a:cs typeface="Times New Roman"/>
              </a:rPr>
              <a:t>development </a:t>
            </a:r>
            <a:r>
              <a:rPr sz="3600" dirty="0">
                <a:latin typeface="Times New Roman"/>
                <a:cs typeface="Times New Roman"/>
              </a:rPr>
              <a:t>of</a:t>
            </a:r>
            <a:r>
              <a:rPr sz="3600" spc="15" dirty="0">
                <a:latin typeface="Times New Roman"/>
                <a:cs typeface="Times New Roman"/>
              </a:rPr>
              <a:t> </a:t>
            </a:r>
            <a:r>
              <a:rPr sz="3600" spc="-5" dirty="0">
                <a:latin typeface="Times New Roman"/>
                <a:cs typeface="Times New Roman"/>
              </a:rPr>
              <a:t>children.</a:t>
            </a:r>
            <a:endParaRPr sz="3600" dirty="0">
              <a:latin typeface="Times New Roman"/>
              <a:cs typeface="Times New Roman"/>
            </a:endParaRPr>
          </a:p>
          <a:p>
            <a:pPr marL="355600" indent="-342900">
              <a:lnSpc>
                <a:spcPct val="100000"/>
              </a:lnSpc>
              <a:spcBef>
                <a:spcPts val="3025"/>
              </a:spcBef>
              <a:buFont typeface="Arial"/>
              <a:buChar char="•"/>
              <a:tabLst>
                <a:tab pos="355600" algn="l"/>
              </a:tabLst>
            </a:pPr>
            <a:r>
              <a:rPr sz="3600" spc="-5" dirty="0">
                <a:latin typeface="Times New Roman"/>
                <a:cs typeface="Times New Roman"/>
              </a:rPr>
              <a:t>Sex</a:t>
            </a:r>
            <a:endParaRPr sz="3600" dirty="0">
              <a:latin typeface="Times New Roman"/>
              <a:cs typeface="Times New Roman"/>
            </a:endParaRPr>
          </a:p>
          <a:p>
            <a:pPr marL="355600" indent="-342900">
              <a:lnSpc>
                <a:spcPct val="100000"/>
              </a:lnSpc>
              <a:spcBef>
                <a:spcPts val="3025"/>
              </a:spcBef>
              <a:buFont typeface="Arial"/>
              <a:buChar char="•"/>
              <a:tabLst>
                <a:tab pos="355600" algn="l"/>
              </a:tabLst>
            </a:pPr>
            <a:r>
              <a:rPr sz="3600" dirty="0">
                <a:latin typeface="Times New Roman"/>
                <a:cs typeface="Times New Roman"/>
              </a:rPr>
              <a:t>Race and</a:t>
            </a:r>
            <a:r>
              <a:rPr sz="3600" spc="-5" dirty="0">
                <a:latin typeface="Times New Roman"/>
                <a:cs typeface="Times New Roman"/>
              </a:rPr>
              <a:t> Nationality</a:t>
            </a:r>
            <a:endParaRPr sz="3600" dirty="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19</a:t>
            </a:fld>
            <a:endParaRPr spc="-20" dirty="0"/>
          </a:p>
        </p:txBody>
      </p:sp>
      <p:sp>
        <p:nvSpPr>
          <p:cNvPr id="2" name="object 2"/>
          <p:cNvSpPr txBox="1">
            <a:spLocks noGrp="1"/>
          </p:cNvSpPr>
          <p:nvPr>
            <p:ph type="title"/>
          </p:nvPr>
        </p:nvSpPr>
        <p:spPr>
          <a:xfrm>
            <a:off x="1952625" y="133858"/>
            <a:ext cx="5238115" cy="939800"/>
          </a:xfrm>
          <a:prstGeom prst="rect">
            <a:avLst/>
          </a:prstGeom>
        </p:spPr>
        <p:txBody>
          <a:bodyPr vert="horz" wrap="square" lIns="0" tIns="12700" rIns="0" bIns="0" rtlCol="0">
            <a:spAutoFit/>
          </a:bodyPr>
          <a:lstStyle/>
          <a:p>
            <a:pPr marL="12700">
              <a:lnSpc>
                <a:spcPct val="100000"/>
              </a:lnSpc>
              <a:spcBef>
                <a:spcPts val="100"/>
              </a:spcBef>
            </a:pPr>
            <a:r>
              <a:rPr sz="6000" spc="-15" dirty="0">
                <a:solidFill>
                  <a:srgbClr val="0000CC"/>
                </a:solidFill>
              </a:rPr>
              <a:t>Prenatal</a:t>
            </a:r>
            <a:r>
              <a:rPr sz="6000" spc="-90" dirty="0">
                <a:solidFill>
                  <a:srgbClr val="0000CC"/>
                </a:solidFill>
              </a:rPr>
              <a:t> </a:t>
            </a:r>
            <a:r>
              <a:rPr sz="6000" dirty="0">
                <a:solidFill>
                  <a:srgbClr val="0000CC"/>
                </a:solidFill>
              </a:rPr>
              <a:t>factors</a:t>
            </a:r>
            <a:endParaRPr sz="6000" dirty="0"/>
          </a:p>
        </p:txBody>
      </p:sp>
      <p:sp>
        <p:nvSpPr>
          <p:cNvPr id="3" name="object 3"/>
          <p:cNvSpPr txBox="1"/>
          <p:nvPr/>
        </p:nvSpPr>
        <p:spPr>
          <a:xfrm>
            <a:off x="154939" y="1289766"/>
            <a:ext cx="8181340" cy="3319145"/>
          </a:xfrm>
          <a:prstGeom prst="rect">
            <a:avLst/>
          </a:prstGeom>
        </p:spPr>
        <p:txBody>
          <a:bodyPr vert="horz" wrap="square" lIns="0" tIns="13335" rIns="0" bIns="0" rtlCol="0">
            <a:spAutoFit/>
          </a:bodyPr>
          <a:lstStyle/>
          <a:p>
            <a:pPr marL="355600" marR="5080" indent="-342900">
              <a:lnSpc>
                <a:spcPct val="150000"/>
              </a:lnSpc>
              <a:spcBef>
                <a:spcPts val="105"/>
              </a:spcBef>
              <a:buFont typeface="Arial"/>
              <a:buChar char="•"/>
              <a:tabLst>
                <a:tab pos="355600" algn="l"/>
              </a:tabLst>
            </a:pPr>
            <a:r>
              <a:rPr sz="3600" spc="-5" dirty="0">
                <a:latin typeface="Times New Roman"/>
                <a:cs typeface="Times New Roman"/>
              </a:rPr>
              <a:t>Intrauterine environment </a:t>
            </a:r>
            <a:r>
              <a:rPr sz="3600" dirty="0">
                <a:latin typeface="Times New Roman"/>
                <a:cs typeface="Times New Roman"/>
              </a:rPr>
              <a:t>is an </a:t>
            </a:r>
            <a:r>
              <a:rPr sz="3600" spc="-5" dirty="0">
                <a:latin typeface="Times New Roman"/>
                <a:cs typeface="Times New Roman"/>
              </a:rPr>
              <a:t>important  predominant </a:t>
            </a:r>
            <a:r>
              <a:rPr sz="3600" dirty="0">
                <a:latin typeface="Times New Roman"/>
                <a:cs typeface="Times New Roman"/>
              </a:rPr>
              <a:t>factor of growth and  </a:t>
            </a:r>
            <a:r>
              <a:rPr sz="3600" spc="-5" dirty="0">
                <a:latin typeface="Times New Roman"/>
                <a:cs typeface="Times New Roman"/>
              </a:rPr>
              <a:t>development. </a:t>
            </a:r>
            <a:r>
              <a:rPr sz="3600" spc="-60" dirty="0">
                <a:latin typeface="Times New Roman"/>
                <a:cs typeface="Times New Roman"/>
              </a:rPr>
              <a:t>Various </a:t>
            </a:r>
            <a:r>
              <a:rPr sz="3600" spc="-5" dirty="0">
                <a:latin typeface="Times New Roman"/>
                <a:cs typeface="Times New Roman"/>
              </a:rPr>
              <a:t>conditions influence  </a:t>
            </a:r>
            <a:r>
              <a:rPr sz="3600" dirty="0">
                <a:latin typeface="Times New Roman"/>
                <a:cs typeface="Times New Roman"/>
              </a:rPr>
              <a:t>the </a:t>
            </a:r>
            <a:r>
              <a:rPr sz="3600" dirty="0" err="1" smtClean="0">
                <a:latin typeface="Times New Roman"/>
                <a:cs typeface="Times New Roman"/>
              </a:rPr>
              <a:t>f</a:t>
            </a:r>
            <a:r>
              <a:rPr lang="en-US" sz="3600" dirty="0" err="1" smtClean="0">
                <a:latin typeface="Times New Roman"/>
                <a:cs typeface="Times New Roman"/>
              </a:rPr>
              <a:t>o</a:t>
            </a:r>
            <a:r>
              <a:rPr sz="3600" dirty="0" err="1" smtClean="0">
                <a:latin typeface="Times New Roman"/>
                <a:cs typeface="Times New Roman"/>
              </a:rPr>
              <a:t>etal</a:t>
            </a:r>
            <a:r>
              <a:rPr sz="3600" smtClean="0">
                <a:latin typeface="Times New Roman"/>
                <a:cs typeface="Times New Roman"/>
              </a:rPr>
              <a:t> </a:t>
            </a:r>
            <a:r>
              <a:rPr sz="3600" dirty="0">
                <a:latin typeface="Times New Roman"/>
                <a:cs typeface="Times New Roman"/>
              </a:rPr>
              <a:t>growth </a:t>
            </a:r>
            <a:r>
              <a:rPr sz="3600">
                <a:latin typeface="Times New Roman"/>
                <a:cs typeface="Times New Roman"/>
              </a:rPr>
              <a:t>in</a:t>
            </a:r>
            <a:r>
              <a:rPr sz="3600" spc="-5">
                <a:latin typeface="Times New Roman"/>
                <a:cs typeface="Times New Roman"/>
              </a:rPr>
              <a:t> </a:t>
            </a:r>
            <a:r>
              <a:rPr sz="3600" spc="-5" smtClean="0">
                <a:latin typeface="Times New Roman"/>
                <a:cs typeface="Times New Roman"/>
              </a:rPr>
              <a:t>uter</a:t>
            </a:r>
            <a:r>
              <a:rPr lang="en-US" sz="3600" spc="-5" dirty="0" smtClean="0">
                <a:latin typeface="Times New Roman"/>
                <a:cs typeface="Times New Roman"/>
              </a:rPr>
              <a:t>us</a:t>
            </a:r>
            <a:r>
              <a:rPr sz="3600" spc="-5" smtClean="0">
                <a:latin typeface="Times New Roman"/>
                <a:cs typeface="Times New Roman"/>
              </a:rPr>
              <a:t>.</a:t>
            </a:r>
            <a:endParaRPr sz="36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91981" y="6464680"/>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spc="-20" dirty="0">
                <a:solidFill>
                  <a:srgbClr val="888888"/>
                </a:solidFill>
                <a:latin typeface="Trebuchet MS"/>
                <a:cs typeface="Trebuchet MS"/>
              </a:rPr>
              <a:pPr marL="25400">
                <a:lnSpc>
                  <a:spcPts val="1240"/>
                </a:lnSpc>
              </a:pPr>
              <a:t>2</a:t>
            </a:fld>
            <a:endParaRPr sz="1200" dirty="0">
              <a:latin typeface="Trebuchet MS"/>
              <a:cs typeface="Trebuchet MS"/>
            </a:endParaRPr>
          </a:p>
        </p:txBody>
      </p:sp>
      <p:sp>
        <p:nvSpPr>
          <p:cNvPr id="2" name="object 2"/>
          <p:cNvSpPr txBox="1">
            <a:spLocks noGrp="1"/>
          </p:cNvSpPr>
          <p:nvPr>
            <p:ph type="title"/>
          </p:nvPr>
        </p:nvSpPr>
        <p:spPr>
          <a:xfrm>
            <a:off x="2707004" y="0"/>
            <a:ext cx="3728720" cy="1366520"/>
          </a:xfrm>
          <a:prstGeom prst="rect">
            <a:avLst/>
          </a:prstGeom>
        </p:spPr>
        <p:txBody>
          <a:bodyPr vert="horz" wrap="square" lIns="0" tIns="12065" rIns="0" bIns="0" rtlCol="0">
            <a:spAutoFit/>
          </a:bodyPr>
          <a:lstStyle/>
          <a:p>
            <a:pPr marL="12700">
              <a:lnSpc>
                <a:spcPct val="100000"/>
              </a:lnSpc>
              <a:spcBef>
                <a:spcPts val="95"/>
              </a:spcBef>
            </a:pPr>
            <a:r>
              <a:rPr sz="8800" spc="-5" dirty="0">
                <a:solidFill>
                  <a:srgbClr val="6F2F9F"/>
                </a:solidFill>
              </a:rPr>
              <a:t>G</a:t>
            </a:r>
            <a:r>
              <a:rPr sz="8800" spc="-165" dirty="0">
                <a:solidFill>
                  <a:srgbClr val="6F2F9F"/>
                </a:solidFill>
              </a:rPr>
              <a:t>r</a:t>
            </a:r>
            <a:r>
              <a:rPr sz="8800" spc="-5" dirty="0">
                <a:solidFill>
                  <a:srgbClr val="6F2F9F"/>
                </a:solidFill>
              </a:rPr>
              <a:t>owth</a:t>
            </a:r>
            <a:endParaRPr sz="8800" dirty="0"/>
          </a:p>
        </p:txBody>
      </p:sp>
      <p:sp>
        <p:nvSpPr>
          <p:cNvPr id="3" name="object 3"/>
          <p:cNvSpPr txBox="1"/>
          <p:nvPr/>
        </p:nvSpPr>
        <p:spPr>
          <a:xfrm>
            <a:off x="154939" y="1454968"/>
            <a:ext cx="8723630" cy="3684904"/>
          </a:xfrm>
          <a:prstGeom prst="rect">
            <a:avLst/>
          </a:prstGeom>
        </p:spPr>
        <p:txBody>
          <a:bodyPr vert="horz" wrap="square" lIns="0" tIns="13335" rIns="0" bIns="0" rtlCol="0">
            <a:spAutoFit/>
          </a:bodyPr>
          <a:lstStyle/>
          <a:p>
            <a:pPr marL="355600" marR="5080" indent="-342900">
              <a:lnSpc>
                <a:spcPct val="150000"/>
              </a:lnSpc>
              <a:spcBef>
                <a:spcPts val="105"/>
              </a:spcBef>
              <a:buFont typeface="Arial"/>
              <a:buChar char="•"/>
              <a:tabLst>
                <a:tab pos="354965" algn="l"/>
                <a:tab pos="355600" algn="l"/>
              </a:tabLst>
            </a:pPr>
            <a:r>
              <a:rPr sz="3200" dirty="0">
                <a:latin typeface="Times New Roman"/>
                <a:cs typeface="Times New Roman"/>
              </a:rPr>
              <a:t>It is the process of </a:t>
            </a:r>
            <a:r>
              <a:rPr sz="3200" b="1" dirty="0">
                <a:solidFill>
                  <a:srgbClr val="C00000"/>
                </a:solidFill>
                <a:latin typeface="Times New Roman"/>
                <a:cs typeface="Times New Roman"/>
              </a:rPr>
              <a:t>physical maturation </a:t>
            </a:r>
            <a:r>
              <a:rPr sz="3200" dirty="0">
                <a:latin typeface="Times New Roman"/>
                <a:cs typeface="Times New Roman"/>
              </a:rPr>
              <a:t>resulting  an increase in size of the body and various </a:t>
            </a:r>
            <a:r>
              <a:rPr sz="3200" spc="-10" dirty="0">
                <a:latin typeface="Times New Roman"/>
                <a:cs typeface="Times New Roman"/>
              </a:rPr>
              <a:t>organs.  </a:t>
            </a:r>
            <a:r>
              <a:rPr sz="3200" dirty="0">
                <a:latin typeface="Times New Roman"/>
                <a:cs typeface="Times New Roman"/>
              </a:rPr>
              <a:t>It occurs by </a:t>
            </a:r>
            <a:r>
              <a:rPr sz="3200" b="1" dirty="0">
                <a:solidFill>
                  <a:srgbClr val="C00000"/>
                </a:solidFill>
                <a:latin typeface="Times New Roman"/>
                <a:cs typeface="Times New Roman"/>
              </a:rPr>
              <a:t>multiplication </a:t>
            </a:r>
            <a:r>
              <a:rPr sz="3200" dirty="0">
                <a:latin typeface="Times New Roman"/>
                <a:cs typeface="Times New Roman"/>
              </a:rPr>
              <a:t>of </a:t>
            </a:r>
            <a:r>
              <a:rPr sz="3200" b="1" dirty="0">
                <a:solidFill>
                  <a:srgbClr val="C00000"/>
                </a:solidFill>
                <a:latin typeface="Times New Roman"/>
                <a:cs typeface="Times New Roman"/>
              </a:rPr>
              <a:t>cells </a:t>
            </a:r>
            <a:r>
              <a:rPr sz="3200" dirty="0">
                <a:latin typeface="Times New Roman"/>
                <a:cs typeface="Times New Roman"/>
              </a:rPr>
              <a:t>and an</a:t>
            </a:r>
            <a:r>
              <a:rPr sz="3200" spc="-114" dirty="0">
                <a:latin typeface="Times New Roman"/>
                <a:cs typeface="Times New Roman"/>
              </a:rPr>
              <a:t> </a:t>
            </a:r>
            <a:r>
              <a:rPr sz="3200" dirty="0">
                <a:latin typeface="Times New Roman"/>
                <a:cs typeface="Times New Roman"/>
              </a:rPr>
              <a:t>increase  </a:t>
            </a:r>
            <a:r>
              <a:rPr sz="3200" dirty="0" smtClean="0">
                <a:latin typeface="Times New Roman"/>
                <a:cs typeface="Times New Roman"/>
              </a:rPr>
              <a:t> </a:t>
            </a:r>
            <a:r>
              <a:rPr sz="3200" dirty="0">
                <a:latin typeface="Times New Roman"/>
                <a:cs typeface="Times New Roman"/>
              </a:rPr>
              <a:t>in intracellular substance. It is </a:t>
            </a:r>
            <a:r>
              <a:rPr sz="3200" b="1" dirty="0">
                <a:solidFill>
                  <a:srgbClr val="C00000"/>
                </a:solidFill>
                <a:latin typeface="Times New Roman"/>
                <a:cs typeface="Times New Roman"/>
              </a:rPr>
              <a:t>quantitative </a:t>
            </a:r>
            <a:r>
              <a:rPr sz="3200" b="1" dirty="0">
                <a:latin typeface="Times New Roman"/>
                <a:cs typeface="Times New Roman"/>
              </a:rPr>
              <a:t> </a:t>
            </a:r>
            <a:r>
              <a:rPr sz="3200" dirty="0">
                <a:latin typeface="Times New Roman"/>
                <a:cs typeface="Times New Roman"/>
              </a:rPr>
              <a:t>changes of the</a:t>
            </a:r>
            <a:r>
              <a:rPr sz="3200" spc="-60" dirty="0">
                <a:latin typeface="Times New Roman"/>
                <a:cs typeface="Times New Roman"/>
              </a:rPr>
              <a:t> </a:t>
            </a:r>
            <a:r>
              <a:rPr sz="3200" spc="-40" dirty="0">
                <a:latin typeface="Times New Roman"/>
                <a:cs typeface="Times New Roman"/>
              </a:rPr>
              <a:t>body.</a:t>
            </a:r>
            <a:endParaRPr sz="3200"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20</a:t>
            </a:fld>
            <a:endParaRPr spc="-20" dirty="0"/>
          </a:p>
        </p:txBody>
      </p:sp>
      <p:sp>
        <p:nvSpPr>
          <p:cNvPr id="2" name="object 2"/>
          <p:cNvSpPr txBox="1"/>
          <p:nvPr/>
        </p:nvSpPr>
        <p:spPr>
          <a:xfrm>
            <a:off x="440537" y="112268"/>
            <a:ext cx="489584" cy="239395"/>
          </a:xfrm>
          <a:prstGeom prst="rect">
            <a:avLst/>
          </a:prstGeom>
        </p:spPr>
        <p:txBody>
          <a:bodyPr vert="horz" wrap="square" lIns="0" tIns="12700" rIns="0" bIns="0" rtlCol="0">
            <a:spAutoFit/>
          </a:bodyPr>
          <a:lstStyle/>
          <a:p>
            <a:pPr marL="12700">
              <a:lnSpc>
                <a:spcPct val="100000"/>
              </a:lnSpc>
              <a:spcBef>
                <a:spcPts val="100"/>
              </a:spcBef>
            </a:pPr>
            <a:r>
              <a:rPr sz="1400" spc="-60" dirty="0">
                <a:latin typeface="Trebuchet MS"/>
                <a:cs typeface="Trebuchet MS"/>
              </a:rPr>
              <a:t>C</a:t>
            </a:r>
            <a:r>
              <a:rPr sz="1400" spc="-50" dirty="0">
                <a:latin typeface="Trebuchet MS"/>
                <a:cs typeface="Trebuchet MS"/>
              </a:rPr>
              <a:t>o</a:t>
            </a:r>
            <a:r>
              <a:rPr sz="1400" spc="-45" dirty="0">
                <a:latin typeface="Trebuchet MS"/>
                <a:cs typeface="Trebuchet MS"/>
              </a:rPr>
              <a:t>n</a:t>
            </a:r>
            <a:r>
              <a:rPr sz="1400" spc="-75" dirty="0">
                <a:latin typeface="Trebuchet MS"/>
                <a:cs typeface="Trebuchet MS"/>
              </a:rPr>
              <a:t>t…</a:t>
            </a:r>
            <a:endParaRPr sz="1400">
              <a:latin typeface="Trebuchet MS"/>
              <a:cs typeface="Trebuchet MS"/>
            </a:endParaRPr>
          </a:p>
        </p:txBody>
      </p:sp>
      <p:sp>
        <p:nvSpPr>
          <p:cNvPr id="3" name="object 3"/>
          <p:cNvSpPr txBox="1"/>
          <p:nvPr/>
        </p:nvSpPr>
        <p:spPr>
          <a:xfrm>
            <a:off x="231140" y="726694"/>
            <a:ext cx="5066030" cy="4875694"/>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5600" algn="l"/>
              </a:tabLst>
            </a:pPr>
            <a:r>
              <a:rPr sz="3600" dirty="0">
                <a:latin typeface="Times New Roman"/>
                <a:cs typeface="Times New Roman"/>
              </a:rPr>
              <a:t>Maternal</a:t>
            </a:r>
            <a:r>
              <a:rPr sz="3600" spc="-10" dirty="0">
                <a:latin typeface="Times New Roman"/>
                <a:cs typeface="Times New Roman"/>
              </a:rPr>
              <a:t> </a:t>
            </a:r>
            <a:r>
              <a:rPr sz="3600" spc="-5" dirty="0">
                <a:latin typeface="Times New Roman"/>
                <a:cs typeface="Times New Roman"/>
              </a:rPr>
              <a:t>malnutrition</a:t>
            </a:r>
            <a:endParaRPr sz="3600">
              <a:latin typeface="Times New Roman"/>
              <a:cs typeface="Times New Roman"/>
            </a:endParaRPr>
          </a:p>
          <a:p>
            <a:pPr marL="355600" indent="-342900">
              <a:lnSpc>
                <a:spcPct val="100000"/>
              </a:lnSpc>
              <a:spcBef>
                <a:spcPts val="3025"/>
              </a:spcBef>
              <a:buFont typeface="Arial"/>
              <a:buChar char="•"/>
              <a:tabLst>
                <a:tab pos="355600" algn="l"/>
              </a:tabLst>
            </a:pPr>
            <a:r>
              <a:rPr sz="3600" spc="-5" dirty="0">
                <a:latin typeface="Times New Roman"/>
                <a:cs typeface="Times New Roman"/>
              </a:rPr>
              <a:t>Maternal infection</a:t>
            </a:r>
            <a:endParaRPr sz="3600">
              <a:latin typeface="Times New Roman"/>
              <a:cs typeface="Times New Roman"/>
            </a:endParaRPr>
          </a:p>
          <a:p>
            <a:pPr marL="355600" indent="-342900">
              <a:lnSpc>
                <a:spcPct val="100000"/>
              </a:lnSpc>
              <a:spcBef>
                <a:spcPts val="3025"/>
              </a:spcBef>
              <a:buFont typeface="Arial"/>
              <a:buChar char="•"/>
              <a:tabLst>
                <a:tab pos="355600" algn="l"/>
              </a:tabLst>
            </a:pPr>
            <a:r>
              <a:rPr sz="3600">
                <a:latin typeface="Times New Roman"/>
                <a:cs typeface="Times New Roman"/>
              </a:rPr>
              <a:t>Maternal </a:t>
            </a:r>
            <a:r>
              <a:rPr lang="en-US" sz="3600" dirty="0" smtClean="0">
                <a:latin typeface="Times New Roman"/>
                <a:cs typeface="Times New Roman"/>
              </a:rPr>
              <a:t>drug/alcohol</a:t>
            </a:r>
            <a:r>
              <a:rPr sz="3600" spc="-95" smtClean="0">
                <a:latin typeface="Times New Roman"/>
                <a:cs typeface="Times New Roman"/>
              </a:rPr>
              <a:t> </a:t>
            </a:r>
            <a:r>
              <a:rPr sz="3600" dirty="0">
                <a:latin typeface="Times New Roman"/>
                <a:cs typeface="Times New Roman"/>
              </a:rPr>
              <a:t>abuse</a:t>
            </a:r>
            <a:endParaRPr sz="3600">
              <a:latin typeface="Times New Roman"/>
              <a:cs typeface="Times New Roman"/>
            </a:endParaRPr>
          </a:p>
          <a:p>
            <a:pPr marL="355600" indent="-342900">
              <a:lnSpc>
                <a:spcPct val="100000"/>
              </a:lnSpc>
              <a:spcBef>
                <a:spcPts val="3025"/>
              </a:spcBef>
              <a:buFont typeface="Arial"/>
              <a:buChar char="•"/>
              <a:tabLst>
                <a:tab pos="355600" algn="l"/>
              </a:tabLst>
            </a:pPr>
            <a:r>
              <a:rPr sz="3600" dirty="0">
                <a:latin typeface="Times New Roman"/>
                <a:cs typeface="Times New Roman"/>
              </a:rPr>
              <a:t>Maternal</a:t>
            </a:r>
            <a:r>
              <a:rPr sz="3600" spc="-5" dirty="0">
                <a:latin typeface="Times New Roman"/>
                <a:cs typeface="Times New Roman"/>
              </a:rPr>
              <a:t> illness</a:t>
            </a:r>
            <a:endParaRPr sz="3600">
              <a:latin typeface="Times New Roman"/>
              <a:cs typeface="Times New Roman"/>
            </a:endParaRPr>
          </a:p>
          <a:p>
            <a:pPr marL="355600" indent="-342900">
              <a:lnSpc>
                <a:spcPct val="100000"/>
              </a:lnSpc>
              <a:spcBef>
                <a:spcPts val="3025"/>
              </a:spcBef>
              <a:buFont typeface="Arial"/>
              <a:buChar char="•"/>
              <a:tabLst>
                <a:tab pos="355600" algn="l"/>
              </a:tabLst>
            </a:pPr>
            <a:r>
              <a:rPr sz="3600" smtClean="0">
                <a:latin typeface="Times New Roman"/>
                <a:cs typeface="Times New Roman"/>
              </a:rPr>
              <a:t>Hormones</a:t>
            </a:r>
            <a:endParaRPr sz="36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21</a:t>
            </a:fld>
            <a:endParaRPr spc="-20" dirty="0"/>
          </a:p>
        </p:txBody>
      </p:sp>
      <p:sp>
        <p:nvSpPr>
          <p:cNvPr id="2" name="object 2"/>
          <p:cNvSpPr txBox="1">
            <a:spLocks noGrp="1"/>
          </p:cNvSpPr>
          <p:nvPr>
            <p:ph type="title"/>
          </p:nvPr>
        </p:nvSpPr>
        <p:spPr>
          <a:xfrm>
            <a:off x="1816989" y="133858"/>
            <a:ext cx="5507355" cy="939800"/>
          </a:xfrm>
          <a:prstGeom prst="rect">
            <a:avLst/>
          </a:prstGeom>
        </p:spPr>
        <p:txBody>
          <a:bodyPr vert="horz" wrap="square" lIns="0" tIns="12700" rIns="0" bIns="0" rtlCol="0">
            <a:spAutoFit/>
          </a:bodyPr>
          <a:lstStyle/>
          <a:p>
            <a:pPr marL="12700">
              <a:lnSpc>
                <a:spcPct val="100000"/>
              </a:lnSpc>
              <a:spcBef>
                <a:spcPts val="100"/>
              </a:spcBef>
            </a:pPr>
            <a:r>
              <a:rPr sz="6000" spc="-5" dirty="0">
                <a:solidFill>
                  <a:srgbClr val="0000CC"/>
                </a:solidFill>
              </a:rPr>
              <a:t>Postnatal</a:t>
            </a:r>
            <a:r>
              <a:rPr sz="6000" spc="-25" dirty="0">
                <a:solidFill>
                  <a:srgbClr val="0000CC"/>
                </a:solidFill>
              </a:rPr>
              <a:t> </a:t>
            </a:r>
            <a:r>
              <a:rPr sz="6000" spc="-5" dirty="0">
                <a:solidFill>
                  <a:srgbClr val="0000CC"/>
                </a:solidFill>
              </a:rPr>
              <a:t>factors</a:t>
            </a:r>
            <a:endParaRPr sz="6000"/>
          </a:p>
        </p:txBody>
      </p:sp>
      <p:sp>
        <p:nvSpPr>
          <p:cNvPr id="3" name="object 3"/>
          <p:cNvSpPr txBox="1"/>
          <p:nvPr/>
        </p:nvSpPr>
        <p:spPr>
          <a:xfrm>
            <a:off x="231140" y="1203325"/>
            <a:ext cx="3681729" cy="5074285"/>
          </a:xfrm>
          <a:prstGeom prst="rect">
            <a:avLst/>
          </a:prstGeom>
        </p:spPr>
        <p:txBody>
          <a:bodyPr vert="horz" wrap="square" lIns="0" tIns="122555" rIns="0" bIns="0" rtlCol="0">
            <a:spAutoFit/>
          </a:bodyPr>
          <a:lstStyle/>
          <a:p>
            <a:pPr marL="355600" indent="-342900">
              <a:lnSpc>
                <a:spcPct val="100000"/>
              </a:lnSpc>
              <a:spcBef>
                <a:spcPts val="965"/>
              </a:spcBef>
              <a:buFont typeface="Arial"/>
              <a:buChar char="•"/>
              <a:tabLst>
                <a:tab pos="355600" algn="l"/>
              </a:tabLst>
            </a:pPr>
            <a:r>
              <a:rPr sz="3600" dirty="0">
                <a:latin typeface="Times New Roman"/>
                <a:cs typeface="Times New Roman"/>
              </a:rPr>
              <a:t>Growth</a:t>
            </a:r>
            <a:r>
              <a:rPr sz="3600" spc="-30" dirty="0">
                <a:latin typeface="Times New Roman"/>
                <a:cs typeface="Times New Roman"/>
              </a:rPr>
              <a:t> </a:t>
            </a:r>
            <a:r>
              <a:rPr sz="3600" spc="-5" dirty="0">
                <a:latin typeface="Times New Roman"/>
                <a:cs typeface="Times New Roman"/>
              </a:rPr>
              <a:t>potential</a:t>
            </a:r>
            <a:endParaRPr sz="3600">
              <a:latin typeface="Times New Roman"/>
              <a:cs typeface="Times New Roman"/>
            </a:endParaRPr>
          </a:p>
          <a:p>
            <a:pPr marL="355600" indent="-342900">
              <a:lnSpc>
                <a:spcPct val="100000"/>
              </a:lnSpc>
              <a:spcBef>
                <a:spcPts val="865"/>
              </a:spcBef>
              <a:buFont typeface="Arial"/>
              <a:buChar char="•"/>
              <a:tabLst>
                <a:tab pos="355600" algn="l"/>
              </a:tabLst>
            </a:pPr>
            <a:r>
              <a:rPr sz="3600" dirty="0">
                <a:latin typeface="Times New Roman"/>
                <a:cs typeface="Times New Roman"/>
              </a:rPr>
              <a:t>Nutrition</a:t>
            </a:r>
            <a:endParaRPr sz="3600">
              <a:latin typeface="Times New Roman"/>
              <a:cs typeface="Times New Roman"/>
            </a:endParaRPr>
          </a:p>
          <a:p>
            <a:pPr marL="355600" indent="-342900">
              <a:lnSpc>
                <a:spcPct val="100000"/>
              </a:lnSpc>
              <a:spcBef>
                <a:spcPts val="865"/>
              </a:spcBef>
              <a:buFont typeface="Arial"/>
              <a:buChar char="•"/>
              <a:tabLst>
                <a:tab pos="355600" algn="l"/>
              </a:tabLst>
            </a:pPr>
            <a:r>
              <a:rPr sz="3600" spc="-5" dirty="0">
                <a:latin typeface="Times New Roman"/>
                <a:cs typeface="Times New Roman"/>
              </a:rPr>
              <a:t>Childhood</a:t>
            </a:r>
            <a:r>
              <a:rPr sz="3600" spc="-25" dirty="0">
                <a:latin typeface="Times New Roman"/>
                <a:cs typeface="Times New Roman"/>
              </a:rPr>
              <a:t> </a:t>
            </a:r>
            <a:r>
              <a:rPr sz="3600" spc="-5" dirty="0">
                <a:latin typeface="Times New Roman"/>
                <a:cs typeface="Times New Roman"/>
              </a:rPr>
              <a:t>illness</a:t>
            </a:r>
            <a:endParaRPr sz="3600">
              <a:latin typeface="Times New Roman"/>
              <a:cs typeface="Times New Roman"/>
            </a:endParaRPr>
          </a:p>
          <a:p>
            <a:pPr marL="355600" marR="1007744" indent="-342900">
              <a:lnSpc>
                <a:spcPct val="100000"/>
              </a:lnSpc>
              <a:spcBef>
                <a:spcPts val="865"/>
              </a:spcBef>
              <a:buFont typeface="Arial"/>
              <a:buChar char="•"/>
              <a:tabLst>
                <a:tab pos="355600" algn="l"/>
              </a:tabLst>
            </a:pPr>
            <a:r>
              <a:rPr sz="3600" spc="-5" dirty="0">
                <a:latin typeface="Times New Roman"/>
                <a:cs typeface="Times New Roman"/>
              </a:rPr>
              <a:t>Physical  </a:t>
            </a:r>
            <a:r>
              <a:rPr sz="3600" dirty="0">
                <a:latin typeface="Times New Roman"/>
                <a:cs typeface="Times New Roman"/>
              </a:rPr>
              <a:t>environm</a:t>
            </a:r>
            <a:r>
              <a:rPr sz="3600" spc="-15" dirty="0">
                <a:latin typeface="Times New Roman"/>
                <a:cs typeface="Times New Roman"/>
              </a:rPr>
              <a:t>e</a:t>
            </a:r>
            <a:r>
              <a:rPr sz="3600" dirty="0">
                <a:latin typeface="Times New Roman"/>
                <a:cs typeface="Times New Roman"/>
              </a:rPr>
              <a:t>nt</a:t>
            </a:r>
            <a:endParaRPr sz="3600">
              <a:latin typeface="Times New Roman"/>
              <a:cs typeface="Times New Roman"/>
            </a:endParaRPr>
          </a:p>
          <a:p>
            <a:pPr marL="355600" marR="753745" indent="-342900">
              <a:lnSpc>
                <a:spcPct val="100000"/>
              </a:lnSpc>
              <a:spcBef>
                <a:spcPts val="865"/>
              </a:spcBef>
              <a:buFont typeface="Arial"/>
              <a:buChar char="•"/>
              <a:tabLst>
                <a:tab pos="355600" algn="l"/>
              </a:tabLst>
            </a:pPr>
            <a:r>
              <a:rPr sz="3600" dirty="0">
                <a:latin typeface="Times New Roman"/>
                <a:cs typeface="Times New Roman"/>
              </a:rPr>
              <a:t>Psycholo</a:t>
            </a:r>
            <a:r>
              <a:rPr sz="3600" spc="-15" dirty="0">
                <a:latin typeface="Times New Roman"/>
                <a:cs typeface="Times New Roman"/>
              </a:rPr>
              <a:t>g</a:t>
            </a:r>
            <a:r>
              <a:rPr sz="3600" dirty="0">
                <a:latin typeface="Times New Roman"/>
                <a:cs typeface="Times New Roman"/>
              </a:rPr>
              <a:t>ic</a:t>
            </a:r>
            <a:r>
              <a:rPr sz="3600" spc="-15" dirty="0">
                <a:latin typeface="Times New Roman"/>
                <a:cs typeface="Times New Roman"/>
              </a:rPr>
              <a:t>a</a:t>
            </a:r>
            <a:r>
              <a:rPr sz="3600" dirty="0">
                <a:latin typeface="Times New Roman"/>
                <a:cs typeface="Times New Roman"/>
              </a:rPr>
              <a:t>l  </a:t>
            </a:r>
            <a:r>
              <a:rPr sz="3600" spc="-5" dirty="0">
                <a:latin typeface="Times New Roman"/>
                <a:cs typeface="Times New Roman"/>
              </a:rPr>
              <a:t>environment</a:t>
            </a:r>
            <a:endParaRPr sz="3600">
              <a:latin typeface="Times New Roman"/>
              <a:cs typeface="Times New Roman"/>
            </a:endParaRPr>
          </a:p>
          <a:p>
            <a:pPr marL="355600" indent="-342900">
              <a:lnSpc>
                <a:spcPct val="100000"/>
              </a:lnSpc>
              <a:spcBef>
                <a:spcPts val="870"/>
              </a:spcBef>
              <a:buFont typeface="Arial"/>
              <a:buChar char="•"/>
              <a:tabLst>
                <a:tab pos="355600" algn="l"/>
              </a:tabLst>
            </a:pPr>
            <a:r>
              <a:rPr sz="3600" spc="-5" dirty="0">
                <a:latin typeface="Times New Roman"/>
                <a:cs typeface="Times New Roman"/>
              </a:rPr>
              <a:t>Cultural</a:t>
            </a:r>
            <a:r>
              <a:rPr sz="3600" spc="-70" dirty="0">
                <a:latin typeface="Times New Roman"/>
                <a:cs typeface="Times New Roman"/>
              </a:rPr>
              <a:t> </a:t>
            </a:r>
            <a:r>
              <a:rPr sz="3600" dirty="0">
                <a:latin typeface="Times New Roman"/>
                <a:cs typeface="Times New Roman"/>
              </a:rPr>
              <a:t>influence</a:t>
            </a:r>
            <a:endParaRPr sz="3600">
              <a:latin typeface="Times New Roman"/>
              <a:cs typeface="Times New Roman"/>
            </a:endParaRPr>
          </a:p>
        </p:txBody>
      </p:sp>
      <p:sp>
        <p:nvSpPr>
          <p:cNvPr id="4" name="object 4"/>
          <p:cNvSpPr txBox="1"/>
          <p:nvPr/>
        </p:nvSpPr>
        <p:spPr>
          <a:xfrm>
            <a:off x="4651375" y="1389329"/>
            <a:ext cx="4041140" cy="4964430"/>
          </a:xfrm>
          <a:prstGeom prst="rect">
            <a:avLst/>
          </a:prstGeom>
        </p:spPr>
        <p:txBody>
          <a:bodyPr vert="horz" wrap="square" lIns="0" tIns="12700" rIns="0" bIns="0" rtlCol="0">
            <a:spAutoFit/>
          </a:bodyPr>
          <a:lstStyle/>
          <a:p>
            <a:pPr marL="355600" marR="741680" indent="-342900">
              <a:lnSpc>
                <a:spcPct val="100000"/>
              </a:lnSpc>
              <a:spcBef>
                <a:spcPts val="100"/>
              </a:spcBef>
              <a:buFont typeface="Arial"/>
              <a:buChar char="•"/>
              <a:tabLst>
                <a:tab pos="355600" algn="l"/>
              </a:tabLst>
            </a:pPr>
            <a:r>
              <a:rPr sz="3600" dirty="0">
                <a:latin typeface="Times New Roman"/>
                <a:cs typeface="Times New Roman"/>
              </a:rPr>
              <a:t>Socio</a:t>
            </a:r>
            <a:r>
              <a:rPr sz="3600" spc="-85" dirty="0">
                <a:latin typeface="Times New Roman"/>
                <a:cs typeface="Times New Roman"/>
              </a:rPr>
              <a:t> </a:t>
            </a:r>
            <a:r>
              <a:rPr sz="3600" dirty="0">
                <a:latin typeface="Times New Roman"/>
                <a:cs typeface="Times New Roman"/>
              </a:rPr>
              <a:t>economic  </a:t>
            </a:r>
            <a:r>
              <a:rPr sz="3600" spc="-5" dirty="0">
                <a:latin typeface="Times New Roman"/>
                <a:cs typeface="Times New Roman"/>
              </a:rPr>
              <a:t>status</a:t>
            </a:r>
            <a:endParaRPr sz="3600">
              <a:latin typeface="Times New Roman"/>
              <a:cs typeface="Times New Roman"/>
            </a:endParaRPr>
          </a:p>
          <a:p>
            <a:pPr marL="355600" indent="-342900">
              <a:lnSpc>
                <a:spcPct val="100000"/>
              </a:lnSpc>
              <a:spcBef>
                <a:spcPts val="870"/>
              </a:spcBef>
              <a:buFont typeface="Arial"/>
              <a:buChar char="•"/>
              <a:tabLst>
                <a:tab pos="355600" algn="l"/>
              </a:tabLst>
            </a:pPr>
            <a:r>
              <a:rPr sz="3600" dirty="0">
                <a:latin typeface="Times New Roman"/>
                <a:cs typeface="Times New Roman"/>
              </a:rPr>
              <a:t>Climate and</a:t>
            </a:r>
            <a:r>
              <a:rPr sz="3600" spc="-50" dirty="0">
                <a:latin typeface="Times New Roman"/>
                <a:cs typeface="Times New Roman"/>
              </a:rPr>
              <a:t> </a:t>
            </a:r>
            <a:r>
              <a:rPr sz="3600" dirty="0">
                <a:latin typeface="Times New Roman"/>
                <a:cs typeface="Times New Roman"/>
              </a:rPr>
              <a:t>season</a:t>
            </a:r>
            <a:endParaRPr sz="3600">
              <a:latin typeface="Times New Roman"/>
              <a:cs typeface="Times New Roman"/>
            </a:endParaRPr>
          </a:p>
          <a:p>
            <a:pPr marL="355600" indent="-342900">
              <a:lnSpc>
                <a:spcPct val="100000"/>
              </a:lnSpc>
              <a:spcBef>
                <a:spcPts val="860"/>
              </a:spcBef>
              <a:buFont typeface="Arial"/>
              <a:buChar char="•"/>
              <a:tabLst>
                <a:tab pos="355600" algn="l"/>
              </a:tabLst>
            </a:pPr>
            <a:r>
              <a:rPr sz="3600" dirty="0">
                <a:latin typeface="Times New Roman"/>
                <a:cs typeface="Times New Roman"/>
              </a:rPr>
              <a:t>Play and</a:t>
            </a:r>
            <a:r>
              <a:rPr sz="3600" spc="-15" dirty="0">
                <a:latin typeface="Times New Roman"/>
                <a:cs typeface="Times New Roman"/>
              </a:rPr>
              <a:t> </a:t>
            </a:r>
            <a:r>
              <a:rPr sz="3600" dirty="0">
                <a:latin typeface="Times New Roman"/>
                <a:cs typeface="Times New Roman"/>
              </a:rPr>
              <a:t>exercise</a:t>
            </a:r>
            <a:endParaRPr sz="3600">
              <a:latin typeface="Times New Roman"/>
              <a:cs typeface="Times New Roman"/>
            </a:endParaRPr>
          </a:p>
          <a:p>
            <a:pPr marL="355600" marR="486409" indent="-342900">
              <a:lnSpc>
                <a:spcPct val="100000"/>
              </a:lnSpc>
              <a:spcBef>
                <a:spcPts val="870"/>
              </a:spcBef>
              <a:buFont typeface="Arial"/>
              <a:buChar char="•"/>
              <a:tabLst>
                <a:tab pos="355600" algn="l"/>
              </a:tabLst>
            </a:pPr>
            <a:r>
              <a:rPr sz="3600" dirty="0">
                <a:latin typeface="Times New Roman"/>
                <a:cs typeface="Times New Roman"/>
              </a:rPr>
              <a:t>Birth order of</a:t>
            </a:r>
            <a:r>
              <a:rPr sz="3600" spc="-80" dirty="0">
                <a:latin typeface="Times New Roman"/>
                <a:cs typeface="Times New Roman"/>
              </a:rPr>
              <a:t> </a:t>
            </a:r>
            <a:r>
              <a:rPr sz="3600" dirty="0">
                <a:latin typeface="Times New Roman"/>
                <a:cs typeface="Times New Roman"/>
              </a:rPr>
              <a:t>the  child</a:t>
            </a:r>
            <a:endParaRPr sz="3600">
              <a:latin typeface="Times New Roman"/>
              <a:cs typeface="Times New Roman"/>
            </a:endParaRPr>
          </a:p>
          <a:p>
            <a:pPr marL="355600" indent="-342900">
              <a:lnSpc>
                <a:spcPct val="100000"/>
              </a:lnSpc>
              <a:spcBef>
                <a:spcPts val="865"/>
              </a:spcBef>
              <a:buFont typeface="Arial"/>
              <a:buChar char="•"/>
              <a:tabLst>
                <a:tab pos="355600" algn="l"/>
              </a:tabLst>
            </a:pPr>
            <a:r>
              <a:rPr sz="3600" dirty="0">
                <a:latin typeface="Times New Roman"/>
                <a:cs typeface="Times New Roman"/>
              </a:rPr>
              <a:t>Intelligence</a:t>
            </a:r>
            <a:endParaRPr sz="3600">
              <a:latin typeface="Times New Roman"/>
              <a:cs typeface="Times New Roman"/>
            </a:endParaRPr>
          </a:p>
          <a:p>
            <a:pPr marL="355600" indent="-342900">
              <a:lnSpc>
                <a:spcPct val="100000"/>
              </a:lnSpc>
              <a:spcBef>
                <a:spcPts val="865"/>
              </a:spcBef>
              <a:buFont typeface="Arial"/>
              <a:buChar char="•"/>
              <a:tabLst>
                <a:tab pos="355600" algn="l"/>
              </a:tabLst>
            </a:pPr>
            <a:r>
              <a:rPr sz="3600" dirty="0">
                <a:latin typeface="Times New Roman"/>
                <a:cs typeface="Times New Roman"/>
              </a:rPr>
              <a:t>Hormonal</a:t>
            </a:r>
            <a:r>
              <a:rPr sz="3600" spc="-75" dirty="0">
                <a:latin typeface="Times New Roman"/>
                <a:cs typeface="Times New Roman"/>
              </a:rPr>
              <a:t> </a:t>
            </a:r>
            <a:r>
              <a:rPr sz="3600" dirty="0">
                <a:latin typeface="Times New Roman"/>
                <a:cs typeface="Times New Roman"/>
              </a:rPr>
              <a:t>influence</a:t>
            </a:r>
            <a:endParaRPr sz="36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5569" y="481330"/>
            <a:ext cx="8392160" cy="5582285"/>
          </a:xfrm>
          <a:prstGeom prst="rect">
            <a:avLst/>
          </a:prstGeom>
        </p:spPr>
        <p:txBody>
          <a:bodyPr vert="horz" wrap="square" lIns="0" tIns="13335" rIns="0" bIns="0" rtlCol="0">
            <a:spAutoFit/>
          </a:bodyPr>
          <a:lstStyle/>
          <a:p>
            <a:pPr marL="2522855" marR="5080" indent="-2510790">
              <a:lnSpc>
                <a:spcPct val="100000"/>
              </a:lnSpc>
              <a:spcBef>
                <a:spcPts val="105"/>
              </a:spcBef>
            </a:pPr>
            <a:r>
              <a:rPr sz="3800" b="1" spc="5" dirty="0">
                <a:solidFill>
                  <a:srgbClr val="C00000"/>
                </a:solidFill>
                <a:latin typeface="Times New Roman"/>
                <a:cs typeface="Times New Roman"/>
              </a:rPr>
              <a:t>GROWTH </a:t>
            </a:r>
            <a:r>
              <a:rPr sz="3800" b="1" dirty="0">
                <a:solidFill>
                  <a:srgbClr val="C00000"/>
                </a:solidFill>
                <a:latin typeface="Times New Roman"/>
                <a:cs typeface="Times New Roman"/>
              </a:rPr>
              <a:t>AND</a:t>
            </a:r>
            <a:r>
              <a:rPr sz="3800" b="1" spc="-280" dirty="0">
                <a:solidFill>
                  <a:srgbClr val="C00000"/>
                </a:solidFill>
                <a:latin typeface="Times New Roman"/>
                <a:cs typeface="Times New Roman"/>
              </a:rPr>
              <a:t> </a:t>
            </a:r>
            <a:r>
              <a:rPr sz="3800" b="1" spc="-20" dirty="0">
                <a:solidFill>
                  <a:srgbClr val="C00000"/>
                </a:solidFill>
                <a:latin typeface="Times New Roman"/>
                <a:cs typeface="Times New Roman"/>
              </a:rPr>
              <a:t>&amp;DEVELOPMENTAL  </a:t>
            </a:r>
            <a:r>
              <a:rPr sz="3800" b="1" dirty="0">
                <a:solidFill>
                  <a:srgbClr val="C00000"/>
                </a:solidFill>
                <a:latin typeface="Times New Roman"/>
                <a:cs typeface="Times New Roman"/>
              </a:rPr>
              <a:t>AGE</a:t>
            </a:r>
            <a:r>
              <a:rPr sz="3800" b="1" spc="-5" dirty="0">
                <a:solidFill>
                  <a:srgbClr val="C00000"/>
                </a:solidFill>
                <a:latin typeface="Times New Roman"/>
                <a:cs typeface="Times New Roman"/>
              </a:rPr>
              <a:t> </a:t>
            </a:r>
            <a:r>
              <a:rPr sz="3800" b="1" dirty="0">
                <a:solidFill>
                  <a:srgbClr val="C00000"/>
                </a:solidFill>
                <a:latin typeface="Times New Roman"/>
                <a:cs typeface="Times New Roman"/>
              </a:rPr>
              <a:t>PERIODS</a:t>
            </a:r>
            <a:endParaRPr sz="3800">
              <a:latin typeface="Times New Roman"/>
              <a:cs typeface="Times New Roman"/>
            </a:endParaRPr>
          </a:p>
          <a:p>
            <a:pPr>
              <a:lnSpc>
                <a:spcPct val="100000"/>
              </a:lnSpc>
              <a:spcBef>
                <a:spcPts val="30"/>
              </a:spcBef>
            </a:pPr>
            <a:endParaRPr sz="3450">
              <a:latin typeface="Times New Roman"/>
              <a:cs typeface="Times New Roman"/>
            </a:endParaRPr>
          </a:p>
          <a:p>
            <a:pPr marL="575945" indent="-342900">
              <a:lnSpc>
                <a:spcPct val="100000"/>
              </a:lnSpc>
              <a:buFont typeface="Arial"/>
              <a:buChar char="•"/>
              <a:tabLst>
                <a:tab pos="576580" algn="l"/>
              </a:tabLst>
            </a:pPr>
            <a:r>
              <a:rPr sz="4400" dirty="0">
                <a:latin typeface="Times New Roman"/>
                <a:cs typeface="Times New Roman"/>
              </a:rPr>
              <a:t>Infancy</a:t>
            </a:r>
            <a:endParaRPr sz="4400">
              <a:latin typeface="Times New Roman"/>
              <a:cs typeface="Times New Roman"/>
            </a:endParaRPr>
          </a:p>
          <a:p>
            <a:pPr marL="690245">
              <a:lnSpc>
                <a:spcPct val="100000"/>
              </a:lnSpc>
              <a:spcBef>
                <a:spcPts val="1055"/>
              </a:spcBef>
            </a:pPr>
            <a:r>
              <a:rPr sz="4400" dirty="0">
                <a:latin typeface="Arial"/>
                <a:cs typeface="Arial"/>
              </a:rPr>
              <a:t>–</a:t>
            </a:r>
            <a:r>
              <a:rPr sz="4400" dirty="0">
                <a:latin typeface="Times New Roman"/>
                <a:cs typeface="Times New Roman"/>
              </a:rPr>
              <a:t>Neonate</a:t>
            </a:r>
            <a:endParaRPr sz="4400">
              <a:latin typeface="Times New Roman"/>
              <a:cs typeface="Times New Roman"/>
            </a:endParaRPr>
          </a:p>
          <a:p>
            <a:pPr marL="1376045" lvl="1" indent="-228600">
              <a:lnSpc>
                <a:spcPct val="100000"/>
              </a:lnSpc>
              <a:spcBef>
                <a:spcPts val="1060"/>
              </a:spcBef>
              <a:buFont typeface="Arial"/>
              <a:buChar char="•"/>
              <a:tabLst>
                <a:tab pos="1376680" algn="l"/>
              </a:tabLst>
            </a:pPr>
            <a:r>
              <a:rPr sz="4400" dirty="0">
                <a:latin typeface="Times New Roman"/>
                <a:cs typeface="Times New Roman"/>
              </a:rPr>
              <a:t>Birth to 1</a:t>
            </a:r>
            <a:r>
              <a:rPr sz="4400" spc="-10" dirty="0">
                <a:latin typeface="Times New Roman"/>
                <a:cs typeface="Times New Roman"/>
              </a:rPr>
              <a:t> </a:t>
            </a:r>
            <a:r>
              <a:rPr sz="4400" spc="-5" dirty="0">
                <a:latin typeface="Times New Roman"/>
                <a:cs typeface="Times New Roman"/>
              </a:rPr>
              <a:t>month</a:t>
            </a:r>
            <a:endParaRPr sz="4400">
              <a:latin typeface="Times New Roman"/>
              <a:cs typeface="Times New Roman"/>
            </a:endParaRPr>
          </a:p>
          <a:p>
            <a:pPr marL="690245">
              <a:lnSpc>
                <a:spcPct val="100000"/>
              </a:lnSpc>
              <a:spcBef>
                <a:spcPts val="1055"/>
              </a:spcBef>
            </a:pPr>
            <a:r>
              <a:rPr sz="4400" dirty="0">
                <a:latin typeface="Arial"/>
                <a:cs typeface="Arial"/>
              </a:rPr>
              <a:t>–</a:t>
            </a:r>
            <a:r>
              <a:rPr sz="4400" dirty="0">
                <a:latin typeface="Times New Roman"/>
                <a:cs typeface="Times New Roman"/>
              </a:rPr>
              <a:t>Infancy</a:t>
            </a:r>
            <a:endParaRPr sz="4400">
              <a:latin typeface="Times New Roman"/>
              <a:cs typeface="Times New Roman"/>
            </a:endParaRPr>
          </a:p>
          <a:p>
            <a:pPr marL="1376045" lvl="1" indent="-228600">
              <a:lnSpc>
                <a:spcPct val="100000"/>
              </a:lnSpc>
              <a:spcBef>
                <a:spcPts val="1060"/>
              </a:spcBef>
              <a:buFont typeface="Arial"/>
              <a:buChar char="•"/>
              <a:tabLst>
                <a:tab pos="1376680" algn="l"/>
              </a:tabLst>
            </a:pPr>
            <a:r>
              <a:rPr sz="4400" dirty="0">
                <a:latin typeface="Times New Roman"/>
                <a:cs typeface="Times New Roman"/>
              </a:rPr>
              <a:t>1 month to 1</a:t>
            </a:r>
            <a:r>
              <a:rPr sz="4400" spc="-35" dirty="0">
                <a:latin typeface="Times New Roman"/>
                <a:cs typeface="Times New Roman"/>
              </a:rPr>
              <a:t> </a:t>
            </a:r>
            <a:r>
              <a:rPr sz="4400" dirty="0">
                <a:latin typeface="Times New Roman"/>
                <a:cs typeface="Times New Roman"/>
              </a:rPr>
              <a:t>year</a:t>
            </a:r>
            <a:endParaRPr sz="44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3444" y="764007"/>
            <a:ext cx="4081779" cy="4050029"/>
          </a:xfrm>
          <a:prstGeom prst="rect">
            <a:avLst/>
          </a:prstGeom>
        </p:spPr>
        <p:txBody>
          <a:bodyPr vert="horz" wrap="square" lIns="0" tIns="146685" rIns="0" bIns="0" rtlCol="0">
            <a:spAutoFit/>
          </a:bodyPr>
          <a:lstStyle/>
          <a:p>
            <a:pPr marL="354965" indent="-342265">
              <a:lnSpc>
                <a:spcPct val="100000"/>
              </a:lnSpc>
              <a:spcBef>
                <a:spcPts val="1155"/>
              </a:spcBef>
              <a:buFont typeface="Arial"/>
              <a:buChar char="•"/>
              <a:tabLst>
                <a:tab pos="355600" algn="l"/>
              </a:tabLst>
            </a:pPr>
            <a:r>
              <a:rPr sz="4400" dirty="0">
                <a:latin typeface="Times New Roman"/>
                <a:cs typeface="Times New Roman"/>
              </a:rPr>
              <a:t>Early</a:t>
            </a:r>
            <a:r>
              <a:rPr sz="4400" spc="-80" dirty="0">
                <a:latin typeface="Times New Roman"/>
                <a:cs typeface="Times New Roman"/>
              </a:rPr>
              <a:t> </a:t>
            </a:r>
            <a:r>
              <a:rPr sz="4400" dirty="0">
                <a:latin typeface="Times New Roman"/>
                <a:cs typeface="Times New Roman"/>
              </a:rPr>
              <a:t>Childhood</a:t>
            </a:r>
            <a:endParaRPr sz="4400">
              <a:latin typeface="Times New Roman"/>
              <a:cs typeface="Times New Roman"/>
            </a:endParaRPr>
          </a:p>
          <a:p>
            <a:pPr marL="469265">
              <a:lnSpc>
                <a:spcPct val="100000"/>
              </a:lnSpc>
              <a:spcBef>
                <a:spcPts val="1060"/>
              </a:spcBef>
            </a:pPr>
            <a:r>
              <a:rPr sz="4400" spc="-40" dirty="0">
                <a:latin typeface="Arial"/>
                <a:cs typeface="Arial"/>
              </a:rPr>
              <a:t>–</a:t>
            </a:r>
            <a:r>
              <a:rPr sz="4400" spc="-40" dirty="0">
                <a:latin typeface="Times New Roman"/>
                <a:cs typeface="Times New Roman"/>
              </a:rPr>
              <a:t>Toddler</a:t>
            </a:r>
            <a:endParaRPr sz="4400">
              <a:latin typeface="Times New Roman"/>
              <a:cs typeface="Times New Roman"/>
            </a:endParaRPr>
          </a:p>
          <a:p>
            <a:pPr marL="1155065" lvl="1" indent="-228600">
              <a:lnSpc>
                <a:spcPct val="100000"/>
              </a:lnSpc>
              <a:spcBef>
                <a:spcPts val="1055"/>
              </a:spcBef>
              <a:buFont typeface="Arial"/>
              <a:buChar char="•"/>
              <a:tabLst>
                <a:tab pos="1155700" algn="l"/>
              </a:tabLst>
            </a:pPr>
            <a:r>
              <a:rPr sz="4400" dirty="0">
                <a:latin typeface="Times New Roman"/>
                <a:cs typeface="Times New Roman"/>
              </a:rPr>
              <a:t>1-3</a:t>
            </a:r>
            <a:r>
              <a:rPr sz="4400" spc="-30" dirty="0">
                <a:latin typeface="Times New Roman"/>
                <a:cs typeface="Times New Roman"/>
              </a:rPr>
              <a:t> </a:t>
            </a:r>
            <a:r>
              <a:rPr sz="4400" dirty="0">
                <a:latin typeface="Times New Roman"/>
                <a:cs typeface="Times New Roman"/>
              </a:rPr>
              <a:t>years</a:t>
            </a:r>
            <a:endParaRPr sz="4400">
              <a:latin typeface="Times New Roman"/>
              <a:cs typeface="Times New Roman"/>
            </a:endParaRPr>
          </a:p>
          <a:p>
            <a:pPr marL="469265">
              <a:lnSpc>
                <a:spcPct val="100000"/>
              </a:lnSpc>
              <a:spcBef>
                <a:spcPts val="1060"/>
              </a:spcBef>
            </a:pPr>
            <a:r>
              <a:rPr sz="4400" dirty="0">
                <a:latin typeface="Arial"/>
                <a:cs typeface="Arial"/>
              </a:rPr>
              <a:t>–</a:t>
            </a:r>
            <a:r>
              <a:rPr sz="4400" dirty="0">
                <a:latin typeface="Times New Roman"/>
                <a:cs typeface="Times New Roman"/>
              </a:rPr>
              <a:t>Preschool</a:t>
            </a:r>
            <a:endParaRPr sz="4400">
              <a:latin typeface="Times New Roman"/>
              <a:cs typeface="Times New Roman"/>
            </a:endParaRPr>
          </a:p>
          <a:p>
            <a:pPr marL="1155065" lvl="1" indent="-228600">
              <a:lnSpc>
                <a:spcPct val="100000"/>
              </a:lnSpc>
              <a:spcBef>
                <a:spcPts val="1055"/>
              </a:spcBef>
              <a:buFont typeface="Arial"/>
              <a:buChar char="•"/>
              <a:tabLst>
                <a:tab pos="1155700" algn="l"/>
              </a:tabLst>
            </a:pPr>
            <a:r>
              <a:rPr sz="4400" dirty="0">
                <a:latin typeface="Times New Roman"/>
                <a:cs typeface="Times New Roman"/>
              </a:rPr>
              <a:t>3-6</a:t>
            </a:r>
            <a:r>
              <a:rPr sz="4400" spc="-30" dirty="0">
                <a:latin typeface="Times New Roman"/>
                <a:cs typeface="Times New Roman"/>
              </a:rPr>
              <a:t> </a:t>
            </a:r>
            <a:r>
              <a:rPr sz="4400" dirty="0">
                <a:latin typeface="Times New Roman"/>
                <a:cs typeface="Times New Roman"/>
              </a:rPr>
              <a:t>years</a:t>
            </a:r>
            <a:endParaRPr sz="4400">
              <a:latin typeface="Times New Roman"/>
              <a:cs typeface="Times New Roman"/>
            </a:endParaRPr>
          </a:p>
        </p:txBody>
      </p:sp>
      <p:sp>
        <p:nvSpPr>
          <p:cNvPr id="3" name="object 3"/>
          <p:cNvSpPr txBox="1"/>
          <p:nvPr/>
        </p:nvSpPr>
        <p:spPr>
          <a:xfrm>
            <a:off x="8426957"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888888"/>
                </a:solidFill>
                <a:latin typeface="Trebuchet MS"/>
                <a:cs typeface="Trebuchet MS"/>
              </a:rPr>
              <a:t>18</a:t>
            </a:r>
            <a:endParaRPr sz="120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739" y="289306"/>
            <a:ext cx="5986780" cy="4781550"/>
          </a:xfrm>
          <a:prstGeom prst="rect">
            <a:avLst/>
          </a:prstGeom>
        </p:spPr>
        <p:txBody>
          <a:bodyPr vert="horz" wrap="square" lIns="0" tIns="121920" rIns="0" bIns="0" rtlCol="0">
            <a:spAutoFit/>
          </a:bodyPr>
          <a:lstStyle/>
          <a:p>
            <a:pPr marL="355600" indent="-342900">
              <a:lnSpc>
                <a:spcPct val="100000"/>
              </a:lnSpc>
              <a:spcBef>
                <a:spcPts val="960"/>
              </a:spcBef>
              <a:buChar char="•"/>
              <a:tabLst>
                <a:tab pos="355600" algn="l"/>
                <a:tab pos="356235" algn="l"/>
              </a:tabLst>
            </a:pPr>
            <a:r>
              <a:rPr sz="3600" dirty="0">
                <a:latin typeface="Times New Roman"/>
                <a:cs typeface="Times New Roman"/>
              </a:rPr>
              <a:t>Middle</a:t>
            </a:r>
            <a:r>
              <a:rPr sz="3600" spc="-100" dirty="0">
                <a:latin typeface="Times New Roman"/>
                <a:cs typeface="Times New Roman"/>
              </a:rPr>
              <a:t> </a:t>
            </a:r>
            <a:r>
              <a:rPr sz="3600" dirty="0">
                <a:latin typeface="Times New Roman"/>
                <a:cs typeface="Times New Roman"/>
              </a:rPr>
              <a:t>Childhood</a:t>
            </a:r>
            <a:endParaRPr sz="3600">
              <a:latin typeface="Times New Roman"/>
              <a:cs typeface="Times New Roman"/>
            </a:endParaRPr>
          </a:p>
          <a:p>
            <a:pPr marL="984885" lvl="1" indent="-514984">
              <a:lnSpc>
                <a:spcPct val="100000"/>
              </a:lnSpc>
              <a:spcBef>
                <a:spcPts val="865"/>
              </a:spcBef>
              <a:buFont typeface="Arial"/>
              <a:buChar char="–"/>
              <a:tabLst>
                <a:tab pos="984885" algn="l"/>
                <a:tab pos="985519" algn="l"/>
              </a:tabLst>
            </a:pPr>
            <a:r>
              <a:rPr sz="3600" dirty="0">
                <a:latin typeface="Times New Roman"/>
                <a:cs typeface="Times New Roman"/>
              </a:rPr>
              <a:t>School</a:t>
            </a:r>
            <a:r>
              <a:rPr sz="3600" spc="-100" dirty="0">
                <a:latin typeface="Times New Roman"/>
                <a:cs typeface="Times New Roman"/>
              </a:rPr>
              <a:t> </a:t>
            </a:r>
            <a:r>
              <a:rPr sz="3600" dirty="0">
                <a:latin typeface="Times New Roman"/>
                <a:cs typeface="Times New Roman"/>
              </a:rPr>
              <a:t>age</a:t>
            </a:r>
            <a:endParaRPr sz="3600">
              <a:latin typeface="Times New Roman"/>
              <a:cs typeface="Times New Roman"/>
            </a:endParaRPr>
          </a:p>
          <a:p>
            <a:pPr marL="984885" lvl="1" indent="-514984">
              <a:lnSpc>
                <a:spcPct val="100000"/>
              </a:lnSpc>
              <a:spcBef>
                <a:spcPts val="865"/>
              </a:spcBef>
              <a:buFont typeface="Arial"/>
              <a:buChar char="–"/>
              <a:tabLst>
                <a:tab pos="984885" algn="l"/>
                <a:tab pos="985519" algn="l"/>
              </a:tabLst>
            </a:pPr>
            <a:r>
              <a:rPr sz="3600" dirty="0">
                <a:latin typeface="Times New Roman"/>
                <a:cs typeface="Times New Roman"/>
              </a:rPr>
              <a:t>6 to 12</a:t>
            </a:r>
            <a:r>
              <a:rPr sz="3600" spc="-30" dirty="0">
                <a:latin typeface="Times New Roman"/>
                <a:cs typeface="Times New Roman"/>
              </a:rPr>
              <a:t> </a:t>
            </a:r>
            <a:r>
              <a:rPr sz="3600" dirty="0">
                <a:latin typeface="Times New Roman"/>
                <a:cs typeface="Times New Roman"/>
              </a:rPr>
              <a:t>years</a:t>
            </a:r>
            <a:endParaRPr sz="3600">
              <a:latin typeface="Times New Roman"/>
              <a:cs typeface="Times New Roman"/>
            </a:endParaRPr>
          </a:p>
          <a:p>
            <a:pPr marL="355600" indent="-342900">
              <a:lnSpc>
                <a:spcPct val="100000"/>
              </a:lnSpc>
              <a:spcBef>
                <a:spcPts val="2885"/>
              </a:spcBef>
              <a:buChar char="•"/>
              <a:tabLst>
                <a:tab pos="355600" algn="l"/>
                <a:tab pos="356235" algn="l"/>
              </a:tabLst>
            </a:pPr>
            <a:r>
              <a:rPr sz="3600" spc="-5" dirty="0">
                <a:latin typeface="Times New Roman"/>
                <a:cs typeface="Times New Roman"/>
              </a:rPr>
              <a:t>Late</a:t>
            </a:r>
            <a:r>
              <a:rPr sz="3600" spc="-95" dirty="0">
                <a:latin typeface="Times New Roman"/>
                <a:cs typeface="Times New Roman"/>
              </a:rPr>
              <a:t> </a:t>
            </a:r>
            <a:r>
              <a:rPr sz="3600" dirty="0">
                <a:latin typeface="Times New Roman"/>
                <a:cs typeface="Times New Roman"/>
              </a:rPr>
              <a:t>Childhood</a:t>
            </a:r>
            <a:endParaRPr sz="3600">
              <a:latin typeface="Times New Roman"/>
              <a:cs typeface="Times New Roman"/>
            </a:endParaRPr>
          </a:p>
          <a:p>
            <a:pPr marL="756285" indent="-286385">
              <a:lnSpc>
                <a:spcPct val="100000"/>
              </a:lnSpc>
              <a:spcBef>
                <a:spcPts val="860"/>
              </a:spcBef>
              <a:buChar char="•"/>
              <a:tabLst>
                <a:tab pos="756920" algn="l"/>
              </a:tabLst>
            </a:pPr>
            <a:r>
              <a:rPr sz="3600" spc="-5" dirty="0">
                <a:latin typeface="Times New Roman"/>
                <a:cs typeface="Times New Roman"/>
              </a:rPr>
              <a:t>Adolescent</a:t>
            </a:r>
            <a:endParaRPr sz="3600">
              <a:latin typeface="Times New Roman"/>
              <a:cs typeface="Times New Roman"/>
            </a:endParaRPr>
          </a:p>
          <a:p>
            <a:pPr marL="756285" marR="5080" indent="-287020">
              <a:lnSpc>
                <a:spcPct val="100000"/>
              </a:lnSpc>
              <a:spcBef>
                <a:spcPts val="870"/>
              </a:spcBef>
              <a:tabLst>
                <a:tab pos="984885" algn="l"/>
                <a:tab pos="3333750" algn="l"/>
              </a:tabLst>
            </a:pPr>
            <a:r>
              <a:rPr sz="3600" dirty="0">
                <a:latin typeface="Arial"/>
                <a:cs typeface="Arial"/>
              </a:rPr>
              <a:t>–		</a:t>
            </a:r>
            <a:r>
              <a:rPr sz="3600" dirty="0">
                <a:latin typeface="Times New Roman"/>
                <a:cs typeface="Times New Roman"/>
              </a:rPr>
              <a:t>13 years to	approximat</a:t>
            </a:r>
            <a:r>
              <a:rPr sz="3600" spc="-15" dirty="0">
                <a:latin typeface="Times New Roman"/>
                <a:cs typeface="Times New Roman"/>
              </a:rPr>
              <a:t>e</a:t>
            </a:r>
            <a:r>
              <a:rPr sz="3600" dirty="0">
                <a:latin typeface="Times New Roman"/>
                <a:cs typeface="Times New Roman"/>
              </a:rPr>
              <a:t>ly  18</a:t>
            </a:r>
            <a:r>
              <a:rPr sz="3600" spc="-5" dirty="0">
                <a:latin typeface="Times New Roman"/>
                <a:cs typeface="Times New Roman"/>
              </a:rPr>
              <a:t> years</a:t>
            </a:r>
            <a:endParaRPr sz="36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4939" y="609600"/>
            <a:ext cx="8834120" cy="6466437"/>
          </a:xfrm>
        </p:spPr>
        <p:txBody>
          <a:bodyPr/>
          <a:lstStyle/>
          <a:p>
            <a:pPr algn="ctr"/>
            <a:r>
              <a:rPr lang="en-US" sz="2800" b="1" dirty="0" smtClean="0"/>
              <a:t>The Importance of Nutrition in Early Childhood Development</a:t>
            </a:r>
          </a:p>
          <a:p>
            <a:pPr algn="ctr"/>
            <a:r>
              <a:rPr lang="en-US" sz="2400" b="1" dirty="0" smtClean="0"/>
              <a:t>T</a:t>
            </a:r>
            <a:r>
              <a:rPr lang="en-US" sz="2400" dirty="0" smtClean="0"/>
              <a:t>he relationship between nutrition, health and learning is undeniably strong: </a:t>
            </a:r>
            <a:r>
              <a:rPr lang="en-US" sz="2400" b="1" dirty="0" smtClean="0"/>
              <a:t>nutrition is one of the three major factors that impact a child’s development.</a:t>
            </a:r>
            <a:r>
              <a:rPr lang="en-US" sz="2400" dirty="0" smtClean="0"/>
              <a:t> As genes and environment are the other two factors, research studies show that nutrition in a child’s early years is linked to their health and academic performance in later year</a:t>
            </a:r>
          </a:p>
          <a:p>
            <a:pPr algn="ctr"/>
            <a:r>
              <a:rPr lang="en-US" sz="2400" dirty="0" smtClean="0"/>
              <a:t>Malnutrition lead to poor brain development that result in irreversible chronic illnesses. Under-nutrition of a breastfeeding mother will likewise negatively impact a child’s development, especially in the first 6 months when breast milk is all he/she is consuming. For all soon-to-be and new mothers, it’s worth making sure you’re consuming a healthy and balanced diet full of the vital nutrients that both you and your child need: carbohydrates, protein, calcium, iron and vitamins A, C and D.</a:t>
            </a:r>
          </a:p>
          <a:p>
            <a:pPr algn="ctr"/>
            <a:endParaRPr lang="en-US" dirty="0" smtClean="0"/>
          </a:p>
          <a:p>
            <a:pPr algn="ctr"/>
            <a:endParaRPr lang="en-US" dirty="0" smtClean="0"/>
          </a:p>
          <a:p>
            <a:pPr algn="ct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body" idx="1"/>
          </p:nvPr>
        </p:nvSpPr>
        <p:spPr>
          <a:xfrm>
            <a:off x="155575" y="533400"/>
            <a:ext cx="8832850" cy="5447645"/>
          </a:xfrm>
        </p:spPr>
        <p:txBody>
          <a:bodyPr/>
          <a:lstStyle/>
          <a:p>
            <a:r>
              <a:rPr lang="en-US" dirty="0" smtClean="0"/>
              <a:t> </a:t>
            </a:r>
            <a:r>
              <a:rPr lang="en-US" sz="2400" dirty="0" smtClean="0"/>
              <a:t>The benefits of good nutrition to health are endless, but the following few conclusions made by researchers serve to prove my point. </a:t>
            </a:r>
          </a:p>
          <a:p>
            <a:r>
              <a:rPr lang="en-US" sz="2400" dirty="0" smtClean="0"/>
              <a:t>1-Firstly, breastfeeding by mothers following nutritious diets leads to fewer and less severe cases among their children of illnesses including </a:t>
            </a:r>
            <a:r>
              <a:rPr lang="en-US" sz="2400" dirty="0" err="1" smtClean="0"/>
              <a:t>diarrhoea</a:t>
            </a:r>
            <a:r>
              <a:rPr lang="en-US" sz="2400" dirty="0" smtClean="0"/>
              <a:t>, ear infection and bacterial meningitis. This is because better-nourished children have an enhanced natural ability to fight infection. </a:t>
            </a:r>
          </a:p>
          <a:p>
            <a:r>
              <a:rPr lang="en-US" sz="2400" dirty="0" smtClean="0"/>
              <a:t>2-Secondly, since iron is a vital component of brain tissue, iron deficiency makes nerve impulses move slower and may cause permanent damage to a child’s brain, especially in the first two years of his/her life; iron deficiency during this time is linked to </a:t>
            </a:r>
            <a:r>
              <a:rPr lang="en-US" sz="2400" dirty="0" err="1" smtClean="0"/>
              <a:t>behaviour</a:t>
            </a:r>
            <a:r>
              <a:rPr lang="en-US" sz="2400" dirty="0" smtClean="0"/>
              <a:t> changes and delayed psychomotor development. </a:t>
            </a:r>
          </a:p>
          <a:p>
            <a:r>
              <a:rPr lang="en-US" sz="2400" dirty="0" smtClean="0"/>
              <a:t>3-Thirdly, under-nutrition has been proven to decrease a child’s activity levels, social interactions, curiosity and cognitive functioning.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4939" y="457200"/>
            <a:ext cx="8834120" cy="4862870"/>
          </a:xfrm>
        </p:spPr>
        <p:txBody>
          <a:bodyPr/>
          <a:lstStyle/>
          <a:p>
            <a:r>
              <a:rPr lang="en-US" sz="2000" b="1" dirty="0" smtClean="0"/>
              <a:t>The Impact of Nutrition on our Health</a:t>
            </a:r>
          </a:p>
          <a:p>
            <a:r>
              <a:rPr lang="en-US" sz="2000" dirty="0" smtClean="0"/>
              <a:t>Unhealthy eating habits have contributed to the obesity</a:t>
            </a:r>
            <a:r>
              <a:rPr lang="en-US" sz="2000" dirty="0" smtClean="0"/>
              <a:t>. About </a:t>
            </a:r>
            <a:r>
              <a:rPr lang="en-US" sz="2000" dirty="0" smtClean="0"/>
              <a:t>adults (33.8%) are obese and approximately 17% (or 12.5 million) of children and adolescents aged 2—19 years are obese.</a:t>
            </a:r>
            <a:r>
              <a:rPr lang="en-US" sz="2000" u="sng" baseline="30000" dirty="0" smtClean="0"/>
              <a:t>1</a:t>
            </a:r>
            <a:r>
              <a:rPr lang="en-US" sz="2000" u="sng" dirty="0" smtClean="0"/>
              <a:t> </a:t>
            </a:r>
            <a:r>
              <a:rPr lang="en-US" sz="2000" dirty="0" smtClean="0"/>
              <a:t>Even for people at a healthy weight, a poor diet is associated with major health risks that can cause illness and even death. These include heart disease, </a:t>
            </a:r>
            <a:r>
              <a:rPr lang="en-US" sz="2000" dirty="0" smtClean="0"/>
              <a:t>hypertension, type </a:t>
            </a:r>
            <a:r>
              <a:rPr lang="en-US" sz="2000" dirty="0" smtClean="0"/>
              <a:t>2 diabetes, osteoporosis, and certain types of cancer. </a:t>
            </a:r>
          </a:p>
          <a:p>
            <a:r>
              <a:rPr lang="en-US" sz="2000" dirty="0" smtClean="0"/>
              <a:t>The risk factors for adult chronic diseases, like hypertension and type 2 diabetes, are increasingly seen in younger ages, often a result of unhealthy eating habits and increased weight gain. Dietary habits established in childhood often carry into adulthood, so teaching children how to eat healthy at a young age will help them stay healthy throughout their life.</a:t>
            </a:r>
          </a:p>
          <a:p>
            <a:r>
              <a:rPr lang="en-US" sz="2000" dirty="0" smtClean="0"/>
              <a:t>The link between good nutrition and healthy weight, reduced chronic disease risk, and overall health is too important to ignore. By taking steps to eat healthy, getting the nutrients our body needs to stay healthy, active, and strong. As with physical activity, making small changes in our diet can go a long way.</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4939" y="457200"/>
            <a:ext cx="8834120" cy="5032984"/>
          </a:xfrm>
        </p:spPr>
        <p:txBody>
          <a:bodyPr/>
          <a:lstStyle/>
          <a:p>
            <a:endParaRPr lang="en-US" dirty="0"/>
          </a:p>
        </p:txBody>
      </p:sp>
      <p:pic>
        <p:nvPicPr>
          <p:cNvPr id="4" name="Picture 3" descr="https://www.hhs.gov/sites/default/files/fitness/img/why-is-it-important-vegetables-assorted.jpg"/>
          <p:cNvPicPr/>
          <p:nvPr/>
        </p:nvPicPr>
        <p:blipFill>
          <a:blip r:embed="rId2"/>
          <a:srcRect/>
          <a:stretch>
            <a:fillRect/>
          </a:stretch>
        </p:blipFill>
        <p:spPr bwMode="auto">
          <a:xfrm>
            <a:off x="762000" y="762000"/>
            <a:ext cx="6705600" cy="4191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29</a:t>
            </a:fld>
            <a:endParaRPr spc="-20" dirty="0"/>
          </a:p>
        </p:txBody>
      </p:sp>
      <p:sp>
        <p:nvSpPr>
          <p:cNvPr id="2" name="object 2"/>
          <p:cNvSpPr txBox="1">
            <a:spLocks noGrp="1"/>
          </p:cNvSpPr>
          <p:nvPr>
            <p:ph type="title"/>
          </p:nvPr>
        </p:nvSpPr>
        <p:spPr>
          <a:xfrm>
            <a:off x="286613" y="339598"/>
            <a:ext cx="8573770" cy="726440"/>
          </a:xfrm>
          <a:prstGeom prst="rect">
            <a:avLst/>
          </a:prstGeom>
        </p:spPr>
        <p:txBody>
          <a:bodyPr vert="horz" wrap="square" lIns="0" tIns="12065" rIns="0" bIns="0" rtlCol="0">
            <a:spAutoFit/>
          </a:bodyPr>
          <a:lstStyle/>
          <a:p>
            <a:pPr marL="12700">
              <a:lnSpc>
                <a:spcPct val="100000"/>
              </a:lnSpc>
              <a:spcBef>
                <a:spcPts val="95"/>
              </a:spcBef>
            </a:pPr>
            <a:r>
              <a:rPr sz="4600" spc="10" dirty="0">
                <a:latin typeface="Georgia"/>
                <a:cs typeface="Georgia"/>
              </a:rPr>
              <a:t>Assessment </a:t>
            </a:r>
            <a:r>
              <a:rPr sz="4600" spc="-70" dirty="0">
                <a:latin typeface="Georgia"/>
                <a:cs typeface="Georgia"/>
              </a:rPr>
              <a:t>of</a:t>
            </a:r>
            <a:r>
              <a:rPr sz="4600" spc="-455" dirty="0">
                <a:latin typeface="Georgia"/>
                <a:cs typeface="Georgia"/>
              </a:rPr>
              <a:t> </a:t>
            </a:r>
            <a:r>
              <a:rPr sz="4600" dirty="0">
                <a:latin typeface="Georgia"/>
                <a:cs typeface="Georgia"/>
              </a:rPr>
              <a:t>Development</a:t>
            </a:r>
          </a:p>
        </p:txBody>
      </p:sp>
      <p:sp>
        <p:nvSpPr>
          <p:cNvPr id="3" name="object 3"/>
          <p:cNvSpPr txBox="1"/>
          <p:nvPr/>
        </p:nvSpPr>
        <p:spPr>
          <a:xfrm>
            <a:off x="383540" y="1901042"/>
            <a:ext cx="8350250" cy="3317240"/>
          </a:xfrm>
          <a:prstGeom prst="rect">
            <a:avLst/>
          </a:prstGeom>
        </p:spPr>
        <p:txBody>
          <a:bodyPr vert="horz" wrap="square" lIns="0" tIns="12065" rIns="0" bIns="0" rtlCol="0">
            <a:spAutoFit/>
          </a:bodyPr>
          <a:lstStyle/>
          <a:p>
            <a:pPr marL="355600" marR="5080" indent="-342900">
              <a:lnSpc>
                <a:spcPct val="150000"/>
              </a:lnSpc>
              <a:spcBef>
                <a:spcPts val="95"/>
              </a:spcBef>
              <a:buFont typeface="Arial"/>
              <a:buChar char="•"/>
              <a:tabLst>
                <a:tab pos="355600" algn="l"/>
                <a:tab pos="2947670" algn="l"/>
              </a:tabLst>
            </a:pPr>
            <a:r>
              <a:rPr sz="3600" dirty="0">
                <a:latin typeface="Times New Roman"/>
                <a:cs typeface="Times New Roman"/>
              </a:rPr>
              <a:t>Normal development </a:t>
            </a:r>
            <a:r>
              <a:rPr sz="3600" spc="-5" dirty="0">
                <a:latin typeface="Times New Roman"/>
                <a:cs typeface="Times New Roman"/>
              </a:rPr>
              <a:t>is </a:t>
            </a:r>
            <a:r>
              <a:rPr sz="3600" dirty="0">
                <a:latin typeface="Times New Roman"/>
                <a:cs typeface="Times New Roman"/>
              </a:rPr>
              <a:t>a complex process  &amp; has a </a:t>
            </a:r>
            <a:r>
              <a:rPr sz="3600" spc="-5" dirty="0">
                <a:latin typeface="Times New Roman"/>
                <a:cs typeface="Times New Roman"/>
              </a:rPr>
              <a:t>multitude </a:t>
            </a:r>
            <a:r>
              <a:rPr sz="3600" dirty="0">
                <a:latin typeface="Times New Roman"/>
                <a:cs typeface="Times New Roman"/>
              </a:rPr>
              <a:t>of facets. </a:t>
            </a:r>
            <a:r>
              <a:rPr sz="3600" spc="-20" dirty="0">
                <a:latin typeface="Times New Roman"/>
                <a:cs typeface="Times New Roman"/>
              </a:rPr>
              <a:t>However, </a:t>
            </a:r>
            <a:r>
              <a:rPr sz="3600" dirty="0">
                <a:latin typeface="Times New Roman"/>
                <a:cs typeface="Times New Roman"/>
              </a:rPr>
              <a:t>it is  convenient to understand &amp; </a:t>
            </a:r>
            <a:r>
              <a:rPr sz="3600" spc="-5" dirty="0">
                <a:latin typeface="Times New Roman"/>
                <a:cs typeface="Times New Roman"/>
              </a:rPr>
              <a:t>assess  </a:t>
            </a:r>
            <a:r>
              <a:rPr sz="3600" dirty="0">
                <a:latin typeface="Times New Roman"/>
                <a:cs typeface="Times New Roman"/>
              </a:rPr>
              <a:t>development	under the following</a:t>
            </a:r>
            <a:r>
              <a:rPr sz="3600" spc="-65" dirty="0">
                <a:latin typeface="Times New Roman"/>
                <a:cs typeface="Times New Roman"/>
              </a:rPr>
              <a:t> </a:t>
            </a:r>
            <a:r>
              <a:rPr sz="3600" dirty="0">
                <a:latin typeface="Times New Roman"/>
                <a:cs typeface="Times New Roman"/>
              </a:rPr>
              <a:t>domains.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91981" y="6464680"/>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spc="-20" dirty="0">
                <a:solidFill>
                  <a:srgbClr val="888888"/>
                </a:solidFill>
                <a:latin typeface="Trebuchet MS"/>
                <a:cs typeface="Trebuchet MS"/>
              </a:rPr>
              <a:pPr marL="25400">
                <a:lnSpc>
                  <a:spcPts val="1240"/>
                </a:lnSpc>
              </a:pPr>
              <a:t>3</a:t>
            </a:fld>
            <a:endParaRPr sz="1200" dirty="0">
              <a:latin typeface="Trebuchet MS"/>
              <a:cs typeface="Trebuchet MS"/>
            </a:endParaRPr>
          </a:p>
        </p:txBody>
      </p:sp>
      <p:sp>
        <p:nvSpPr>
          <p:cNvPr id="2" name="object 2"/>
          <p:cNvSpPr txBox="1">
            <a:spLocks noGrp="1"/>
          </p:cNvSpPr>
          <p:nvPr>
            <p:ph type="title"/>
          </p:nvPr>
        </p:nvSpPr>
        <p:spPr>
          <a:xfrm>
            <a:off x="1993773" y="253110"/>
            <a:ext cx="5154930" cy="1122680"/>
          </a:xfrm>
          <a:prstGeom prst="rect">
            <a:avLst/>
          </a:prstGeom>
        </p:spPr>
        <p:txBody>
          <a:bodyPr vert="horz" wrap="square" lIns="0" tIns="12700" rIns="0" bIns="0" rtlCol="0">
            <a:spAutoFit/>
          </a:bodyPr>
          <a:lstStyle/>
          <a:p>
            <a:pPr marL="12700">
              <a:lnSpc>
                <a:spcPct val="100000"/>
              </a:lnSpc>
              <a:spcBef>
                <a:spcPts val="100"/>
              </a:spcBef>
            </a:pPr>
            <a:r>
              <a:rPr sz="7200" spc="-5" dirty="0">
                <a:solidFill>
                  <a:srgbClr val="6F2F9F"/>
                </a:solidFill>
              </a:rPr>
              <a:t>Development</a:t>
            </a:r>
            <a:endParaRPr sz="7200" dirty="0"/>
          </a:p>
        </p:txBody>
      </p:sp>
      <p:sp>
        <p:nvSpPr>
          <p:cNvPr id="3" name="object 3"/>
          <p:cNvSpPr txBox="1"/>
          <p:nvPr/>
        </p:nvSpPr>
        <p:spPr>
          <a:xfrm>
            <a:off x="154939" y="1543396"/>
            <a:ext cx="8153400" cy="4806950"/>
          </a:xfrm>
          <a:prstGeom prst="rect">
            <a:avLst/>
          </a:prstGeom>
        </p:spPr>
        <p:txBody>
          <a:bodyPr vert="horz" wrap="square" lIns="0" tIns="13335" rIns="0" bIns="0" rtlCol="0">
            <a:spAutoFit/>
          </a:bodyPr>
          <a:lstStyle/>
          <a:p>
            <a:pPr marL="355600" marR="5080" indent="-342900">
              <a:lnSpc>
                <a:spcPct val="140000"/>
              </a:lnSpc>
              <a:spcBef>
                <a:spcPts val="105"/>
              </a:spcBef>
              <a:buFont typeface="Arial"/>
              <a:buChar char="•"/>
              <a:tabLst>
                <a:tab pos="354965" algn="l"/>
                <a:tab pos="355600" algn="l"/>
              </a:tabLst>
            </a:pPr>
            <a:r>
              <a:rPr sz="3200" dirty="0">
                <a:latin typeface="Times New Roman"/>
                <a:cs typeface="Times New Roman"/>
              </a:rPr>
              <a:t>It is the process of functional and</a:t>
            </a:r>
            <a:r>
              <a:rPr sz="3200" spc="-75" dirty="0">
                <a:latin typeface="Times New Roman"/>
                <a:cs typeface="Times New Roman"/>
              </a:rPr>
              <a:t> </a:t>
            </a:r>
            <a:r>
              <a:rPr sz="3200" b="1" dirty="0">
                <a:solidFill>
                  <a:srgbClr val="C00000"/>
                </a:solidFill>
                <a:latin typeface="Times New Roman"/>
                <a:cs typeface="Times New Roman"/>
              </a:rPr>
              <a:t>physiological  maturation </a:t>
            </a:r>
            <a:r>
              <a:rPr sz="3200" dirty="0">
                <a:latin typeface="Times New Roman"/>
                <a:cs typeface="Times New Roman"/>
              </a:rPr>
              <a:t>of the individual. It is progressive  increase in </a:t>
            </a:r>
            <a:r>
              <a:rPr sz="3200" b="1" spc="-5" dirty="0">
                <a:solidFill>
                  <a:srgbClr val="C00000"/>
                </a:solidFill>
                <a:latin typeface="Times New Roman"/>
                <a:cs typeface="Times New Roman"/>
              </a:rPr>
              <a:t>skill </a:t>
            </a:r>
            <a:r>
              <a:rPr sz="3200" dirty="0">
                <a:latin typeface="Times New Roman"/>
                <a:cs typeface="Times New Roman"/>
              </a:rPr>
              <a:t>and </a:t>
            </a:r>
            <a:r>
              <a:rPr sz="3200" b="1" dirty="0">
                <a:solidFill>
                  <a:srgbClr val="C00000"/>
                </a:solidFill>
                <a:latin typeface="Times New Roman"/>
                <a:cs typeface="Times New Roman"/>
              </a:rPr>
              <a:t>capacity </a:t>
            </a:r>
            <a:r>
              <a:rPr sz="3200" dirty="0">
                <a:latin typeface="Times New Roman"/>
                <a:cs typeface="Times New Roman"/>
              </a:rPr>
              <a:t>to function. It is  related to maturation and </a:t>
            </a:r>
            <a:r>
              <a:rPr sz="3200" b="1" dirty="0">
                <a:solidFill>
                  <a:srgbClr val="C00000"/>
                </a:solidFill>
                <a:latin typeface="Times New Roman"/>
                <a:cs typeface="Times New Roman"/>
              </a:rPr>
              <a:t>myelination </a:t>
            </a:r>
            <a:r>
              <a:rPr sz="3200" dirty="0">
                <a:latin typeface="Times New Roman"/>
                <a:cs typeface="Times New Roman"/>
              </a:rPr>
              <a:t>of the </a:t>
            </a:r>
            <a:r>
              <a:rPr sz="3200" dirty="0">
                <a:solidFill>
                  <a:srgbClr val="C00000"/>
                </a:solidFill>
                <a:latin typeface="Times New Roman"/>
                <a:cs typeface="Times New Roman"/>
              </a:rPr>
              <a:t> </a:t>
            </a:r>
            <a:r>
              <a:rPr sz="3200" b="1" dirty="0">
                <a:solidFill>
                  <a:srgbClr val="C00000"/>
                </a:solidFill>
                <a:latin typeface="Times New Roman"/>
                <a:cs typeface="Times New Roman"/>
              </a:rPr>
              <a:t>nervous system</a:t>
            </a:r>
            <a:r>
              <a:rPr sz="3200" dirty="0">
                <a:latin typeface="Times New Roman"/>
                <a:cs typeface="Times New Roman"/>
              </a:rPr>
              <a:t>. It includes psychological,  emotional and social changes. It is </a:t>
            </a:r>
            <a:r>
              <a:rPr sz="3200" b="1" dirty="0">
                <a:solidFill>
                  <a:srgbClr val="C00000"/>
                </a:solidFill>
                <a:latin typeface="Times New Roman"/>
                <a:cs typeface="Times New Roman"/>
              </a:rPr>
              <a:t>qualitative </a:t>
            </a:r>
            <a:r>
              <a:rPr lang="en-US" sz="3200" b="1" dirty="0" smtClean="0">
                <a:solidFill>
                  <a:srgbClr val="C00000"/>
                </a:solidFill>
                <a:latin typeface="Times New Roman"/>
                <a:cs typeface="Times New Roman"/>
              </a:rPr>
              <a:t>in</a:t>
            </a:r>
            <a:r>
              <a:rPr sz="3200" b="1" dirty="0" smtClean="0">
                <a:latin typeface="Times New Roman"/>
                <a:cs typeface="Times New Roman"/>
              </a:rPr>
              <a:t> </a:t>
            </a:r>
            <a:r>
              <a:rPr sz="3200" dirty="0" smtClean="0">
                <a:latin typeface="Times New Roman"/>
                <a:cs typeface="Times New Roman"/>
              </a:rPr>
              <a:t>aspect.</a:t>
            </a:r>
            <a:endParaRPr sz="3200" dirty="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30</a:t>
            </a:fld>
            <a:endParaRPr spc="-20" dirty="0"/>
          </a:p>
        </p:txBody>
      </p:sp>
      <p:sp>
        <p:nvSpPr>
          <p:cNvPr id="2" name="object 2"/>
          <p:cNvSpPr txBox="1"/>
          <p:nvPr/>
        </p:nvSpPr>
        <p:spPr>
          <a:xfrm>
            <a:off x="419201" y="83312"/>
            <a:ext cx="454659" cy="223520"/>
          </a:xfrm>
          <a:prstGeom prst="rect">
            <a:avLst/>
          </a:prstGeom>
        </p:spPr>
        <p:txBody>
          <a:bodyPr vert="horz" wrap="square" lIns="0" tIns="12065" rIns="0" bIns="0" rtlCol="0">
            <a:spAutoFit/>
          </a:bodyPr>
          <a:lstStyle/>
          <a:p>
            <a:pPr marL="12700">
              <a:lnSpc>
                <a:spcPct val="100000"/>
              </a:lnSpc>
              <a:spcBef>
                <a:spcPts val="95"/>
              </a:spcBef>
            </a:pPr>
            <a:r>
              <a:rPr sz="1300" spc="-90" dirty="0">
                <a:latin typeface="Trebuchet MS"/>
                <a:cs typeface="Trebuchet MS"/>
              </a:rPr>
              <a:t>C</a:t>
            </a:r>
            <a:r>
              <a:rPr sz="1300" spc="-30" dirty="0">
                <a:latin typeface="Trebuchet MS"/>
                <a:cs typeface="Trebuchet MS"/>
              </a:rPr>
              <a:t>o</a:t>
            </a:r>
            <a:r>
              <a:rPr sz="1300" spc="-35" dirty="0">
                <a:latin typeface="Trebuchet MS"/>
                <a:cs typeface="Trebuchet MS"/>
              </a:rPr>
              <a:t>n</a:t>
            </a:r>
            <a:r>
              <a:rPr sz="1300" spc="-75" dirty="0">
                <a:latin typeface="Trebuchet MS"/>
                <a:cs typeface="Trebuchet MS"/>
              </a:rPr>
              <a:t>t…</a:t>
            </a:r>
            <a:endParaRPr sz="1300" dirty="0">
              <a:latin typeface="Trebuchet MS"/>
              <a:cs typeface="Trebuchet MS"/>
            </a:endParaRPr>
          </a:p>
        </p:txBody>
      </p:sp>
      <p:sp>
        <p:nvSpPr>
          <p:cNvPr id="3" name="object 3"/>
          <p:cNvSpPr txBox="1">
            <a:spLocks noGrp="1"/>
          </p:cNvSpPr>
          <p:nvPr>
            <p:ph type="title"/>
          </p:nvPr>
        </p:nvSpPr>
        <p:spPr>
          <a:xfrm>
            <a:off x="764540" y="592581"/>
            <a:ext cx="5909310" cy="635000"/>
          </a:xfrm>
          <a:prstGeom prst="rect">
            <a:avLst/>
          </a:prstGeom>
        </p:spPr>
        <p:txBody>
          <a:bodyPr vert="horz" wrap="square" lIns="0" tIns="12065" rIns="0" bIns="0" rtlCol="0">
            <a:spAutoFit/>
          </a:bodyPr>
          <a:lstStyle/>
          <a:p>
            <a:pPr marL="12700">
              <a:lnSpc>
                <a:spcPct val="100000"/>
              </a:lnSpc>
              <a:spcBef>
                <a:spcPts val="95"/>
              </a:spcBef>
            </a:pPr>
            <a:r>
              <a:rPr sz="4000" b="0" spc="-10" dirty="0">
                <a:solidFill>
                  <a:srgbClr val="000000"/>
                </a:solidFill>
                <a:latin typeface="Arial"/>
                <a:cs typeface="Arial"/>
              </a:rPr>
              <a:t>–</a:t>
            </a:r>
            <a:r>
              <a:rPr sz="4000" spc="-10" dirty="0">
                <a:solidFill>
                  <a:srgbClr val="000000"/>
                </a:solidFill>
              </a:rPr>
              <a:t>Gross </a:t>
            </a:r>
            <a:r>
              <a:rPr sz="4000" spc="-5" dirty="0">
                <a:solidFill>
                  <a:srgbClr val="000000"/>
                </a:solidFill>
              </a:rPr>
              <a:t>motor</a:t>
            </a:r>
            <a:r>
              <a:rPr sz="4000" spc="-80" dirty="0">
                <a:solidFill>
                  <a:srgbClr val="000000"/>
                </a:solidFill>
              </a:rPr>
              <a:t> </a:t>
            </a:r>
            <a:r>
              <a:rPr sz="4000" spc="-5" dirty="0">
                <a:solidFill>
                  <a:srgbClr val="000000"/>
                </a:solidFill>
              </a:rPr>
              <a:t>development</a:t>
            </a:r>
            <a:endParaRPr sz="4000" dirty="0">
              <a:latin typeface="Arial"/>
              <a:cs typeface="Arial"/>
            </a:endParaRPr>
          </a:p>
        </p:txBody>
      </p:sp>
      <p:sp>
        <p:nvSpPr>
          <p:cNvPr id="4" name="object 4"/>
          <p:cNvSpPr txBox="1"/>
          <p:nvPr/>
        </p:nvSpPr>
        <p:spPr>
          <a:xfrm>
            <a:off x="764540" y="1628597"/>
            <a:ext cx="6985000" cy="3744595"/>
          </a:xfrm>
          <a:prstGeom prst="rect">
            <a:avLst/>
          </a:prstGeom>
        </p:spPr>
        <p:txBody>
          <a:bodyPr vert="horz" wrap="square" lIns="0" tIns="12065" rIns="0" bIns="0" rtlCol="0">
            <a:spAutoFit/>
          </a:bodyPr>
          <a:lstStyle/>
          <a:p>
            <a:pPr marL="12700">
              <a:lnSpc>
                <a:spcPct val="100000"/>
              </a:lnSpc>
              <a:spcBef>
                <a:spcPts val="95"/>
              </a:spcBef>
            </a:pPr>
            <a:r>
              <a:rPr sz="4000" spc="5" dirty="0">
                <a:latin typeface="Arial"/>
                <a:cs typeface="Arial"/>
              </a:rPr>
              <a:t>–</a:t>
            </a:r>
            <a:r>
              <a:rPr sz="4000" b="1" spc="5" dirty="0">
                <a:latin typeface="Times New Roman"/>
                <a:cs typeface="Times New Roman"/>
              </a:rPr>
              <a:t>Fine </a:t>
            </a:r>
            <a:r>
              <a:rPr sz="4000" b="1" spc="-5" dirty="0">
                <a:latin typeface="Times New Roman"/>
                <a:cs typeface="Times New Roman"/>
              </a:rPr>
              <a:t>motor skill</a:t>
            </a:r>
            <a:r>
              <a:rPr sz="4000" b="1" spc="-55" dirty="0">
                <a:latin typeface="Times New Roman"/>
                <a:cs typeface="Times New Roman"/>
              </a:rPr>
              <a:t> </a:t>
            </a:r>
            <a:r>
              <a:rPr sz="4000" b="1" spc="-5" dirty="0">
                <a:latin typeface="Times New Roman"/>
                <a:cs typeface="Times New Roman"/>
              </a:rPr>
              <a:t>development</a:t>
            </a:r>
            <a:endParaRPr sz="4000" dirty="0">
              <a:latin typeface="Times New Roman"/>
              <a:cs typeface="Times New Roman"/>
            </a:endParaRPr>
          </a:p>
          <a:p>
            <a:pPr marL="12700">
              <a:lnSpc>
                <a:spcPct val="100000"/>
              </a:lnSpc>
              <a:spcBef>
                <a:spcPts val="3365"/>
              </a:spcBef>
            </a:pPr>
            <a:r>
              <a:rPr sz="4000" dirty="0">
                <a:latin typeface="Arial"/>
                <a:cs typeface="Arial"/>
              </a:rPr>
              <a:t>–</a:t>
            </a:r>
            <a:r>
              <a:rPr sz="4000" b="1" dirty="0">
                <a:latin typeface="Times New Roman"/>
                <a:cs typeface="Times New Roman"/>
              </a:rPr>
              <a:t>Personal </a:t>
            </a:r>
            <a:r>
              <a:rPr sz="4000" b="1" spc="-5" dirty="0">
                <a:latin typeface="Times New Roman"/>
                <a:cs typeface="Times New Roman"/>
              </a:rPr>
              <a:t>&amp; </a:t>
            </a:r>
            <a:r>
              <a:rPr sz="4000" b="1" dirty="0">
                <a:latin typeface="Times New Roman"/>
                <a:cs typeface="Times New Roman"/>
              </a:rPr>
              <a:t>social</a:t>
            </a:r>
            <a:r>
              <a:rPr sz="4000" b="1" spc="-40" dirty="0">
                <a:latin typeface="Times New Roman"/>
                <a:cs typeface="Times New Roman"/>
              </a:rPr>
              <a:t> </a:t>
            </a:r>
            <a:r>
              <a:rPr sz="4000" b="1" spc="-5" dirty="0">
                <a:latin typeface="Times New Roman"/>
                <a:cs typeface="Times New Roman"/>
              </a:rPr>
              <a:t>development</a:t>
            </a:r>
            <a:endParaRPr sz="4000" dirty="0">
              <a:latin typeface="Times New Roman"/>
              <a:cs typeface="Times New Roman"/>
            </a:endParaRPr>
          </a:p>
          <a:p>
            <a:pPr marL="12700">
              <a:lnSpc>
                <a:spcPct val="100000"/>
              </a:lnSpc>
              <a:spcBef>
                <a:spcPts val="3360"/>
              </a:spcBef>
            </a:pPr>
            <a:r>
              <a:rPr sz="4000" dirty="0">
                <a:latin typeface="Arial"/>
                <a:cs typeface="Arial"/>
              </a:rPr>
              <a:t>–</a:t>
            </a:r>
            <a:r>
              <a:rPr sz="4000" b="1" dirty="0">
                <a:latin typeface="Times New Roman"/>
                <a:cs typeface="Times New Roman"/>
              </a:rPr>
              <a:t>Language</a:t>
            </a:r>
            <a:endParaRPr sz="4000" dirty="0">
              <a:latin typeface="Times New Roman"/>
              <a:cs typeface="Times New Roman"/>
            </a:endParaRPr>
          </a:p>
          <a:p>
            <a:pPr marL="12700">
              <a:lnSpc>
                <a:spcPct val="100000"/>
              </a:lnSpc>
              <a:spcBef>
                <a:spcPts val="3360"/>
              </a:spcBef>
            </a:pPr>
            <a:r>
              <a:rPr sz="4000" spc="-20" dirty="0">
                <a:latin typeface="Arial"/>
                <a:cs typeface="Arial"/>
              </a:rPr>
              <a:t>–</a:t>
            </a:r>
            <a:r>
              <a:rPr sz="4000" b="1" spc="-20" dirty="0">
                <a:latin typeface="Times New Roman"/>
                <a:cs typeface="Times New Roman"/>
              </a:rPr>
              <a:t>Vision </a:t>
            </a:r>
            <a:r>
              <a:rPr sz="4000" b="1" spc="-5" dirty="0">
                <a:latin typeface="Times New Roman"/>
                <a:cs typeface="Times New Roman"/>
              </a:rPr>
              <a:t>&amp;</a:t>
            </a:r>
            <a:r>
              <a:rPr sz="4000" b="1" dirty="0">
                <a:latin typeface="Times New Roman"/>
                <a:cs typeface="Times New Roman"/>
              </a:rPr>
              <a:t> hearing.</a:t>
            </a:r>
            <a:endParaRPr sz="4000" dirty="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31</a:t>
            </a:fld>
            <a:endParaRPr spc="-20" dirty="0"/>
          </a:p>
        </p:txBody>
      </p:sp>
      <p:sp>
        <p:nvSpPr>
          <p:cNvPr id="2" name="object 2"/>
          <p:cNvSpPr txBox="1">
            <a:spLocks noGrp="1"/>
          </p:cNvSpPr>
          <p:nvPr>
            <p:ph type="title"/>
          </p:nvPr>
        </p:nvSpPr>
        <p:spPr>
          <a:xfrm>
            <a:off x="780389" y="260350"/>
            <a:ext cx="7586980" cy="848360"/>
          </a:xfrm>
          <a:prstGeom prst="rect">
            <a:avLst/>
          </a:prstGeom>
        </p:spPr>
        <p:txBody>
          <a:bodyPr vert="horz" wrap="square" lIns="0" tIns="12700" rIns="0" bIns="0" rtlCol="0">
            <a:spAutoFit/>
          </a:bodyPr>
          <a:lstStyle/>
          <a:p>
            <a:pPr marL="12700">
              <a:lnSpc>
                <a:spcPct val="100000"/>
              </a:lnSpc>
              <a:spcBef>
                <a:spcPts val="100"/>
              </a:spcBef>
              <a:tabLst>
                <a:tab pos="1886585" algn="l"/>
              </a:tabLst>
            </a:pPr>
            <a:r>
              <a:rPr sz="5400" spc="-20" dirty="0"/>
              <a:t>Gross	</a:t>
            </a:r>
            <a:r>
              <a:rPr sz="5400" dirty="0"/>
              <a:t>motor</a:t>
            </a:r>
            <a:r>
              <a:rPr sz="5400" spc="-160" dirty="0"/>
              <a:t> </a:t>
            </a:r>
            <a:r>
              <a:rPr sz="5400" dirty="0"/>
              <a:t>development</a:t>
            </a:r>
          </a:p>
        </p:txBody>
      </p:sp>
      <p:sp>
        <p:nvSpPr>
          <p:cNvPr id="3" name="object 3"/>
          <p:cNvSpPr txBox="1"/>
          <p:nvPr/>
        </p:nvSpPr>
        <p:spPr>
          <a:xfrm>
            <a:off x="154939" y="1259794"/>
            <a:ext cx="8101330" cy="4142104"/>
          </a:xfrm>
          <a:prstGeom prst="rect">
            <a:avLst/>
          </a:prstGeom>
        </p:spPr>
        <p:txBody>
          <a:bodyPr vert="horz" wrap="square" lIns="0" tIns="13335" rIns="0" bIns="0" rtlCol="0">
            <a:spAutoFit/>
          </a:bodyPr>
          <a:lstStyle/>
          <a:p>
            <a:pPr marL="355600" marR="5080" indent="-342900">
              <a:lnSpc>
                <a:spcPct val="150000"/>
              </a:lnSpc>
              <a:spcBef>
                <a:spcPts val="105"/>
              </a:spcBef>
              <a:buFont typeface="Arial"/>
              <a:buChar char="•"/>
              <a:tabLst>
                <a:tab pos="355600" algn="l"/>
              </a:tabLst>
            </a:pPr>
            <a:r>
              <a:rPr sz="3600" dirty="0">
                <a:latin typeface="Times New Roman"/>
                <a:cs typeface="Times New Roman"/>
              </a:rPr>
              <a:t>Motor </a:t>
            </a:r>
            <a:r>
              <a:rPr sz="3600" spc="-5" dirty="0">
                <a:latin typeface="Times New Roman"/>
                <a:cs typeface="Times New Roman"/>
              </a:rPr>
              <a:t>development </a:t>
            </a:r>
            <a:r>
              <a:rPr sz="3600" dirty="0">
                <a:latin typeface="Times New Roman"/>
                <a:cs typeface="Times New Roman"/>
              </a:rPr>
              <a:t>progress in </a:t>
            </a:r>
            <a:r>
              <a:rPr sz="3600" spc="-10" dirty="0">
                <a:latin typeface="Times New Roman"/>
                <a:cs typeface="Times New Roman"/>
              </a:rPr>
              <a:t>an </a:t>
            </a:r>
            <a:r>
              <a:rPr sz="3600" spc="-5" dirty="0">
                <a:latin typeface="Times New Roman"/>
                <a:cs typeface="Times New Roman"/>
              </a:rPr>
              <a:t>orderly  sequence to ultimate attainment of  locomotion </a:t>
            </a:r>
            <a:r>
              <a:rPr sz="3600" dirty="0">
                <a:latin typeface="Times New Roman"/>
                <a:cs typeface="Times New Roman"/>
              </a:rPr>
              <a:t>&amp; </a:t>
            </a:r>
            <a:r>
              <a:rPr sz="3600" spc="-5" dirty="0">
                <a:latin typeface="Times New Roman"/>
                <a:cs typeface="Times New Roman"/>
              </a:rPr>
              <a:t>more complex </a:t>
            </a:r>
            <a:r>
              <a:rPr sz="3600" dirty="0">
                <a:latin typeface="Times New Roman"/>
                <a:cs typeface="Times New Roman"/>
              </a:rPr>
              <a:t>motor tasks  </a:t>
            </a:r>
            <a:r>
              <a:rPr sz="3600" spc="-25" dirty="0">
                <a:latin typeface="Times New Roman"/>
                <a:cs typeface="Times New Roman"/>
              </a:rPr>
              <a:t>thereafter. </a:t>
            </a:r>
            <a:r>
              <a:rPr sz="3600" dirty="0">
                <a:latin typeface="Times New Roman"/>
                <a:cs typeface="Times New Roman"/>
              </a:rPr>
              <a:t>In an infant it </a:t>
            </a:r>
            <a:r>
              <a:rPr sz="3600" spc="-10" dirty="0">
                <a:latin typeface="Times New Roman"/>
                <a:cs typeface="Times New Roman"/>
              </a:rPr>
              <a:t>is </a:t>
            </a:r>
            <a:r>
              <a:rPr sz="3600" dirty="0">
                <a:latin typeface="Times New Roman"/>
                <a:cs typeface="Times New Roman"/>
              </a:rPr>
              <a:t>assessed &amp;  observed </a:t>
            </a:r>
            <a:r>
              <a:rPr sz="3600" spc="-10" dirty="0">
                <a:latin typeface="Times New Roman"/>
                <a:cs typeface="Times New Roman"/>
              </a:rPr>
              <a:t>as</a:t>
            </a:r>
            <a:r>
              <a:rPr sz="3600" spc="-5" dirty="0">
                <a:latin typeface="Times New Roman"/>
                <a:cs typeface="Times New Roman"/>
              </a:rPr>
              <a:t> </a:t>
            </a:r>
            <a:r>
              <a:rPr sz="3600" dirty="0">
                <a:latin typeface="Times New Roman"/>
                <a:cs typeface="Times New Roman"/>
              </a:rPr>
              <a:t>follows:-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4337" y="112268"/>
            <a:ext cx="488950" cy="239395"/>
          </a:xfrm>
          <a:prstGeom prst="rect">
            <a:avLst/>
          </a:prstGeom>
        </p:spPr>
        <p:txBody>
          <a:bodyPr vert="horz" wrap="square" lIns="0" tIns="12700" rIns="0" bIns="0" rtlCol="0">
            <a:spAutoFit/>
          </a:bodyPr>
          <a:lstStyle/>
          <a:p>
            <a:pPr marL="12700">
              <a:lnSpc>
                <a:spcPct val="100000"/>
              </a:lnSpc>
              <a:spcBef>
                <a:spcPts val="100"/>
              </a:spcBef>
            </a:pPr>
            <a:r>
              <a:rPr sz="1400" spc="-95" dirty="0">
                <a:latin typeface="Trebuchet MS"/>
                <a:cs typeface="Trebuchet MS"/>
              </a:rPr>
              <a:t>C</a:t>
            </a:r>
            <a:r>
              <a:rPr sz="1400" spc="-25" dirty="0">
                <a:latin typeface="Trebuchet MS"/>
                <a:cs typeface="Trebuchet MS"/>
              </a:rPr>
              <a:t>o</a:t>
            </a:r>
            <a:r>
              <a:rPr sz="1400" spc="-35" dirty="0">
                <a:latin typeface="Trebuchet MS"/>
                <a:cs typeface="Trebuchet MS"/>
              </a:rPr>
              <a:t>n</a:t>
            </a:r>
            <a:r>
              <a:rPr sz="1400" spc="-75" dirty="0">
                <a:latin typeface="Trebuchet MS"/>
                <a:cs typeface="Trebuchet MS"/>
              </a:rPr>
              <a:t>t…</a:t>
            </a:r>
            <a:endParaRPr sz="1400" dirty="0">
              <a:latin typeface="Trebuchet MS"/>
              <a:cs typeface="Trebuchet MS"/>
            </a:endParaRPr>
          </a:p>
        </p:txBody>
      </p:sp>
      <p:sp>
        <p:nvSpPr>
          <p:cNvPr id="3" name="object 3"/>
          <p:cNvSpPr txBox="1"/>
          <p:nvPr/>
        </p:nvSpPr>
        <p:spPr>
          <a:xfrm>
            <a:off x="8655557" y="6487159"/>
            <a:ext cx="18097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Trebuchet MS"/>
                <a:cs typeface="Trebuchet MS"/>
              </a:rPr>
              <a:t>52</a:t>
            </a:r>
            <a:endParaRPr sz="1200" dirty="0">
              <a:latin typeface="Trebuchet MS"/>
              <a:cs typeface="Trebuchet MS"/>
            </a:endParaRPr>
          </a:p>
        </p:txBody>
      </p:sp>
      <p:graphicFrame>
        <p:nvGraphicFramePr>
          <p:cNvPr id="4" name="object 4"/>
          <p:cNvGraphicFramePr>
            <a:graphicFrameLocks noGrp="1"/>
          </p:cNvGraphicFramePr>
          <p:nvPr/>
        </p:nvGraphicFramePr>
        <p:xfrm>
          <a:off x="298450" y="908050"/>
          <a:ext cx="8458200" cy="5562600"/>
        </p:xfrm>
        <a:graphic>
          <a:graphicData uri="http://schemas.openxmlformats.org/drawingml/2006/table">
            <a:tbl>
              <a:tblPr firstRow="1" bandRow="1">
                <a:tableStyleId>{2D5ABB26-0587-4C30-8999-92F81FD0307C}</a:tableStyleId>
              </a:tblPr>
              <a:tblGrid>
                <a:gridCol w="1471930"/>
                <a:gridCol w="6986270"/>
              </a:tblGrid>
              <a:tr h="463550">
                <a:tc>
                  <a:txBody>
                    <a:bodyPr/>
                    <a:lstStyle/>
                    <a:p>
                      <a:pPr marL="13335" algn="ctr">
                        <a:lnSpc>
                          <a:spcPct val="100000"/>
                        </a:lnSpc>
                        <a:spcBef>
                          <a:spcPts val="85"/>
                        </a:spcBef>
                      </a:pPr>
                      <a:r>
                        <a:rPr sz="2400" b="1" spc="-5" dirty="0" smtClean="0">
                          <a:latin typeface="Times New Roman"/>
                          <a:cs typeface="Times New Roman"/>
                        </a:rPr>
                        <a:t>Age</a:t>
                      </a:r>
                      <a:endParaRPr sz="2400" dirty="0">
                        <a:latin typeface="Times New Roman"/>
                        <a:cs typeface="Times New Roman"/>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85"/>
                        </a:spcBef>
                      </a:pPr>
                      <a:r>
                        <a:rPr sz="2400" b="1" dirty="0">
                          <a:latin typeface="Times New Roman"/>
                          <a:cs typeface="Times New Roman"/>
                        </a:rPr>
                        <a:t>Milestone</a:t>
                      </a:r>
                      <a:endParaRPr sz="2400" dirty="0">
                        <a:latin typeface="Times New Roman"/>
                        <a:cs typeface="Times New Roman"/>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3550">
                <a:tc>
                  <a:txBody>
                    <a:bodyPr/>
                    <a:lstStyle/>
                    <a:p>
                      <a:pPr marL="12065" algn="ctr">
                        <a:lnSpc>
                          <a:spcPct val="100000"/>
                        </a:lnSpc>
                        <a:spcBef>
                          <a:spcPts val="85"/>
                        </a:spcBef>
                      </a:pPr>
                      <a:r>
                        <a:rPr sz="2400" b="1" dirty="0" smtClean="0">
                          <a:latin typeface="Times New Roman"/>
                          <a:cs typeface="Times New Roman"/>
                        </a:rPr>
                        <a:t>3m</a:t>
                      </a:r>
                      <a:r>
                        <a:rPr lang="en-US" sz="2400" b="1" dirty="0" smtClean="0">
                          <a:latin typeface="Times New Roman"/>
                          <a:cs typeface="Times New Roman"/>
                        </a:rPr>
                        <a:t>onths</a:t>
                      </a:r>
                      <a:endParaRPr sz="2400" dirty="0">
                        <a:latin typeface="Times New Roman"/>
                        <a:cs typeface="Times New Roman"/>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85"/>
                        </a:spcBef>
                      </a:pPr>
                      <a:r>
                        <a:rPr sz="2400" spc="-5" dirty="0">
                          <a:latin typeface="Times New Roman"/>
                          <a:cs typeface="Times New Roman"/>
                        </a:rPr>
                        <a:t>Neck </a:t>
                      </a:r>
                      <a:r>
                        <a:rPr sz="2400" dirty="0">
                          <a:latin typeface="Times New Roman"/>
                          <a:cs typeface="Times New Roman"/>
                        </a:rPr>
                        <a:t>holding</a:t>
                      </a: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3550">
                <a:tc>
                  <a:txBody>
                    <a:bodyPr/>
                    <a:lstStyle/>
                    <a:p>
                      <a:pPr marL="12065" algn="ctr">
                        <a:lnSpc>
                          <a:spcPct val="100000"/>
                        </a:lnSpc>
                        <a:spcBef>
                          <a:spcPts val="85"/>
                        </a:spcBef>
                      </a:pPr>
                      <a:r>
                        <a:rPr sz="2400" b="1" dirty="0" smtClean="0">
                          <a:latin typeface="Times New Roman"/>
                          <a:cs typeface="Times New Roman"/>
                        </a:rPr>
                        <a:t>5m</a:t>
                      </a:r>
                      <a:r>
                        <a:rPr lang="en-US" sz="2400" b="1" dirty="0" smtClean="0">
                          <a:latin typeface="Times New Roman"/>
                          <a:cs typeface="Times New Roman"/>
                        </a:rPr>
                        <a:t>onths</a:t>
                      </a:r>
                      <a:endParaRPr sz="2400" dirty="0">
                        <a:latin typeface="Times New Roman"/>
                        <a:cs typeface="Times New Roman"/>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85"/>
                        </a:spcBef>
                        <a:tabLst>
                          <a:tab pos="871219" algn="l"/>
                        </a:tabLst>
                      </a:pPr>
                      <a:r>
                        <a:rPr sz="2400" spc="-5" dirty="0">
                          <a:latin typeface="Times New Roman"/>
                          <a:cs typeface="Times New Roman"/>
                        </a:rPr>
                        <a:t>Rolls	</a:t>
                      </a:r>
                      <a:r>
                        <a:rPr sz="2400" dirty="0">
                          <a:latin typeface="Times New Roman"/>
                          <a:cs typeface="Times New Roman"/>
                        </a:rPr>
                        <a:t>over</a:t>
                      </a: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3550">
                <a:tc>
                  <a:txBody>
                    <a:bodyPr/>
                    <a:lstStyle/>
                    <a:p>
                      <a:pPr marL="12065" algn="ctr">
                        <a:lnSpc>
                          <a:spcPct val="100000"/>
                        </a:lnSpc>
                        <a:spcBef>
                          <a:spcPts val="85"/>
                        </a:spcBef>
                      </a:pPr>
                      <a:r>
                        <a:rPr sz="2400" b="1" dirty="0" smtClean="0">
                          <a:latin typeface="Times New Roman"/>
                          <a:cs typeface="Times New Roman"/>
                        </a:rPr>
                        <a:t>6m</a:t>
                      </a:r>
                      <a:r>
                        <a:rPr lang="en-US" sz="2400" b="1" dirty="0" smtClean="0">
                          <a:latin typeface="Times New Roman"/>
                          <a:cs typeface="Times New Roman"/>
                        </a:rPr>
                        <a:t>onths</a:t>
                      </a:r>
                      <a:endParaRPr sz="2400" dirty="0">
                        <a:latin typeface="Times New Roman"/>
                        <a:cs typeface="Times New Roman"/>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85"/>
                        </a:spcBef>
                      </a:pPr>
                      <a:r>
                        <a:rPr sz="2400" spc="-5" dirty="0">
                          <a:latin typeface="Times New Roman"/>
                          <a:cs typeface="Times New Roman"/>
                        </a:rPr>
                        <a:t>Sits </a:t>
                      </a:r>
                      <a:r>
                        <a:rPr sz="2400" dirty="0">
                          <a:latin typeface="Times New Roman"/>
                          <a:cs typeface="Times New Roman"/>
                        </a:rPr>
                        <a:t>with own support</a:t>
                      </a: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3550">
                <a:tc>
                  <a:txBody>
                    <a:bodyPr/>
                    <a:lstStyle/>
                    <a:p>
                      <a:pPr marL="12700" algn="ctr">
                        <a:lnSpc>
                          <a:spcPct val="100000"/>
                        </a:lnSpc>
                        <a:spcBef>
                          <a:spcPts val="85"/>
                        </a:spcBef>
                      </a:pPr>
                      <a:r>
                        <a:rPr sz="2400" b="1" spc="-5" dirty="0" smtClean="0">
                          <a:latin typeface="Times New Roman"/>
                          <a:cs typeface="Times New Roman"/>
                        </a:rPr>
                        <a:t>8m</a:t>
                      </a:r>
                      <a:r>
                        <a:rPr lang="en-US" sz="2400" b="1" spc="-5" dirty="0" smtClean="0">
                          <a:latin typeface="Times New Roman"/>
                          <a:cs typeface="Times New Roman"/>
                        </a:rPr>
                        <a:t>onths</a:t>
                      </a:r>
                      <a:endParaRPr sz="2400" dirty="0">
                        <a:latin typeface="Times New Roman"/>
                        <a:cs typeface="Times New Roman"/>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85"/>
                        </a:spcBef>
                      </a:pPr>
                      <a:r>
                        <a:rPr sz="2400" dirty="0">
                          <a:latin typeface="Times New Roman"/>
                          <a:cs typeface="Times New Roman"/>
                        </a:rPr>
                        <a:t>Sitting without</a:t>
                      </a:r>
                      <a:r>
                        <a:rPr sz="2400" spc="-70" dirty="0">
                          <a:latin typeface="Times New Roman"/>
                          <a:cs typeface="Times New Roman"/>
                        </a:rPr>
                        <a:t> </a:t>
                      </a:r>
                      <a:r>
                        <a:rPr sz="2400" dirty="0">
                          <a:latin typeface="Times New Roman"/>
                          <a:cs typeface="Times New Roman"/>
                        </a:rPr>
                        <a:t>support</a:t>
                      </a: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3550">
                <a:tc>
                  <a:txBody>
                    <a:bodyPr/>
                    <a:lstStyle/>
                    <a:p>
                      <a:pPr marL="12700" algn="ctr">
                        <a:lnSpc>
                          <a:spcPct val="100000"/>
                        </a:lnSpc>
                        <a:spcBef>
                          <a:spcPts val="85"/>
                        </a:spcBef>
                      </a:pPr>
                      <a:r>
                        <a:rPr sz="2400" b="1" spc="-5" dirty="0" smtClean="0">
                          <a:latin typeface="Times New Roman"/>
                          <a:cs typeface="Times New Roman"/>
                        </a:rPr>
                        <a:t>9m</a:t>
                      </a:r>
                      <a:r>
                        <a:rPr lang="en-US" sz="2400" b="1" spc="-5" dirty="0" smtClean="0">
                          <a:latin typeface="Times New Roman"/>
                          <a:cs typeface="Times New Roman"/>
                        </a:rPr>
                        <a:t>onths</a:t>
                      </a:r>
                      <a:endParaRPr sz="2400" dirty="0">
                        <a:latin typeface="Times New Roman"/>
                        <a:cs typeface="Times New Roman"/>
                      </a:endParaRP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85"/>
                        </a:spcBef>
                      </a:pPr>
                      <a:r>
                        <a:rPr sz="2400" dirty="0">
                          <a:latin typeface="Times New Roman"/>
                          <a:cs typeface="Times New Roman"/>
                        </a:rPr>
                        <a:t>Standing holding on (with</a:t>
                      </a:r>
                      <a:r>
                        <a:rPr sz="2400" spc="-45" dirty="0">
                          <a:latin typeface="Times New Roman"/>
                          <a:cs typeface="Times New Roman"/>
                        </a:rPr>
                        <a:t> </a:t>
                      </a:r>
                      <a:r>
                        <a:rPr sz="2400" dirty="0">
                          <a:latin typeface="Times New Roman"/>
                          <a:cs typeface="Times New Roman"/>
                        </a:rPr>
                        <a:t>support)</a:t>
                      </a:r>
                    </a:p>
                  </a:txBody>
                  <a:tcPr marL="0" marR="0" marT="107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3550">
                <a:tc>
                  <a:txBody>
                    <a:bodyPr/>
                    <a:lstStyle/>
                    <a:p>
                      <a:pPr marL="12065" algn="ctr">
                        <a:lnSpc>
                          <a:spcPct val="100000"/>
                        </a:lnSpc>
                        <a:spcBef>
                          <a:spcPts val="90"/>
                        </a:spcBef>
                      </a:pPr>
                      <a:r>
                        <a:rPr sz="2400" b="1" dirty="0" smtClean="0">
                          <a:latin typeface="Times New Roman"/>
                          <a:cs typeface="Times New Roman"/>
                        </a:rPr>
                        <a:t>12m</a:t>
                      </a:r>
                      <a:r>
                        <a:rPr lang="en-US" sz="2400" b="1" dirty="0" smtClean="0">
                          <a:latin typeface="Times New Roman"/>
                          <a:cs typeface="Times New Roman"/>
                        </a:rPr>
                        <a:t>onths</a:t>
                      </a:r>
                      <a:endParaRPr sz="2400" dirty="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2400" dirty="0">
                          <a:latin typeface="Times New Roman"/>
                          <a:cs typeface="Times New Roman"/>
                        </a:rPr>
                        <a:t>Creep </a:t>
                      </a:r>
                      <a:r>
                        <a:rPr sz="2400" spc="-5" dirty="0">
                          <a:latin typeface="Times New Roman"/>
                          <a:cs typeface="Times New Roman"/>
                        </a:rPr>
                        <a:t>well, </a:t>
                      </a:r>
                      <a:r>
                        <a:rPr sz="2400" dirty="0">
                          <a:latin typeface="Times New Roman"/>
                          <a:cs typeface="Times New Roman"/>
                        </a:rPr>
                        <a:t>stand without</a:t>
                      </a:r>
                      <a:r>
                        <a:rPr sz="2400" spc="-30" dirty="0">
                          <a:latin typeface="Times New Roman"/>
                          <a:cs typeface="Times New Roman"/>
                        </a:rPr>
                        <a:t> </a:t>
                      </a:r>
                      <a:r>
                        <a:rPr sz="2400" dirty="0">
                          <a:latin typeface="Times New Roman"/>
                          <a:cs typeface="Times New Roman"/>
                        </a:rPr>
                        <a:t>support</a:t>
                      </a: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3550">
                <a:tc>
                  <a:txBody>
                    <a:bodyPr/>
                    <a:lstStyle/>
                    <a:p>
                      <a:pPr marL="12065" algn="ctr">
                        <a:lnSpc>
                          <a:spcPct val="100000"/>
                        </a:lnSpc>
                        <a:spcBef>
                          <a:spcPts val="90"/>
                        </a:spcBef>
                      </a:pPr>
                      <a:r>
                        <a:rPr sz="2400" b="1" dirty="0" smtClean="0">
                          <a:latin typeface="Times New Roman"/>
                          <a:cs typeface="Times New Roman"/>
                        </a:rPr>
                        <a:t>15m</a:t>
                      </a:r>
                      <a:r>
                        <a:rPr lang="en-US" sz="2400" b="1" dirty="0" smtClean="0">
                          <a:latin typeface="Times New Roman"/>
                          <a:cs typeface="Times New Roman"/>
                        </a:rPr>
                        <a:t>onths</a:t>
                      </a:r>
                      <a:endParaRPr sz="2400" dirty="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2400" spc="-45" dirty="0">
                          <a:latin typeface="Times New Roman"/>
                          <a:cs typeface="Times New Roman"/>
                        </a:rPr>
                        <a:t>Walks </a:t>
                      </a:r>
                      <a:r>
                        <a:rPr sz="2400" dirty="0">
                          <a:latin typeface="Times New Roman"/>
                          <a:cs typeface="Times New Roman"/>
                        </a:rPr>
                        <a:t>alone creeps</a:t>
                      </a:r>
                      <a:r>
                        <a:rPr sz="2400" spc="25" dirty="0">
                          <a:latin typeface="Times New Roman"/>
                          <a:cs typeface="Times New Roman"/>
                        </a:rPr>
                        <a:t> </a:t>
                      </a:r>
                      <a:r>
                        <a:rPr sz="2400" dirty="0">
                          <a:latin typeface="Times New Roman"/>
                          <a:cs typeface="Times New Roman"/>
                        </a:rPr>
                        <a:t>upstairs</a:t>
                      </a: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3550">
                <a:tc>
                  <a:txBody>
                    <a:bodyPr/>
                    <a:lstStyle/>
                    <a:p>
                      <a:pPr marL="12065" algn="ctr">
                        <a:lnSpc>
                          <a:spcPct val="100000"/>
                        </a:lnSpc>
                        <a:spcBef>
                          <a:spcPts val="90"/>
                        </a:spcBef>
                      </a:pPr>
                      <a:r>
                        <a:rPr sz="2400" b="1" dirty="0" smtClean="0">
                          <a:latin typeface="Times New Roman"/>
                          <a:cs typeface="Times New Roman"/>
                        </a:rPr>
                        <a:t>18m</a:t>
                      </a:r>
                      <a:r>
                        <a:rPr lang="en-US" sz="2400" b="1" dirty="0" smtClean="0">
                          <a:latin typeface="Times New Roman"/>
                          <a:cs typeface="Times New Roman"/>
                        </a:rPr>
                        <a:t>onths</a:t>
                      </a:r>
                      <a:endParaRPr sz="2400" dirty="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2400" spc="-5" dirty="0">
                          <a:latin typeface="Times New Roman"/>
                          <a:cs typeface="Times New Roman"/>
                        </a:rPr>
                        <a:t>Runs</a:t>
                      </a:r>
                      <a:endParaRPr sz="2400" dirty="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3550">
                <a:tc>
                  <a:txBody>
                    <a:bodyPr/>
                    <a:lstStyle/>
                    <a:p>
                      <a:pPr marL="12700" algn="ctr">
                        <a:lnSpc>
                          <a:spcPct val="100000"/>
                        </a:lnSpc>
                        <a:spcBef>
                          <a:spcPts val="90"/>
                        </a:spcBef>
                      </a:pPr>
                      <a:r>
                        <a:rPr sz="2400" b="1" dirty="0">
                          <a:latin typeface="Times New Roman"/>
                          <a:cs typeface="Times New Roman"/>
                        </a:rPr>
                        <a:t>2</a:t>
                      </a:r>
                      <a:r>
                        <a:rPr sz="2400" b="1" spc="-15" dirty="0">
                          <a:latin typeface="Times New Roman"/>
                          <a:cs typeface="Times New Roman"/>
                        </a:rPr>
                        <a:t> </a:t>
                      </a:r>
                      <a:r>
                        <a:rPr sz="2400" b="1" dirty="0" err="1" smtClean="0">
                          <a:latin typeface="Times New Roman"/>
                          <a:cs typeface="Times New Roman"/>
                        </a:rPr>
                        <a:t>yr</a:t>
                      </a:r>
                      <a:endParaRPr sz="2400" dirty="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2400" spc="-45" dirty="0">
                          <a:latin typeface="Times New Roman"/>
                          <a:cs typeface="Times New Roman"/>
                        </a:rPr>
                        <a:t>Walks </a:t>
                      </a:r>
                      <a:r>
                        <a:rPr sz="2400" dirty="0">
                          <a:latin typeface="Times New Roman"/>
                          <a:cs typeface="Times New Roman"/>
                        </a:rPr>
                        <a:t>up and </a:t>
                      </a:r>
                      <a:r>
                        <a:rPr sz="2400" spc="-5" dirty="0">
                          <a:latin typeface="Times New Roman"/>
                          <a:cs typeface="Times New Roman"/>
                        </a:rPr>
                        <a:t>down</a:t>
                      </a:r>
                      <a:r>
                        <a:rPr sz="2400" spc="60" dirty="0">
                          <a:latin typeface="Times New Roman"/>
                          <a:cs typeface="Times New Roman"/>
                        </a:rPr>
                        <a:t> </a:t>
                      </a:r>
                      <a:r>
                        <a:rPr sz="2400" dirty="0">
                          <a:latin typeface="Times New Roman"/>
                          <a:cs typeface="Times New Roman"/>
                        </a:rPr>
                        <a:t>stairs</a:t>
                      </a:r>
                      <a:endParaRPr sz="24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3550">
                <a:tc>
                  <a:txBody>
                    <a:bodyPr/>
                    <a:lstStyle/>
                    <a:p>
                      <a:pPr marL="18415" algn="ctr">
                        <a:lnSpc>
                          <a:spcPct val="100000"/>
                        </a:lnSpc>
                        <a:spcBef>
                          <a:spcPts val="90"/>
                        </a:spcBef>
                      </a:pPr>
                      <a:r>
                        <a:rPr sz="2400" b="1" dirty="0">
                          <a:latin typeface="Times New Roman"/>
                          <a:cs typeface="Times New Roman"/>
                        </a:rPr>
                        <a:t>3</a:t>
                      </a:r>
                      <a:r>
                        <a:rPr sz="2400" b="1" spc="-15" dirty="0">
                          <a:latin typeface="Times New Roman"/>
                          <a:cs typeface="Times New Roman"/>
                        </a:rPr>
                        <a:t> </a:t>
                      </a:r>
                      <a:r>
                        <a:rPr sz="2400" b="1" dirty="0">
                          <a:latin typeface="Times New Roman"/>
                          <a:cs typeface="Times New Roman"/>
                        </a:rPr>
                        <a:t>yr</a:t>
                      </a:r>
                      <a:endParaRPr sz="24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2400" spc="-5" dirty="0">
                          <a:latin typeface="Times New Roman"/>
                          <a:cs typeface="Times New Roman"/>
                        </a:rPr>
                        <a:t>Rides</a:t>
                      </a:r>
                      <a:r>
                        <a:rPr sz="2400" spc="-10" dirty="0">
                          <a:latin typeface="Times New Roman"/>
                          <a:cs typeface="Times New Roman"/>
                        </a:rPr>
                        <a:t> </a:t>
                      </a:r>
                      <a:r>
                        <a:rPr sz="2400" dirty="0">
                          <a:latin typeface="Times New Roman"/>
                          <a:cs typeface="Times New Roman"/>
                        </a:rPr>
                        <a:t>tricycle,</a:t>
                      </a:r>
                      <a:endParaRPr sz="24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3550">
                <a:tc>
                  <a:txBody>
                    <a:bodyPr/>
                    <a:lstStyle/>
                    <a:p>
                      <a:pPr marL="18415" algn="ctr">
                        <a:lnSpc>
                          <a:spcPct val="100000"/>
                        </a:lnSpc>
                        <a:spcBef>
                          <a:spcPts val="90"/>
                        </a:spcBef>
                      </a:pPr>
                      <a:r>
                        <a:rPr sz="2400" b="1" dirty="0">
                          <a:latin typeface="Times New Roman"/>
                          <a:cs typeface="Times New Roman"/>
                        </a:rPr>
                        <a:t>4yr</a:t>
                      </a:r>
                      <a:endParaRPr sz="24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2400" spc="-5" dirty="0">
                          <a:latin typeface="Times New Roman"/>
                          <a:cs typeface="Times New Roman"/>
                        </a:rPr>
                        <a:t>Hops </a:t>
                      </a:r>
                      <a:r>
                        <a:rPr sz="2400" dirty="0">
                          <a:latin typeface="Times New Roman"/>
                          <a:cs typeface="Times New Roman"/>
                        </a:rPr>
                        <a:t>on one foot, alternate feet going</a:t>
                      </a:r>
                      <a:r>
                        <a:rPr sz="2400" spc="-35" dirty="0">
                          <a:latin typeface="Times New Roman"/>
                          <a:cs typeface="Times New Roman"/>
                        </a:rPr>
                        <a:t> </a:t>
                      </a:r>
                      <a:r>
                        <a:rPr sz="2400" dirty="0">
                          <a:latin typeface="Times New Roman"/>
                          <a:cs typeface="Times New Roman"/>
                        </a:rPr>
                        <a:t>downstairs.</a:t>
                      </a:r>
                      <a:endParaRPr sz="24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5" name="object 5"/>
          <p:cNvSpPr txBox="1">
            <a:spLocks noGrp="1"/>
          </p:cNvSpPr>
          <p:nvPr>
            <p:ph type="title"/>
          </p:nvPr>
        </p:nvSpPr>
        <p:spPr>
          <a:xfrm>
            <a:off x="1298194" y="95199"/>
            <a:ext cx="7101205"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00000"/>
                </a:solidFill>
              </a:rPr>
              <a:t>Key </a:t>
            </a:r>
            <a:r>
              <a:rPr sz="3200" spc="-10" dirty="0">
                <a:solidFill>
                  <a:srgbClr val="000000"/>
                </a:solidFill>
              </a:rPr>
              <a:t>gross </a:t>
            </a:r>
            <a:r>
              <a:rPr sz="3200" dirty="0">
                <a:solidFill>
                  <a:srgbClr val="000000"/>
                </a:solidFill>
              </a:rPr>
              <a:t>motor development</a:t>
            </a:r>
            <a:r>
              <a:rPr sz="3200" spc="-155" dirty="0">
                <a:solidFill>
                  <a:srgbClr val="000000"/>
                </a:solidFill>
              </a:rPr>
              <a:t> </a:t>
            </a:r>
            <a:r>
              <a:rPr sz="3200" dirty="0">
                <a:solidFill>
                  <a:srgbClr val="000000"/>
                </a:solidFill>
              </a:rPr>
              <a:t>milestones</a:t>
            </a:r>
            <a:endParaRPr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310" y="249682"/>
            <a:ext cx="7630159" cy="756920"/>
          </a:xfrm>
          <a:prstGeom prst="rect">
            <a:avLst/>
          </a:prstGeom>
        </p:spPr>
        <p:txBody>
          <a:bodyPr vert="horz" wrap="square" lIns="0" tIns="12700" rIns="0" bIns="0" rtlCol="0">
            <a:spAutoFit/>
          </a:bodyPr>
          <a:lstStyle/>
          <a:p>
            <a:pPr marL="12700">
              <a:lnSpc>
                <a:spcPct val="100000"/>
              </a:lnSpc>
              <a:spcBef>
                <a:spcPts val="100"/>
              </a:spcBef>
              <a:tabLst>
                <a:tab pos="3059430" algn="l"/>
              </a:tabLst>
            </a:pPr>
            <a:r>
              <a:rPr sz="4800" spc="-5" dirty="0">
                <a:solidFill>
                  <a:srgbClr val="000000"/>
                </a:solidFill>
              </a:rPr>
              <a:t>Fine</a:t>
            </a:r>
            <a:r>
              <a:rPr sz="4800" spc="20" dirty="0">
                <a:solidFill>
                  <a:srgbClr val="000000"/>
                </a:solidFill>
              </a:rPr>
              <a:t> </a:t>
            </a:r>
            <a:r>
              <a:rPr sz="4800" spc="-5" dirty="0">
                <a:solidFill>
                  <a:srgbClr val="000000"/>
                </a:solidFill>
              </a:rPr>
              <a:t>motor	skill development</a:t>
            </a:r>
            <a:endParaRPr sz="4800"/>
          </a:p>
        </p:txBody>
      </p:sp>
      <p:sp>
        <p:nvSpPr>
          <p:cNvPr id="3" name="object 3"/>
          <p:cNvSpPr txBox="1"/>
          <p:nvPr/>
        </p:nvSpPr>
        <p:spPr>
          <a:xfrm>
            <a:off x="154939" y="1150594"/>
            <a:ext cx="8648065" cy="5485130"/>
          </a:xfrm>
          <a:prstGeom prst="rect">
            <a:avLst/>
          </a:prstGeom>
        </p:spPr>
        <p:txBody>
          <a:bodyPr vert="horz" wrap="square" lIns="0" tIns="12700" rIns="0" bIns="0" rtlCol="0">
            <a:spAutoFit/>
          </a:bodyPr>
          <a:lstStyle/>
          <a:p>
            <a:pPr marL="355600" marR="5080" indent="-342900">
              <a:lnSpc>
                <a:spcPct val="150000"/>
              </a:lnSpc>
              <a:spcBef>
                <a:spcPts val="100"/>
              </a:spcBef>
              <a:buFont typeface="Arial"/>
              <a:buChar char="•"/>
              <a:tabLst>
                <a:tab pos="354965" algn="l"/>
                <a:tab pos="355600" algn="l"/>
              </a:tabLst>
            </a:pPr>
            <a:r>
              <a:rPr sz="3200" dirty="0">
                <a:latin typeface="Times New Roman"/>
                <a:cs typeface="Times New Roman"/>
              </a:rPr>
              <a:t>Fine motor development upon neural tract  maturation. Fine motor development promotes  adaptive actives with fine </a:t>
            </a:r>
            <a:r>
              <a:rPr sz="3200" b="1" u="heavy" dirty="0" smtClean="0">
                <a:uFill>
                  <a:solidFill>
                    <a:srgbClr val="000000"/>
                  </a:solidFill>
                </a:uFill>
                <a:latin typeface="Times New Roman"/>
                <a:cs typeface="Times New Roman"/>
              </a:rPr>
              <a:t>sensor</a:t>
            </a:r>
            <a:r>
              <a:rPr lang="en-IN" sz="3200" b="1" u="heavy" dirty="0" smtClean="0">
                <a:uFill>
                  <a:solidFill>
                    <a:srgbClr val="000000"/>
                  </a:solidFill>
                </a:uFill>
                <a:latin typeface="Times New Roman"/>
                <a:cs typeface="Times New Roman"/>
              </a:rPr>
              <a:t>y-</a:t>
            </a:r>
            <a:r>
              <a:rPr sz="3200" b="1" u="heavy" dirty="0" smtClean="0">
                <a:uFill>
                  <a:solidFill>
                    <a:srgbClr val="000000"/>
                  </a:solidFill>
                </a:uFill>
                <a:latin typeface="Times New Roman"/>
                <a:cs typeface="Times New Roman"/>
              </a:rPr>
              <a:t>motor  </a:t>
            </a:r>
            <a:r>
              <a:rPr sz="3200" b="1" u="heavy" dirty="0">
                <a:uFill>
                  <a:solidFill>
                    <a:srgbClr val="000000"/>
                  </a:solidFill>
                </a:uFill>
                <a:latin typeface="Times New Roman"/>
                <a:cs typeface="Times New Roman"/>
              </a:rPr>
              <a:t>adjustments</a:t>
            </a:r>
            <a:r>
              <a:rPr sz="3200" b="1" dirty="0">
                <a:latin typeface="Times New Roman"/>
                <a:cs typeface="Times New Roman"/>
              </a:rPr>
              <a:t> </a:t>
            </a:r>
            <a:r>
              <a:rPr sz="3200" dirty="0">
                <a:latin typeface="Times New Roman"/>
                <a:cs typeface="Times New Roman"/>
              </a:rPr>
              <a:t>and include </a:t>
            </a:r>
            <a:r>
              <a:rPr sz="3200" b="1" dirty="0">
                <a:solidFill>
                  <a:srgbClr val="C00000"/>
                </a:solidFill>
                <a:latin typeface="Times New Roman"/>
                <a:cs typeface="Times New Roman"/>
              </a:rPr>
              <a:t>eye coordination</a:t>
            </a:r>
            <a:r>
              <a:rPr sz="3200" dirty="0">
                <a:latin typeface="Times New Roman"/>
                <a:cs typeface="Times New Roman"/>
              </a:rPr>
              <a:t>, </a:t>
            </a:r>
            <a:r>
              <a:rPr sz="3200" b="1" dirty="0">
                <a:solidFill>
                  <a:srgbClr val="C00000"/>
                </a:solidFill>
                <a:latin typeface="Times New Roman"/>
                <a:cs typeface="Times New Roman"/>
              </a:rPr>
              <a:t>hand  eye coordination</a:t>
            </a:r>
            <a:r>
              <a:rPr sz="3200" dirty="0">
                <a:latin typeface="Times New Roman"/>
                <a:cs typeface="Times New Roman"/>
              </a:rPr>
              <a:t>, </a:t>
            </a:r>
            <a:r>
              <a:rPr sz="3200" b="1" dirty="0">
                <a:solidFill>
                  <a:srgbClr val="C00000"/>
                </a:solidFill>
                <a:latin typeface="Times New Roman"/>
                <a:cs typeface="Times New Roman"/>
              </a:rPr>
              <a:t>hand to mouth coordination</a:t>
            </a:r>
            <a:r>
              <a:rPr sz="3200" dirty="0">
                <a:latin typeface="Times New Roman"/>
                <a:cs typeface="Times New Roman"/>
              </a:rPr>
              <a:t>, </a:t>
            </a:r>
            <a:r>
              <a:rPr sz="3200" dirty="0">
                <a:solidFill>
                  <a:srgbClr val="C00000"/>
                </a:solidFill>
                <a:latin typeface="Times New Roman"/>
                <a:cs typeface="Times New Roman"/>
              </a:rPr>
              <a:t> </a:t>
            </a:r>
            <a:r>
              <a:rPr sz="3200" b="1" dirty="0">
                <a:solidFill>
                  <a:srgbClr val="C00000"/>
                </a:solidFill>
                <a:latin typeface="Times New Roman"/>
                <a:cs typeface="Times New Roman"/>
              </a:rPr>
              <a:t>hand </a:t>
            </a:r>
            <a:r>
              <a:rPr sz="3200" b="1" spc="-5" dirty="0">
                <a:solidFill>
                  <a:srgbClr val="C00000"/>
                </a:solidFill>
                <a:latin typeface="Times New Roman"/>
                <a:cs typeface="Times New Roman"/>
              </a:rPr>
              <a:t>skill </a:t>
            </a:r>
            <a:r>
              <a:rPr sz="3200" b="1" dirty="0">
                <a:solidFill>
                  <a:srgbClr val="C00000"/>
                </a:solidFill>
                <a:latin typeface="Times New Roman"/>
                <a:cs typeface="Times New Roman"/>
              </a:rPr>
              <a:t>as finger thumb </a:t>
            </a:r>
            <a:r>
              <a:rPr sz="3200" b="1" dirty="0" smtClean="0">
                <a:solidFill>
                  <a:srgbClr val="C00000"/>
                </a:solidFill>
                <a:latin typeface="Times New Roman"/>
                <a:cs typeface="Times New Roman"/>
              </a:rPr>
              <a:t>position</a:t>
            </a:r>
            <a:r>
              <a:rPr sz="3200" dirty="0">
                <a:latin typeface="Times New Roman"/>
                <a:cs typeface="Times New Roman"/>
              </a:rPr>
              <a:t>,</a:t>
            </a:r>
            <a:r>
              <a:rPr sz="3200" spc="-175" dirty="0">
                <a:latin typeface="Times New Roman"/>
                <a:cs typeface="Times New Roman"/>
              </a:rPr>
              <a:t> </a:t>
            </a:r>
            <a:r>
              <a:rPr sz="3200" b="1" dirty="0">
                <a:solidFill>
                  <a:srgbClr val="C00000"/>
                </a:solidFill>
                <a:latin typeface="Times New Roman"/>
                <a:cs typeface="Times New Roman"/>
              </a:rPr>
              <a:t>grasping</a:t>
            </a:r>
            <a:r>
              <a:rPr sz="3200" dirty="0">
                <a:latin typeface="Times New Roman"/>
                <a:cs typeface="Times New Roman"/>
              </a:rPr>
              <a:t>, </a:t>
            </a:r>
            <a:r>
              <a:rPr sz="3200" dirty="0">
                <a:solidFill>
                  <a:srgbClr val="C00000"/>
                </a:solidFill>
                <a:latin typeface="Times New Roman"/>
                <a:cs typeface="Times New Roman"/>
              </a:rPr>
              <a:t> </a:t>
            </a:r>
            <a:r>
              <a:rPr sz="3200" b="1" spc="-10" dirty="0">
                <a:solidFill>
                  <a:srgbClr val="C00000"/>
                </a:solidFill>
                <a:latin typeface="Times New Roman"/>
                <a:cs typeface="Times New Roman"/>
              </a:rPr>
              <a:t>dressing</a:t>
            </a:r>
            <a:r>
              <a:rPr sz="3200" b="1" spc="-5" dirty="0">
                <a:solidFill>
                  <a:srgbClr val="C00000"/>
                </a:solidFill>
                <a:latin typeface="Times New Roman"/>
                <a:cs typeface="Times New Roman"/>
              </a:rPr>
              <a:t> </a:t>
            </a:r>
            <a:r>
              <a:rPr sz="3200" dirty="0" smtClean="0">
                <a:latin typeface="Times New Roman"/>
                <a:cs typeface="Times New Roman"/>
              </a:rPr>
              <a:t>e</a:t>
            </a:r>
            <a:r>
              <a:rPr lang="en-US" sz="3200" dirty="0" smtClean="0">
                <a:latin typeface="Times New Roman"/>
                <a:cs typeface="Times New Roman"/>
              </a:rPr>
              <a:t>tc</a:t>
            </a:r>
            <a:r>
              <a:rPr sz="3200" dirty="0" smtClean="0">
                <a:latin typeface="Times New Roman"/>
                <a:cs typeface="Times New Roman"/>
              </a:rPr>
              <a:t>.</a:t>
            </a:r>
            <a:endParaRPr sz="3200" dirty="0">
              <a:latin typeface="Times New Roman"/>
              <a:cs typeface="Times New Roman"/>
            </a:endParaRPr>
          </a:p>
          <a:p>
            <a:pPr marR="199390" algn="r">
              <a:lnSpc>
                <a:spcPct val="100000"/>
              </a:lnSpc>
              <a:spcBef>
                <a:spcPts val="1215"/>
              </a:spcBef>
            </a:pPr>
            <a:r>
              <a:rPr sz="1200" spc="-20" dirty="0">
                <a:solidFill>
                  <a:srgbClr val="888888"/>
                </a:solidFill>
                <a:latin typeface="Trebuchet MS"/>
                <a:cs typeface="Trebuchet MS"/>
              </a:rPr>
              <a:t>53</a:t>
            </a:r>
            <a:endParaRPr sz="1200" dirty="0">
              <a:latin typeface="Trebuchet MS"/>
              <a:cs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33330117"/>
              </p:ext>
            </p:extLst>
          </p:nvPr>
        </p:nvGraphicFramePr>
        <p:xfrm>
          <a:off x="146050" y="831850"/>
          <a:ext cx="8839835" cy="5781040"/>
        </p:xfrm>
        <a:graphic>
          <a:graphicData uri="http://schemas.openxmlformats.org/drawingml/2006/table">
            <a:tbl>
              <a:tblPr firstRow="1" bandRow="1">
                <a:tableStyleId>{2D5ABB26-0587-4C30-8999-92F81FD0307C}</a:tableStyleId>
              </a:tblPr>
              <a:tblGrid>
                <a:gridCol w="1538605"/>
                <a:gridCol w="7301230"/>
              </a:tblGrid>
              <a:tr h="525145">
                <a:tc>
                  <a:txBody>
                    <a:bodyPr/>
                    <a:lstStyle/>
                    <a:p>
                      <a:pPr marL="457834">
                        <a:lnSpc>
                          <a:spcPct val="100000"/>
                        </a:lnSpc>
                        <a:spcBef>
                          <a:spcPts val="110"/>
                        </a:spcBef>
                      </a:pPr>
                      <a:r>
                        <a:rPr sz="3000" b="1" spc="-5" dirty="0">
                          <a:latin typeface="Times New Roman"/>
                          <a:cs typeface="Times New Roman"/>
                        </a:rPr>
                        <a:t>Age</a:t>
                      </a:r>
                      <a:endParaRPr sz="3000" dirty="0">
                        <a:latin typeface="Times New Roman"/>
                        <a:cs typeface="Times New Roman"/>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335" algn="ctr">
                        <a:lnSpc>
                          <a:spcPct val="100000"/>
                        </a:lnSpc>
                        <a:spcBef>
                          <a:spcPts val="110"/>
                        </a:spcBef>
                      </a:pPr>
                      <a:r>
                        <a:rPr sz="3000" b="1" spc="-5" dirty="0">
                          <a:latin typeface="Times New Roman"/>
                          <a:cs typeface="Times New Roman"/>
                        </a:rPr>
                        <a:t>Milestone</a:t>
                      </a:r>
                      <a:endParaRPr sz="3000">
                        <a:latin typeface="Times New Roman"/>
                        <a:cs typeface="Times New Roman"/>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5780">
                <a:tc>
                  <a:txBody>
                    <a:bodyPr/>
                    <a:lstStyle/>
                    <a:p>
                      <a:pPr marL="74295">
                        <a:lnSpc>
                          <a:spcPct val="100000"/>
                        </a:lnSpc>
                        <a:spcBef>
                          <a:spcPts val="110"/>
                        </a:spcBef>
                      </a:pPr>
                      <a:r>
                        <a:rPr sz="2800" dirty="0" smtClean="0">
                          <a:latin typeface="Times New Roman"/>
                          <a:cs typeface="Times New Roman"/>
                        </a:rPr>
                        <a:t>4</a:t>
                      </a:r>
                      <a:r>
                        <a:rPr lang="en-IN" sz="2800" dirty="0" smtClean="0">
                          <a:latin typeface="Times New Roman"/>
                          <a:cs typeface="Times New Roman"/>
                        </a:rPr>
                        <a:t> months</a:t>
                      </a:r>
                      <a:endParaRPr sz="2800" dirty="0">
                        <a:latin typeface="Times New Roman"/>
                        <a:cs typeface="Times New Roman"/>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10"/>
                        </a:spcBef>
                      </a:pPr>
                      <a:r>
                        <a:rPr sz="3000" dirty="0">
                          <a:latin typeface="Times New Roman"/>
                          <a:cs typeface="Times New Roman"/>
                        </a:rPr>
                        <a:t>reaching out for the </a:t>
                      </a:r>
                      <a:r>
                        <a:rPr sz="3000" spc="-5" dirty="0">
                          <a:latin typeface="Times New Roman"/>
                          <a:cs typeface="Times New Roman"/>
                        </a:rPr>
                        <a:t>objects </a:t>
                      </a:r>
                      <a:r>
                        <a:rPr sz="3000" dirty="0">
                          <a:latin typeface="Times New Roman"/>
                          <a:cs typeface="Times New Roman"/>
                        </a:rPr>
                        <a:t>with both</a:t>
                      </a:r>
                      <a:r>
                        <a:rPr sz="3000" spc="15" dirty="0">
                          <a:latin typeface="Times New Roman"/>
                          <a:cs typeface="Times New Roman"/>
                        </a:rPr>
                        <a:t> </a:t>
                      </a:r>
                      <a:r>
                        <a:rPr sz="3000" dirty="0">
                          <a:latin typeface="Times New Roman"/>
                          <a:cs typeface="Times New Roman"/>
                        </a:rPr>
                        <a:t>hands</a:t>
                      </a:r>
                      <a:endParaRPr sz="3000">
                        <a:latin typeface="Times New Roman"/>
                        <a:cs typeface="Times New Roman"/>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5145">
                <a:tc>
                  <a:txBody>
                    <a:bodyPr/>
                    <a:lstStyle/>
                    <a:p>
                      <a:pPr marL="74295">
                        <a:lnSpc>
                          <a:spcPct val="100000"/>
                        </a:lnSpc>
                        <a:spcBef>
                          <a:spcPts val="110"/>
                        </a:spcBef>
                      </a:pPr>
                      <a:r>
                        <a:rPr sz="2800" spc="-5" dirty="0" smtClean="0">
                          <a:latin typeface="Times New Roman"/>
                          <a:cs typeface="Times New Roman"/>
                        </a:rPr>
                        <a:t>6</a:t>
                      </a:r>
                      <a:r>
                        <a:rPr lang="en-IN" sz="2800" spc="-5" dirty="0" smtClean="0">
                          <a:latin typeface="Times New Roman"/>
                          <a:cs typeface="Times New Roman"/>
                        </a:rPr>
                        <a:t>months</a:t>
                      </a: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10"/>
                        </a:spcBef>
                      </a:pPr>
                      <a:r>
                        <a:rPr sz="3000" spc="-5" dirty="0">
                          <a:latin typeface="Times New Roman"/>
                          <a:cs typeface="Times New Roman"/>
                        </a:rPr>
                        <a:t>Reaching </a:t>
                      </a:r>
                      <a:r>
                        <a:rPr sz="3000" dirty="0">
                          <a:latin typeface="Times New Roman"/>
                          <a:cs typeface="Times New Roman"/>
                        </a:rPr>
                        <a:t>out for </a:t>
                      </a:r>
                      <a:r>
                        <a:rPr sz="3000" spc="-5" dirty="0">
                          <a:latin typeface="Times New Roman"/>
                          <a:cs typeface="Times New Roman"/>
                        </a:rPr>
                        <a:t>the objects with </a:t>
                      </a:r>
                      <a:r>
                        <a:rPr sz="3000" dirty="0">
                          <a:latin typeface="Times New Roman"/>
                          <a:cs typeface="Times New Roman"/>
                        </a:rPr>
                        <a:t>one</a:t>
                      </a:r>
                      <a:r>
                        <a:rPr sz="3000" spc="55" dirty="0">
                          <a:latin typeface="Times New Roman"/>
                          <a:cs typeface="Times New Roman"/>
                        </a:rPr>
                        <a:t> </a:t>
                      </a:r>
                      <a:r>
                        <a:rPr sz="3000" dirty="0">
                          <a:latin typeface="Times New Roman"/>
                          <a:cs typeface="Times New Roman"/>
                        </a:rPr>
                        <a:t>hand</a:t>
                      </a:r>
                      <a:endParaRPr sz="3000">
                        <a:latin typeface="Times New Roman"/>
                        <a:cs typeface="Times New Roman"/>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5780">
                <a:tc>
                  <a:txBody>
                    <a:bodyPr/>
                    <a:lstStyle/>
                    <a:p>
                      <a:pPr marL="74295">
                        <a:lnSpc>
                          <a:spcPct val="100000"/>
                        </a:lnSpc>
                        <a:spcBef>
                          <a:spcPts val="110"/>
                        </a:spcBef>
                      </a:pPr>
                      <a:r>
                        <a:rPr sz="2800" dirty="0" smtClean="0">
                          <a:latin typeface="Times New Roman"/>
                          <a:cs typeface="Times New Roman"/>
                        </a:rPr>
                        <a:t>9</a:t>
                      </a:r>
                      <a:r>
                        <a:rPr lang="en-IN" sz="2800" dirty="0" smtClean="0">
                          <a:latin typeface="Times New Roman"/>
                          <a:cs typeface="Times New Roman"/>
                        </a:rPr>
                        <a:t>months</a:t>
                      </a: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10"/>
                        </a:spcBef>
                      </a:pPr>
                      <a:r>
                        <a:rPr sz="3000" spc="-5" dirty="0">
                          <a:latin typeface="Times New Roman"/>
                          <a:cs typeface="Times New Roman"/>
                        </a:rPr>
                        <a:t>Immature </a:t>
                      </a:r>
                      <a:r>
                        <a:rPr sz="3000" dirty="0">
                          <a:latin typeface="Times New Roman"/>
                          <a:cs typeface="Times New Roman"/>
                        </a:rPr>
                        <a:t>pincer</a:t>
                      </a:r>
                      <a:r>
                        <a:rPr sz="3000" spc="65" dirty="0">
                          <a:latin typeface="Times New Roman"/>
                          <a:cs typeface="Times New Roman"/>
                        </a:rPr>
                        <a:t> </a:t>
                      </a:r>
                      <a:r>
                        <a:rPr sz="3000" dirty="0">
                          <a:latin typeface="Times New Roman"/>
                          <a:cs typeface="Times New Roman"/>
                        </a:rPr>
                        <a:t>graps</a:t>
                      </a:r>
                      <a:endParaRPr sz="3000">
                        <a:latin typeface="Times New Roman"/>
                        <a:cs typeface="Times New Roman"/>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5145">
                <a:tc>
                  <a:txBody>
                    <a:bodyPr/>
                    <a:lstStyle/>
                    <a:p>
                      <a:pPr marL="74295">
                        <a:lnSpc>
                          <a:spcPct val="100000"/>
                        </a:lnSpc>
                        <a:spcBef>
                          <a:spcPts val="110"/>
                        </a:spcBef>
                      </a:pPr>
                      <a:r>
                        <a:rPr sz="2800" dirty="0" smtClean="0">
                          <a:latin typeface="Times New Roman"/>
                          <a:cs typeface="Times New Roman"/>
                        </a:rPr>
                        <a:t>12</a:t>
                      </a:r>
                      <a:r>
                        <a:rPr lang="en-IN" sz="2800" dirty="0" smtClean="0">
                          <a:latin typeface="Times New Roman"/>
                          <a:cs typeface="Times New Roman"/>
                        </a:rPr>
                        <a:t>months</a:t>
                      </a: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10"/>
                        </a:spcBef>
                      </a:pPr>
                      <a:r>
                        <a:rPr sz="3000" spc="-5" dirty="0">
                          <a:latin typeface="Times New Roman"/>
                          <a:cs typeface="Times New Roman"/>
                        </a:rPr>
                        <a:t>Pincer graps</a:t>
                      </a:r>
                      <a:r>
                        <a:rPr sz="3000" spc="5" dirty="0">
                          <a:latin typeface="Times New Roman"/>
                          <a:cs typeface="Times New Roman"/>
                        </a:rPr>
                        <a:t> </a:t>
                      </a:r>
                      <a:r>
                        <a:rPr sz="3000" spc="-5" dirty="0">
                          <a:latin typeface="Times New Roman"/>
                          <a:cs typeface="Times New Roman"/>
                        </a:rPr>
                        <a:t>mature</a:t>
                      </a:r>
                      <a:endParaRPr sz="3000">
                        <a:latin typeface="Times New Roman"/>
                        <a:cs typeface="Times New Roman"/>
                      </a:endParaRPr>
                    </a:p>
                  </a:txBody>
                  <a:tcPr marL="0" marR="0" marT="139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5780">
                <a:tc>
                  <a:txBody>
                    <a:bodyPr/>
                    <a:lstStyle/>
                    <a:p>
                      <a:pPr marL="74295">
                        <a:lnSpc>
                          <a:spcPct val="100000"/>
                        </a:lnSpc>
                        <a:spcBef>
                          <a:spcPts val="115"/>
                        </a:spcBef>
                      </a:pPr>
                      <a:r>
                        <a:rPr sz="2800" dirty="0" smtClean="0">
                          <a:latin typeface="Times New Roman"/>
                          <a:cs typeface="Times New Roman"/>
                        </a:rPr>
                        <a:t>15</a:t>
                      </a:r>
                      <a:r>
                        <a:rPr lang="en-IN" sz="2800" dirty="0" smtClean="0">
                          <a:latin typeface="Times New Roman"/>
                          <a:cs typeface="Times New Roman"/>
                        </a:rPr>
                        <a:t>months</a:t>
                      </a:r>
                    </a:p>
                  </a:txBody>
                  <a:tcPr marL="0" marR="0" marT="146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15"/>
                        </a:spcBef>
                      </a:pPr>
                      <a:r>
                        <a:rPr sz="3000" spc="-5" dirty="0">
                          <a:latin typeface="Times New Roman"/>
                          <a:cs typeface="Times New Roman"/>
                        </a:rPr>
                        <a:t>Imitates scribbling, </a:t>
                      </a:r>
                      <a:r>
                        <a:rPr sz="3000" dirty="0">
                          <a:latin typeface="Times New Roman"/>
                          <a:cs typeface="Times New Roman"/>
                        </a:rPr>
                        <a:t>tower of 2</a:t>
                      </a:r>
                      <a:r>
                        <a:rPr sz="3000" spc="65" dirty="0">
                          <a:latin typeface="Times New Roman"/>
                          <a:cs typeface="Times New Roman"/>
                        </a:rPr>
                        <a:t> </a:t>
                      </a:r>
                      <a:r>
                        <a:rPr sz="3000" dirty="0">
                          <a:latin typeface="Times New Roman"/>
                          <a:cs typeface="Times New Roman"/>
                        </a:rPr>
                        <a:t>blocks</a:t>
                      </a:r>
                      <a:endParaRPr sz="3000">
                        <a:latin typeface="Times New Roman"/>
                        <a:cs typeface="Times New Roman"/>
                      </a:endParaRPr>
                    </a:p>
                  </a:txBody>
                  <a:tcPr marL="0" marR="0" marT="146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5780">
                <a:tc>
                  <a:txBody>
                    <a:bodyPr/>
                    <a:lstStyle/>
                    <a:p>
                      <a:pPr marL="74295">
                        <a:lnSpc>
                          <a:spcPct val="100000"/>
                        </a:lnSpc>
                        <a:spcBef>
                          <a:spcPts val="114"/>
                        </a:spcBef>
                      </a:pPr>
                      <a:r>
                        <a:rPr sz="2800" dirty="0" smtClean="0">
                          <a:latin typeface="Times New Roman"/>
                          <a:cs typeface="Times New Roman"/>
                        </a:rPr>
                        <a:t>18</a:t>
                      </a:r>
                      <a:r>
                        <a:rPr lang="en-IN" sz="2800" dirty="0" smtClean="0">
                          <a:latin typeface="Times New Roman"/>
                          <a:cs typeface="Times New Roman"/>
                        </a:rPr>
                        <a:t>months</a:t>
                      </a:r>
                      <a:endParaRPr lang="en-IN" sz="2800" dirty="0">
                        <a:latin typeface="Times New Roman"/>
                        <a:cs typeface="Times New Roman"/>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14"/>
                        </a:spcBef>
                      </a:pPr>
                      <a:r>
                        <a:rPr sz="3000" spc="-5" dirty="0">
                          <a:latin typeface="Times New Roman"/>
                          <a:cs typeface="Times New Roman"/>
                        </a:rPr>
                        <a:t>Scribbles, tower of 3</a:t>
                      </a:r>
                      <a:r>
                        <a:rPr sz="3000" spc="40" dirty="0">
                          <a:latin typeface="Times New Roman"/>
                          <a:cs typeface="Times New Roman"/>
                        </a:rPr>
                        <a:t> </a:t>
                      </a:r>
                      <a:r>
                        <a:rPr sz="3000" spc="-5" dirty="0">
                          <a:latin typeface="Times New Roman"/>
                          <a:cs typeface="Times New Roman"/>
                        </a:rPr>
                        <a:t>blocks</a:t>
                      </a:r>
                      <a:endParaRPr sz="3000">
                        <a:latin typeface="Times New Roman"/>
                        <a:cs typeface="Times New Roman"/>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5145">
                <a:tc>
                  <a:txBody>
                    <a:bodyPr/>
                    <a:lstStyle/>
                    <a:p>
                      <a:pPr marL="74295">
                        <a:lnSpc>
                          <a:spcPct val="100000"/>
                        </a:lnSpc>
                        <a:spcBef>
                          <a:spcPts val="115"/>
                        </a:spcBef>
                      </a:pPr>
                      <a:r>
                        <a:rPr sz="3000" dirty="0" smtClean="0">
                          <a:latin typeface="Times New Roman"/>
                          <a:cs typeface="Times New Roman"/>
                        </a:rPr>
                        <a:t>2</a:t>
                      </a:r>
                      <a:r>
                        <a:rPr lang="en-IN" sz="3000" baseline="0" dirty="0" smtClean="0">
                          <a:latin typeface="Times New Roman"/>
                          <a:cs typeface="Times New Roman"/>
                        </a:rPr>
                        <a:t> years</a:t>
                      </a:r>
                      <a:endParaRPr sz="3000" dirty="0">
                        <a:latin typeface="Times New Roman"/>
                        <a:cs typeface="Times New Roman"/>
                      </a:endParaRPr>
                    </a:p>
                  </a:txBody>
                  <a:tcPr marL="0" marR="0" marT="146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15"/>
                        </a:spcBef>
                      </a:pPr>
                      <a:r>
                        <a:rPr sz="3000" spc="-45" dirty="0">
                          <a:latin typeface="Times New Roman"/>
                          <a:cs typeface="Times New Roman"/>
                        </a:rPr>
                        <a:t>Tower </a:t>
                      </a:r>
                      <a:r>
                        <a:rPr sz="3000" dirty="0">
                          <a:latin typeface="Times New Roman"/>
                          <a:cs typeface="Times New Roman"/>
                        </a:rPr>
                        <a:t>of 6 blocks, vertical and </a:t>
                      </a:r>
                      <a:r>
                        <a:rPr sz="3000" spc="-5" dirty="0">
                          <a:latin typeface="Times New Roman"/>
                          <a:cs typeface="Times New Roman"/>
                        </a:rPr>
                        <a:t>circular</a:t>
                      </a:r>
                      <a:r>
                        <a:rPr sz="3000" spc="80" dirty="0">
                          <a:latin typeface="Times New Roman"/>
                          <a:cs typeface="Times New Roman"/>
                        </a:rPr>
                        <a:t> </a:t>
                      </a:r>
                      <a:r>
                        <a:rPr sz="3000" spc="-5" dirty="0">
                          <a:latin typeface="Times New Roman"/>
                          <a:cs typeface="Times New Roman"/>
                        </a:rPr>
                        <a:t>stroke</a:t>
                      </a:r>
                      <a:endParaRPr sz="3000">
                        <a:latin typeface="Times New Roman"/>
                        <a:cs typeface="Times New Roman"/>
                      </a:endParaRPr>
                    </a:p>
                  </a:txBody>
                  <a:tcPr marL="0" marR="0" marT="146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5780">
                <a:tc>
                  <a:txBody>
                    <a:bodyPr/>
                    <a:lstStyle/>
                    <a:p>
                      <a:pPr marL="74295">
                        <a:lnSpc>
                          <a:spcPct val="100000"/>
                        </a:lnSpc>
                        <a:spcBef>
                          <a:spcPts val="114"/>
                        </a:spcBef>
                      </a:pPr>
                      <a:r>
                        <a:rPr sz="3000" dirty="0">
                          <a:latin typeface="Times New Roman"/>
                          <a:cs typeface="Times New Roman"/>
                        </a:rPr>
                        <a:t>3</a:t>
                      </a:r>
                      <a:r>
                        <a:rPr sz="3000" spc="-10" dirty="0">
                          <a:latin typeface="Times New Roman"/>
                          <a:cs typeface="Times New Roman"/>
                        </a:rPr>
                        <a:t> </a:t>
                      </a:r>
                      <a:r>
                        <a:rPr sz="3000" dirty="0" smtClean="0">
                          <a:latin typeface="Times New Roman"/>
                          <a:cs typeface="Times New Roman"/>
                        </a:rPr>
                        <a:t>y</a:t>
                      </a:r>
                      <a:r>
                        <a:rPr lang="en-IN" sz="3000" dirty="0" smtClean="0">
                          <a:latin typeface="Times New Roman"/>
                          <a:cs typeface="Times New Roman"/>
                        </a:rPr>
                        <a:t>ears</a:t>
                      </a:r>
                      <a:endParaRPr sz="3000" dirty="0">
                        <a:latin typeface="Times New Roman"/>
                        <a:cs typeface="Times New Roman"/>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14"/>
                        </a:spcBef>
                      </a:pPr>
                      <a:r>
                        <a:rPr sz="3000" spc="-45" dirty="0">
                          <a:latin typeface="Times New Roman"/>
                          <a:cs typeface="Times New Roman"/>
                        </a:rPr>
                        <a:t>Tower </a:t>
                      </a:r>
                      <a:r>
                        <a:rPr sz="3000" dirty="0">
                          <a:latin typeface="Times New Roman"/>
                          <a:cs typeface="Times New Roman"/>
                        </a:rPr>
                        <a:t>of 9 blocks, copies</a:t>
                      </a:r>
                      <a:r>
                        <a:rPr sz="3000" spc="45" dirty="0">
                          <a:latin typeface="Times New Roman"/>
                          <a:cs typeface="Times New Roman"/>
                        </a:rPr>
                        <a:t> </a:t>
                      </a:r>
                      <a:r>
                        <a:rPr sz="3000" spc="-5" dirty="0">
                          <a:latin typeface="Times New Roman"/>
                          <a:cs typeface="Times New Roman"/>
                        </a:rPr>
                        <a:t>circle</a:t>
                      </a:r>
                      <a:endParaRPr sz="3000">
                        <a:latin typeface="Times New Roman"/>
                        <a:cs typeface="Times New Roman"/>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5780">
                <a:tc>
                  <a:txBody>
                    <a:bodyPr/>
                    <a:lstStyle/>
                    <a:p>
                      <a:pPr marL="74295">
                        <a:lnSpc>
                          <a:spcPct val="100000"/>
                        </a:lnSpc>
                        <a:spcBef>
                          <a:spcPts val="114"/>
                        </a:spcBef>
                      </a:pPr>
                      <a:r>
                        <a:rPr sz="3000" dirty="0" smtClean="0">
                          <a:latin typeface="Times New Roman"/>
                          <a:cs typeface="Times New Roman"/>
                        </a:rPr>
                        <a:t>4y</a:t>
                      </a:r>
                      <a:r>
                        <a:rPr lang="en-IN" sz="3000" dirty="0" smtClean="0">
                          <a:latin typeface="Times New Roman"/>
                          <a:cs typeface="Times New Roman"/>
                        </a:rPr>
                        <a:t>ears</a:t>
                      </a:r>
                      <a:endParaRPr sz="3000" dirty="0">
                        <a:latin typeface="Times New Roman"/>
                        <a:cs typeface="Times New Roman"/>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14"/>
                        </a:spcBef>
                      </a:pPr>
                      <a:r>
                        <a:rPr sz="3000" spc="-5" dirty="0">
                          <a:latin typeface="Times New Roman"/>
                          <a:cs typeface="Times New Roman"/>
                        </a:rPr>
                        <a:t>Copies cross, bridge with</a:t>
                      </a:r>
                      <a:r>
                        <a:rPr sz="3000" spc="25" dirty="0">
                          <a:latin typeface="Times New Roman"/>
                          <a:cs typeface="Times New Roman"/>
                        </a:rPr>
                        <a:t> </a:t>
                      </a:r>
                      <a:r>
                        <a:rPr sz="3000" spc="-5" dirty="0">
                          <a:latin typeface="Times New Roman"/>
                          <a:cs typeface="Times New Roman"/>
                        </a:rPr>
                        <a:t>blocks</a:t>
                      </a:r>
                      <a:endParaRPr sz="3000">
                        <a:latin typeface="Times New Roman"/>
                        <a:cs typeface="Times New Roman"/>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25780">
                <a:tc>
                  <a:txBody>
                    <a:bodyPr/>
                    <a:lstStyle/>
                    <a:p>
                      <a:pPr marL="74295">
                        <a:lnSpc>
                          <a:spcPct val="100000"/>
                        </a:lnSpc>
                        <a:spcBef>
                          <a:spcPts val="114"/>
                        </a:spcBef>
                      </a:pPr>
                      <a:r>
                        <a:rPr sz="3000" dirty="0" smtClean="0">
                          <a:latin typeface="Times New Roman"/>
                          <a:cs typeface="Times New Roman"/>
                        </a:rPr>
                        <a:t>5y</a:t>
                      </a:r>
                      <a:r>
                        <a:rPr lang="en-IN" sz="3000" dirty="0" smtClean="0">
                          <a:latin typeface="Times New Roman"/>
                          <a:cs typeface="Times New Roman"/>
                        </a:rPr>
                        <a:t>ears</a:t>
                      </a:r>
                      <a:endParaRPr sz="3000" dirty="0">
                        <a:latin typeface="Times New Roman"/>
                        <a:cs typeface="Times New Roman"/>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ts val="3095"/>
                        </a:lnSpc>
                        <a:spcBef>
                          <a:spcPts val="114"/>
                        </a:spcBef>
                      </a:pPr>
                      <a:r>
                        <a:rPr sz="3000" spc="-5" dirty="0">
                          <a:latin typeface="Times New Roman"/>
                          <a:cs typeface="Times New Roman"/>
                        </a:rPr>
                        <a:t>Copies triangle, gate with</a:t>
                      </a:r>
                      <a:r>
                        <a:rPr sz="3000" spc="55" dirty="0">
                          <a:latin typeface="Times New Roman"/>
                          <a:cs typeface="Times New Roman"/>
                        </a:rPr>
                        <a:t> </a:t>
                      </a:r>
                      <a:r>
                        <a:rPr sz="3000" spc="-5" dirty="0">
                          <a:latin typeface="Times New Roman"/>
                          <a:cs typeface="Times New Roman"/>
                        </a:rPr>
                        <a:t>blocks</a:t>
                      </a:r>
                      <a:endParaRPr sz="3000">
                        <a:latin typeface="Times New Roman"/>
                        <a:cs typeface="Times New Roman"/>
                      </a:endParaRPr>
                    </a:p>
                    <a:p>
                      <a:pPr marR="382905" algn="r">
                        <a:lnSpc>
                          <a:spcPts val="830"/>
                        </a:lnSpc>
                      </a:pPr>
                      <a:r>
                        <a:rPr sz="1200" dirty="0">
                          <a:solidFill>
                            <a:srgbClr val="888888"/>
                          </a:solidFill>
                          <a:latin typeface="Trebuchet MS"/>
                          <a:cs typeface="Trebuchet MS"/>
                        </a:rPr>
                        <a:t>54</a:t>
                      </a:r>
                      <a:endParaRPr sz="1200">
                        <a:latin typeface="Trebuchet MS"/>
                        <a:cs typeface="Trebuchet MS"/>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3" name="object 3"/>
          <p:cNvSpPr txBox="1">
            <a:spLocks noGrp="1"/>
          </p:cNvSpPr>
          <p:nvPr>
            <p:ph type="title"/>
          </p:nvPr>
        </p:nvSpPr>
        <p:spPr>
          <a:xfrm>
            <a:off x="787095" y="97282"/>
            <a:ext cx="7533005" cy="574040"/>
          </a:xfrm>
          <a:prstGeom prst="rect">
            <a:avLst/>
          </a:prstGeom>
        </p:spPr>
        <p:txBody>
          <a:bodyPr vert="horz" wrap="square" lIns="0" tIns="12700" rIns="0" bIns="0" rtlCol="0">
            <a:spAutoFit/>
          </a:bodyPr>
          <a:lstStyle/>
          <a:p>
            <a:pPr marL="12700">
              <a:lnSpc>
                <a:spcPct val="100000"/>
              </a:lnSpc>
              <a:spcBef>
                <a:spcPts val="100"/>
              </a:spcBef>
            </a:pPr>
            <a:r>
              <a:rPr sz="3600" dirty="0"/>
              <a:t>Key fine motor development</a:t>
            </a:r>
            <a:r>
              <a:rPr sz="3600" spc="-130" dirty="0"/>
              <a:t> </a:t>
            </a:r>
            <a:r>
              <a:rPr sz="3600" spc="-5" dirty="0"/>
              <a:t>milestone</a:t>
            </a:r>
            <a:endParaRPr sz="3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35</a:t>
            </a:fld>
            <a:endParaRPr spc="-20" dirty="0"/>
          </a:p>
        </p:txBody>
      </p:sp>
      <p:sp>
        <p:nvSpPr>
          <p:cNvPr id="2" name="object 2"/>
          <p:cNvSpPr txBox="1">
            <a:spLocks noGrp="1"/>
          </p:cNvSpPr>
          <p:nvPr>
            <p:ph type="title"/>
          </p:nvPr>
        </p:nvSpPr>
        <p:spPr>
          <a:xfrm>
            <a:off x="478637" y="234441"/>
            <a:ext cx="8038465" cy="756920"/>
          </a:xfrm>
          <a:prstGeom prst="rect">
            <a:avLst/>
          </a:prstGeom>
        </p:spPr>
        <p:txBody>
          <a:bodyPr vert="horz" wrap="square" lIns="0" tIns="12700" rIns="0" bIns="0" rtlCol="0">
            <a:spAutoFit/>
          </a:bodyPr>
          <a:lstStyle/>
          <a:p>
            <a:pPr marL="12700">
              <a:lnSpc>
                <a:spcPct val="100000"/>
              </a:lnSpc>
              <a:spcBef>
                <a:spcPts val="100"/>
              </a:spcBef>
              <a:tabLst>
                <a:tab pos="2435225" algn="l"/>
                <a:tab pos="3095625" algn="l"/>
                <a:tab pos="4705350" algn="l"/>
              </a:tabLst>
            </a:pPr>
            <a:r>
              <a:rPr sz="4800" spc="-5" dirty="0"/>
              <a:t>Per</a:t>
            </a:r>
            <a:r>
              <a:rPr sz="4800" spc="5" dirty="0"/>
              <a:t>s</a:t>
            </a:r>
            <a:r>
              <a:rPr sz="4800" spc="-5" dirty="0"/>
              <a:t>onal	&amp;	</a:t>
            </a:r>
            <a:r>
              <a:rPr sz="4800" dirty="0"/>
              <a:t>social	dev</a:t>
            </a:r>
            <a:r>
              <a:rPr sz="4800" spc="5" dirty="0"/>
              <a:t>e</a:t>
            </a:r>
            <a:r>
              <a:rPr sz="4800" dirty="0"/>
              <a:t>lopment</a:t>
            </a:r>
            <a:endParaRPr sz="4800"/>
          </a:p>
        </p:txBody>
      </p:sp>
      <p:sp>
        <p:nvSpPr>
          <p:cNvPr id="3" name="object 3"/>
          <p:cNvSpPr txBox="1"/>
          <p:nvPr/>
        </p:nvSpPr>
        <p:spPr>
          <a:xfrm>
            <a:off x="154939" y="1302568"/>
            <a:ext cx="8648065" cy="4416425"/>
          </a:xfrm>
          <a:prstGeom prst="rect">
            <a:avLst/>
          </a:prstGeom>
        </p:spPr>
        <p:txBody>
          <a:bodyPr vert="horz" wrap="square" lIns="0" tIns="13335" rIns="0" bIns="0" rtlCol="0">
            <a:spAutoFit/>
          </a:bodyPr>
          <a:lstStyle/>
          <a:p>
            <a:pPr marL="355600" marR="5080" indent="-342900">
              <a:lnSpc>
                <a:spcPct val="150000"/>
              </a:lnSpc>
              <a:spcBef>
                <a:spcPts val="105"/>
              </a:spcBef>
              <a:buFont typeface="Arial"/>
              <a:buChar char="•"/>
              <a:tabLst>
                <a:tab pos="354965" algn="l"/>
                <a:tab pos="355600" algn="l"/>
              </a:tabLst>
            </a:pPr>
            <a:r>
              <a:rPr sz="3200" dirty="0">
                <a:latin typeface="Times New Roman"/>
                <a:cs typeface="Times New Roman"/>
              </a:rPr>
              <a:t>Personal and social development includes</a:t>
            </a:r>
            <a:r>
              <a:rPr sz="3200" spc="-90" dirty="0">
                <a:latin typeface="Times New Roman"/>
                <a:cs typeface="Times New Roman"/>
              </a:rPr>
              <a:t> </a:t>
            </a:r>
            <a:r>
              <a:rPr sz="3200" dirty="0">
                <a:latin typeface="Times New Roman"/>
                <a:cs typeface="Times New Roman"/>
              </a:rPr>
              <a:t>personal  reactions to his own social and cultural situations  with neuromotor maturity and environment  stimulation. It is related to interpersonal and social  skill as social smile, recognition of </a:t>
            </a:r>
            <a:r>
              <a:rPr sz="3200" spc="-20" dirty="0">
                <a:latin typeface="Times New Roman"/>
                <a:cs typeface="Times New Roman"/>
              </a:rPr>
              <a:t>mother, </a:t>
            </a:r>
            <a:r>
              <a:rPr sz="3200" dirty="0">
                <a:latin typeface="Times New Roman"/>
                <a:cs typeface="Times New Roman"/>
              </a:rPr>
              <a:t>use of  toys.</a:t>
            </a:r>
            <a:endParaRPr sz="32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spc="-20" dirty="0"/>
              <a:pPr marL="25400">
                <a:lnSpc>
                  <a:spcPts val="1240"/>
                </a:lnSpc>
              </a:pPr>
              <a:t>36</a:t>
            </a:fld>
            <a:endParaRPr spc="-20" dirty="0"/>
          </a:p>
        </p:txBody>
      </p:sp>
      <p:graphicFrame>
        <p:nvGraphicFramePr>
          <p:cNvPr id="2" name="object 2"/>
          <p:cNvGraphicFramePr>
            <a:graphicFrameLocks noGrp="1"/>
          </p:cNvGraphicFramePr>
          <p:nvPr/>
        </p:nvGraphicFramePr>
        <p:xfrm>
          <a:off x="381000" y="141354"/>
          <a:ext cx="8763000" cy="5447281"/>
        </p:xfrm>
        <a:graphic>
          <a:graphicData uri="http://schemas.openxmlformats.org/drawingml/2006/table">
            <a:tbl>
              <a:tblPr firstRow="1" bandRow="1">
                <a:tableStyleId>{2D5ABB26-0587-4C30-8999-92F81FD0307C}</a:tableStyleId>
              </a:tblPr>
              <a:tblGrid>
                <a:gridCol w="1525270"/>
                <a:gridCol w="7237730"/>
              </a:tblGrid>
              <a:tr h="464184">
                <a:tc>
                  <a:txBody>
                    <a:bodyPr/>
                    <a:lstStyle/>
                    <a:p>
                      <a:pPr marR="472440" algn="r">
                        <a:lnSpc>
                          <a:spcPct val="100000"/>
                        </a:lnSpc>
                        <a:spcBef>
                          <a:spcPts val="90"/>
                        </a:spcBef>
                      </a:pPr>
                      <a:r>
                        <a:rPr sz="1600" b="1" dirty="0">
                          <a:latin typeface="Times New Roman"/>
                          <a:cs typeface="Times New Roman"/>
                        </a:rPr>
                        <a:t>A</a:t>
                      </a:r>
                      <a:r>
                        <a:rPr sz="1600" b="1" spc="5" dirty="0">
                          <a:latin typeface="Times New Roman"/>
                          <a:cs typeface="Times New Roman"/>
                        </a:rPr>
                        <a:t>g</a:t>
                      </a:r>
                      <a:r>
                        <a:rPr sz="1600" b="1" dirty="0">
                          <a:latin typeface="Times New Roman"/>
                          <a:cs typeface="Times New Roman"/>
                        </a:rPr>
                        <a:t>e</a:t>
                      </a:r>
                      <a:endParaRPr sz="1600" dirty="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 algn="ctr">
                        <a:lnSpc>
                          <a:spcPct val="100000"/>
                        </a:lnSpc>
                        <a:spcBef>
                          <a:spcPts val="90"/>
                        </a:spcBef>
                      </a:pPr>
                      <a:r>
                        <a:rPr sz="1600" b="1" spc="-5" dirty="0">
                          <a:latin typeface="Times New Roman"/>
                          <a:cs typeface="Times New Roman"/>
                        </a:rPr>
                        <a:t>Milestone</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4184">
                <a:tc>
                  <a:txBody>
                    <a:bodyPr/>
                    <a:lstStyle/>
                    <a:p>
                      <a:pPr marL="12065" algn="ctr">
                        <a:lnSpc>
                          <a:spcPct val="100000"/>
                        </a:lnSpc>
                        <a:spcBef>
                          <a:spcPts val="90"/>
                        </a:spcBef>
                      </a:pPr>
                      <a:r>
                        <a:rPr sz="1600" b="1" smtClean="0">
                          <a:latin typeface="Times New Roman"/>
                          <a:cs typeface="Times New Roman"/>
                        </a:rPr>
                        <a:t>2m</a:t>
                      </a:r>
                      <a:r>
                        <a:rPr lang="en-US" sz="1600" b="1" dirty="0" err="1" smtClean="0">
                          <a:latin typeface="Times New Roman"/>
                          <a:cs typeface="Times New Roman"/>
                        </a:rPr>
                        <a:t>onths</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1600" dirty="0">
                          <a:latin typeface="Times New Roman"/>
                          <a:cs typeface="Times New Roman"/>
                        </a:rPr>
                        <a:t>Social</a:t>
                      </a:r>
                      <a:r>
                        <a:rPr sz="1600" spc="-5" dirty="0">
                          <a:latin typeface="Times New Roman"/>
                          <a:cs typeface="Times New Roman"/>
                        </a:rPr>
                        <a:t> smile</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4184">
                <a:tc>
                  <a:txBody>
                    <a:bodyPr/>
                    <a:lstStyle/>
                    <a:p>
                      <a:pPr marL="12065" algn="ctr">
                        <a:lnSpc>
                          <a:spcPct val="100000"/>
                        </a:lnSpc>
                        <a:spcBef>
                          <a:spcPts val="90"/>
                        </a:spcBef>
                      </a:pPr>
                      <a:r>
                        <a:rPr sz="1600" b="1" spc="5" smtClean="0">
                          <a:latin typeface="Times New Roman"/>
                          <a:cs typeface="Times New Roman"/>
                        </a:rPr>
                        <a:t>3m</a:t>
                      </a:r>
                      <a:r>
                        <a:rPr lang="en-US" sz="1600" b="1" spc="5" dirty="0" err="1" smtClean="0">
                          <a:latin typeface="Times New Roman"/>
                          <a:cs typeface="Times New Roman"/>
                        </a:rPr>
                        <a:t>onths</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1600" dirty="0">
                          <a:latin typeface="Times New Roman"/>
                          <a:cs typeface="Times New Roman"/>
                        </a:rPr>
                        <a:t>Recognizes</a:t>
                      </a:r>
                      <a:r>
                        <a:rPr sz="1600" spc="-35" dirty="0">
                          <a:latin typeface="Times New Roman"/>
                          <a:cs typeface="Times New Roman"/>
                        </a:rPr>
                        <a:t> </a:t>
                      </a:r>
                      <a:r>
                        <a:rPr sz="1600" dirty="0">
                          <a:latin typeface="Times New Roman"/>
                          <a:cs typeface="Times New Roman"/>
                        </a:rPr>
                        <a:t>mother</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4184">
                <a:tc>
                  <a:txBody>
                    <a:bodyPr/>
                    <a:lstStyle/>
                    <a:p>
                      <a:pPr marL="12065" algn="ctr">
                        <a:lnSpc>
                          <a:spcPct val="100000"/>
                        </a:lnSpc>
                        <a:spcBef>
                          <a:spcPts val="90"/>
                        </a:spcBef>
                      </a:pPr>
                      <a:r>
                        <a:rPr sz="1600" b="1" spc="5" smtClean="0">
                          <a:latin typeface="Times New Roman"/>
                          <a:cs typeface="Times New Roman"/>
                        </a:rPr>
                        <a:t>6m</a:t>
                      </a:r>
                      <a:r>
                        <a:rPr lang="en-US" sz="1600" b="1" spc="5" dirty="0" err="1" smtClean="0">
                          <a:latin typeface="Times New Roman"/>
                          <a:cs typeface="Times New Roman"/>
                        </a:rPr>
                        <a:t>onths</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1600" dirty="0">
                          <a:latin typeface="Times New Roman"/>
                          <a:cs typeface="Times New Roman"/>
                        </a:rPr>
                        <a:t>Recognizes strangers, stranger</a:t>
                      </a:r>
                      <a:r>
                        <a:rPr sz="1600" spc="-50" dirty="0">
                          <a:latin typeface="Times New Roman"/>
                          <a:cs typeface="Times New Roman"/>
                        </a:rPr>
                        <a:t> </a:t>
                      </a:r>
                      <a:r>
                        <a:rPr sz="1600" dirty="0">
                          <a:latin typeface="Times New Roman"/>
                          <a:cs typeface="Times New Roman"/>
                        </a:rPr>
                        <a:t>anxiety</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4184">
                <a:tc>
                  <a:txBody>
                    <a:bodyPr/>
                    <a:lstStyle/>
                    <a:p>
                      <a:pPr marL="12065" algn="ctr">
                        <a:lnSpc>
                          <a:spcPct val="100000"/>
                        </a:lnSpc>
                        <a:spcBef>
                          <a:spcPts val="90"/>
                        </a:spcBef>
                      </a:pPr>
                      <a:r>
                        <a:rPr sz="1600" b="1" smtClean="0">
                          <a:latin typeface="Times New Roman"/>
                          <a:cs typeface="Times New Roman"/>
                        </a:rPr>
                        <a:t>9m</a:t>
                      </a:r>
                      <a:r>
                        <a:rPr lang="en-US" sz="1600" b="1" dirty="0" err="1" smtClean="0">
                          <a:latin typeface="Times New Roman"/>
                          <a:cs typeface="Times New Roman"/>
                        </a:rPr>
                        <a:t>onths</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1600" spc="-40" dirty="0">
                          <a:latin typeface="Times New Roman"/>
                          <a:cs typeface="Times New Roman"/>
                        </a:rPr>
                        <a:t>Waves </a:t>
                      </a:r>
                      <a:r>
                        <a:rPr sz="1600" dirty="0">
                          <a:latin typeface="Times New Roman"/>
                          <a:cs typeface="Times New Roman"/>
                        </a:rPr>
                        <a:t>“bye</a:t>
                      </a:r>
                      <a:r>
                        <a:rPr sz="1600" spc="-25" dirty="0">
                          <a:latin typeface="Times New Roman"/>
                          <a:cs typeface="Times New Roman"/>
                        </a:rPr>
                        <a:t> </a:t>
                      </a:r>
                      <a:r>
                        <a:rPr sz="1600" dirty="0">
                          <a:latin typeface="Times New Roman"/>
                          <a:cs typeface="Times New Roman"/>
                        </a:rPr>
                        <a:t>bye”</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13975">
                <a:tc>
                  <a:txBody>
                    <a:bodyPr/>
                    <a:lstStyle/>
                    <a:p>
                      <a:pPr marR="445134" algn="r">
                        <a:lnSpc>
                          <a:spcPct val="100000"/>
                        </a:lnSpc>
                        <a:spcBef>
                          <a:spcPts val="90"/>
                        </a:spcBef>
                      </a:pPr>
                      <a:r>
                        <a:rPr lang="en-US" sz="1600" b="1" spc="5" dirty="0" smtClean="0">
                          <a:latin typeface="Times New Roman"/>
                          <a:cs typeface="Times New Roman"/>
                        </a:rPr>
                        <a:t>1 year</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1600" dirty="0">
                          <a:latin typeface="Times New Roman"/>
                          <a:cs typeface="Times New Roman"/>
                        </a:rPr>
                        <a:t>Comes when called, plays </a:t>
                      </a:r>
                      <a:r>
                        <a:rPr sz="1600" spc="-5" dirty="0">
                          <a:latin typeface="Times New Roman"/>
                          <a:cs typeface="Times New Roman"/>
                        </a:rPr>
                        <a:t>simple </a:t>
                      </a:r>
                      <a:r>
                        <a:rPr sz="1600" dirty="0">
                          <a:latin typeface="Times New Roman"/>
                          <a:cs typeface="Times New Roman"/>
                        </a:rPr>
                        <a:t>ball</a:t>
                      </a:r>
                      <a:r>
                        <a:rPr sz="1600" spc="-15" dirty="0">
                          <a:latin typeface="Times New Roman"/>
                          <a:cs typeface="Times New Roman"/>
                        </a:rPr>
                        <a:t> </a:t>
                      </a:r>
                      <a:r>
                        <a:rPr sz="1600" dirty="0">
                          <a:latin typeface="Times New Roman"/>
                          <a:cs typeface="Times New Roman"/>
                        </a:rPr>
                        <a:t>game</a:t>
                      </a: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4184">
                <a:tc>
                  <a:txBody>
                    <a:bodyPr/>
                    <a:lstStyle/>
                    <a:p>
                      <a:pPr marR="445134" algn="r">
                        <a:lnSpc>
                          <a:spcPct val="100000"/>
                        </a:lnSpc>
                        <a:spcBef>
                          <a:spcPts val="95"/>
                        </a:spcBef>
                      </a:pPr>
                      <a:r>
                        <a:rPr lang="en-US" sz="1600" b="1" spc="5" dirty="0" smtClean="0">
                          <a:latin typeface="Times New Roman"/>
                          <a:cs typeface="Times New Roman"/>
                        </a:rPr>
                        <a:t>1</a:t>
                      </a:r>
                      <a:r>
                        <a:rPr lang="en-US" sz="1600" b="1" spc="5" baseline="0" dirty="0" smtClean="0">
                          <a:latin typeface="Times New Roman"/>
                          <a:cs typeface="Times New Roman"/>
                        </a:rPr>
                        <a:t> year and 3 months</a:t>
                      </a:r>
                      <a:endParaRPr sz="1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5"/>
                        </a:spcBef>
                      </a:pPr>
                      <a:r>
                        <a:rPr sz="1600" spc="-10" dirty="0">
                          <a:latin typeface="Times New Roman"/>
                          <a:cs typeface="Times New Roman"/>
                        </a:rPr>
                        <a:t>Jargon</a:t>
                      </a:r>
                      <a:endParaRPr sz="1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4184">
                <a:tc>
                  <a:txBody>
                    <a:bodyPr/>
                    <a:lstStyle/>
                    <a:p>
                      <a:pPr marR="445134" algn="r">
                        <a:lnSpc>
                          <a:spcPct val="100000"/>
                        </a:lnSpc>
                        <a:spcBef>
                          <a:spcPts val="90"/>
                        </a:spcBef>
                      </a:pPr>
                      <a:r>
                        <a:rPr lang="en-US" sz="1600" b="1" spc="5" dirty="0" smtClean="0">
                          <a:latin typeface="Times New Roman"/>
                          <a:cs typeface="Times New Roman"/>
                        </a:rPr>
                        <a:t>1.5</a:t>
                      </a:r>
                      <a:r>
                        <a:rPr lang="en-US" sz="1600" b="1" spc="5" baseline="0" dirty="0" smtClean="0">
                          <a:latin typeface="Times New Roman"/>
                          <a:cs typeface="Times New Roman"/>
                        </a:rPr>
                        <a:t> years</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1600" dirty="0">
                          <a:latin typeface="Times New Roman"/>
                          <a:cs typeface="Times New Roman"/>
                        </a:rPr>
                        <a:t>Copies parents in</a:t>
                      </a:r>
                      <a:r>
                        <a:rPr sz="1600" spc="-65" dirty="0">
                          <a:latin typeface="Times New Roman"/>
                          <a:cs typeface="Times New Roman"/>
                        </a:rPr>
                        <a:t> </a:t>
                      </a:r>
                      <a:r>
                        <a:rPr sz="1600" spc="-5" dirty="0">
                          <a:latin typeface="Times New Roman"/>
                          <a:cs typeface="Times New Roman"/>
                        </a:rPr>
                        <a:t>tasks</a:t>
                      </a:r>
                      <a:endParaRPr sz="1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4184">
                <a:tc>
                  <a:txBody>
                    <a:bodyPr/>
                    <a:lstStyle/>
                    <a:p>
                      <a:pPr marL="12700" algn="ctr">
                        <a:lnSpc>
                          <a:spcPct val="100000"/>
                        </a:lnSpc>
                        <a:spcBef>
                          <a:spcPts val="95"/>
                        </a:spcBef>
                      </a:pPr>
                      <a:r>
                        <a:rPr sz="1600" b="1" spc="5" dirty="0">
                          <a:latin typeface="Times New Roman"/>
                          <a:cs typeface="Times New Roman"/>
                        </a:rPr>
                        <a:t>2yr</a:t>
                      </a:r>
                      <a:endParaRPr sz="1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5"/>
                        </a:spcBef>
                      </a:pPr>
                      <a:r>
                        <a:rPr sz="1600" dirty="0">
                          <a:latin typeface="Times New Roman"/>
                          <a:cs typeface="Times New Roman"/>
                        </a:rPr>
                        <a:t>Asks for </a:t>
                      </a:r>
                      <a:r>
                        <a:rPr sz="1600" spc="5" dirty="0">
                          <a:latin typeface="Times New Roman"/>
                          <a:cs typeface="Times New Roman"/>
                        </a:rPr>
                        <a:t>food, </a:t>
                      </a:r>
                      <a:r>
                        <a:rPr sz="1600" dirty="0">
                          <a:latin typeface="Times New Roman"/>
                          <a:cs typeface="Times New Roman"/>
                        </a:rPr>
                        <a:t>drink,</a:t>
                      </a:r>
                      <a:r>
                        <a:rPr sz="1600" spc="-65" dirty="0">
                          <a:latin typeface="Times New Roman"/>
                          <a:cs typeface="Times New Roman"/>
                        </a:rPr>
                        <a:t> </a:t>
                      </a:r>
                      <a:r>
                        <a:rPr sz="1600" dirty="0">
                          <a:latin typeface="Times New Roman"/>
                          <a:cs typeface="Times New Roman"/>
                        </a:rPr>
                        <a:t>toilet</a:t>
                      </a:r>
                      <a:endParaRPr sz="1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4184">
                <a:tc>
                  <a:txBody>
                    <a:bodyPr/>
                    <a:lstStyle/>
                    <a:p>
                      <a:pPr marL="12700" algn="ctr">
                        <a:lnSpc>
                          <a:spcPct val="100000"/>
                        </a:lnSpc>
                        <a:spcBef>
                          <a:spcPts val="95"/>
                        </a:spcBef>
                      </a:pPr>
                      <a:r>
                        <a:rPr sz="1600" b="1" spc="5" dirty="0">
                          <a:latin typeface="Times New Roman"/>
                          <a:cs typeface="Times New Roman"/>
                        </a:rPr>
                        <a:t>3yr</a:t>
                      </a:r>
                      <a:endParaRPr sz="1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5"/>
                        </a:spcBef>
                      </a:pPr>
                      <a:r>
                        <a:rPr sz="1600" dirty="0">
                          <a:latin typeface="Times New Roman"/>
                          <a:cs typeface="Times New Roman"/>
                        </a:rPr>
                        <a:t>Shares toys, knows full </a:t>
                      </a:r>
                      <a:r>
                        <a:rPr sz="1600" spc="-5" dirty="0">
                          <a:latin typeface="Times New Roman"/>
                          <a:cs typeface="Times New Roman"/>
                        </a:rPr>
                        <a:t>name and</a:t>
                      </a:r>
                      <a:r>
                        <a:rPr sz="1600" spc="-90" dirty="0">
                          <a:latin typeface="Times New Roman"/>
                          <a:cs typeface="Times New Roman"/>
                        </a:rPr>
                        <a:t> </a:t>
                      </a:r>
                      <a:r>
                        <a:rPr sz="1600" dirty="0">
                          <a:latin typeface="Times New Roman"/>
                          <a:cs typeface="Times New Roman"/>
                        </a:rPr>
                        <a:t>gender</a:t>
                      </a:r>
                      <a:endParaRPr sz="1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4184">
                <a:tc>
                  <a:txBody>
                    <a:bodyPr/>
                    <a:lstStyle/>
                    <a:p>
                      <a:pPr marL="17780" algn="ctr">
                        <a:lnSpc>
                          <a:spcPct val="100000"/>
                        </a:lnSpc>
                        <a:spcBef>
                          <a:spcPts val="95"/>
                        </a:spcBef>
                      </a:pPr>
                      <a:r>
                        <a:rPr sz="1600" b="1" spc="5" dirty="0">
                          <a:latin typeface="Times New Roman"/>
                          <a:cs typeface="Times New Roman"/>
                        </a:rPr>
                        <a:t>4yr</a:t>
                      </a:r>
                      <a:endParaRPr sz="1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5"/>
                        </a:spcBef>
                      </a:pPr>
                      <a:r>
                        <a:rPr sz="1600" dirty="0">
                          <a:latin typeface="Times New Roman"/>
                          <a:cs typeface="Times New Roman"/>
                        </a:rPr>
                        <a:t>Plays cooperatively in a </a:t>
                      </a:r>
                      <a:r>
                        <a:rPr sz="1600" spc="5" dirty="0">
                          <a:latin typeface="Times New Roman"/>
                          <a:cs typeface="Times New Roman"/>
                        </a:rPr>
                        <a:t>group, </a:t>
                      </a:r>
                      <a:r>
                        <a:rPr sz="1600" dirty="0">
                          <a:latin typeface="Times New Roman"/>
                          <a:cs typeface="Times New Roman"/>
                        </a:rPr>
                        <a:t>goes to toilet</a:t>
                      </a:r>
                      <a:r>
                        <a:rPr sz="1600" spc="-70" dirty="0">
                          <a:latin typeface="Times New Roman"/>
                          <a:cs typeface="Times New Roman"/>
                        </a:rPr>
                        <a:t> </a:t>
                      </a:r>
                      <a:r>
                        <a:rPr sz="1600" dirty="0">
                          <a:latin typeface="Times New Roman"/>
                          <a:cs typeface="Times New Roman"/>
                        </a:rPr>
                        <a:t>alone.</a:t>
                      </a:r>
                      <a:endParaRPr sz="1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0">
                <a:tc>
                  <a:txBody>
                    <a:bodyPr/>
                    <a:lstStyle/>
                    <a:p>
                      <a:pPr marL="17780" algn="ctr">
                        <a:lnSpc>
                          <a:spcPct val="100000"/>
                        </a:lnSpc>
                        <a:spcBef>
                          <a:spcPts val="95"/>
                        </a:spcBef>
                      </a:pPr>
                      <a:r>
                        <a:rPr sz="1600" b="1" spc="5" dirty="0">
                          <a:latin typeface="Times New Roman"/>
                          <a:cs typeface="Times New Roman"/>
                        </a:rPr>
                        <a:t>5yr</a:t>
                      </a:r>
                      <a:endParaRPr sz="1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5"/>
                        </a:spcBef>
                      </a:pPr>
                      <a:r>
                        <a:rPr sz="1600" dirty="0">
                          <a:latin typeface="Times New Roman"/>
                          <a:cs typeface="Times New Roman"/>
                        </a:rPr>
                        <a:t>Helps in </a:t>
                      </a:r>
                      <a:r>
                        <a:rPr sz="1600" spc="5" dirty="0">
                          <a:latin typeface="Times New Roman"/>
                          <a:cs typeface="Times New Roman"/>
                        </a:rPr>
                        <a:t>household </a:t>
                      </a:r>
                      <a:r>
                        <a:rPr sz="1600" spc="-5" dirty="0">
                          <a:latin typeface="Times New Roman"/>
                          <a:cs typeface="Times New Roman"/>
                        </a:rPr>
                        <a:t>tasks, dressing </a:t>
                      </a:r>
                      <a:r>
                        <a:rPr sz="1600" dirty="0">
                          <a:latin typeface="Times New Roman"/>
                          <a:cs typeface="Times New Roman"/>
                        </a:rPr>
                        <a:t>and</a:t>
                      </a:r>
                      <a:r>
                        <a:rPr sz="1600" spc="-100" dirty="0">
                          <a:latin typeface="Times New Roman"/>
                          <a:cs typeface="Times New Roman"/>
                        </a:rPr>
                        <a:t> </a:t>
                      </a:r>
                      <a:r>
                        <a:rPr sz="1600" dirty="0">
                          <a:latin typeface="Times New Roman"/>
                          <a:cs typeface="Times New Roman"/>
                        </a:rPr>
                        <a:t>undressing</a:t>
                      </a: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3" name="object 3"/>
          <p:cNvSpPr txBox="1">
            <a:spLocks noGrp="1"/>
          </p:cNvSpPr>
          <p:nvPr>
            <p:ph type="title"/>
          </p:nvPr>
        </p:nvSpPr>
        <p:spPr>
          <a:xfrm>
            <a:off x="990600" y="-287020"/>
            <a:ext cx="6807200" cy="566822"/>
          </a:xfrm>
          <a:prstGeom prst="rect">
            <a:avLst/>
          </a:prstGeom>
        </p:spPr>
        <p:txBody>
          <a:bodyPr vert="horz" wrap="square" lIns="0" tIns="12700" rIns="0" bIns="0" rtlCol="0">
            <a:spAutoFit/>
          </a:bodyPr>
          <a:lstStyle/>
          <a:p>
            <a:pPr marL="12700">
              <a:lnSpc>
                <a:spcPct val="100000"/>
              </a:lnSpc>
              <a:spcBef>
                <a:spcPts val="100"/>
              </a:spcBef>
            </a:pPr>
            <a:r>
              <a:rPr sz="2800" dirty="0"/>
              <a:t>Key social </a:t>
            </a:r>
            <a:r>
              <a:rPr sz="2800" spc="-5" dirty="0"/>
              <a:t>and </a:t>
            </a:r>
            <a:r>
              <a:rPr sz="2800" dirty="0"/>
              <a:t>adaptive</a:t>
            </a:r>
            <a:r>
              <a:rPr sz="2800" spc="-35" dirty="0"/>
              <a:t> </a:t>
            </a:r>
            <a:r>
              <a:rPr sz="2800" spc="-5" dirty="0"/>
              <a:t>milesto</a:t>
            </a:r>
            <a:r>
              <a:rPr sz="3600" spc="-5" dirty="0"/>
              <a:t>nes</a:t>
            </a:r>
            <a:endParaRPr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5613" y="11379"/>
            <a:ext cx="6192520" cy="772160"/>
          </a:xfrm>
          <a:prstGeom prst="rect">
            <a:avLst/>
          </a:prstGeom>
        </p:spPr>
        <p:txBody>
          <a:bodyPr vert="horz" wrap="square" lIns="0" tIns="12065" rIns="0" bIns="0" rtlCol="0">
            <a:spAutoFit/>
          </a:bodyPr>
          <a:lstStyle/>
          <a:p>
            <a:pPr marL="12700">
              <a:lnSpc>
                <a:spcPct val="100000"/>
              </a:lnSpc>
              <a:spcBef>
                <a:spcPts val="95"/>
              </a:spcBef>
            </a:pPr>
            <a:r>
              <a:rPr sz="4900" spc="-5" dirty="0"/>
              <a:t>Language</a:t>
            </a:r>
            <a:r>
              <a:rPr sz="4900" spc="-45" dirty="0"/>
              <a:t> </a:t>
            </a:r>
            <a:r>
              <a:rPr sz="4900" spc="-5" dirty="0"/>
              <a:t>development</a:t>
            </a:r>
            <a:endParaRPr sz="4900"/>
          </a:p>
        </p:txBody>
      </p:sp>
      <p:graphicFrame>
        <p:nvGraphicFramePr>
          <p:cNvPr id="3" name="object 3"/>
          <p:cNvGraphicFramePr>
            <a:graphicFrameLocks noGrp="1"/>
          </p:cNvGraphicFramePr>
          <p:nvPr/>
        </p:nvGraphicFramePr>
        <p:xfrm>
          <a:off x="146050" y="984250"/>
          <a:ext cx="8686800" cy="5828664"/>
        </p:xfrm>
        <a:graphic>
          <a:graphicData uri="http://schemas.openxmlformats.org/drawingml/2006/table">
            <a:tbl>
              <a:tblPr firstRow="1" bandRow="1">
                <a:tableStyleId>{2D5ABB26-0587-4C30-8999-92F81FD0307C}</a:tableStyleId>
              </a:tblPr>
              <a:tblGrid>
                <a:gridCol w="1511935"/>
                <a:gridCol w="7174865"/>
              </a:tblGrid>
              <a:tr h="455295">
                <a:tc>
                  <a:txBody>
                    <a:bodyPr/>
                    <a:lstStyle/>
                    <a:p>
                      <a:pPr marL="11430" algn="ctr">
                        <a:lnSpc>
                          <a:spcPct val="100000"/>
                        </a:lnSpc>
                        <a:spcBef>
                          <a:spcPts val="90"/>
                        </a:spcBef>
                      </a:pPr>
                      <a:r>
                        <a:rPr sz="2600" b="1" dirty="0">
                          <a:latin typeface="Times New Roman"/>
                          <a:cs typeface="Times New Roman"/>
                        </a:rPr>
                        <a:t>Age</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0" algn="ctr">
                        <a:lnSpc>
                          <a:spcPct val="100000"/>
                        </a:lnSpc>
                        <a:spcBef>
                          <a:spcPts val="90"/>
                        </a:spcBef>
                      </a:pPr>
                      <a:r>
                        <a:rPr sz="2600" b="1" spc="-5" dirty="0">
                          <a:latin typeface="Times New Roman"/>
                          <a:cs typeface="Times New Roman"/>
                        </a:rPr>
                        <a:t>Milestone</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5295">
                <a:tc>
                  <a:txBody>
                    <a:bodyPr/>
                    <a:lstStyle/>
                    <a:p>
                      <a:pPr marL="11430" algn="ctr">
                        <a:lnSpc>
                          <a:spcPct val="100000"/>
                        </a:lnSpc>
                        <a:spcBef>
                          <a:spcPts val="90"/>
                        </a:spcBef>
                      </a:pPr>
                      <a:r>
                        <a:rPr sz="2600" b="1" spc="5" dirty="0">
                          <a:latin typeface="Times New Roman"/>
                          <a:cs typeface="Times New Roman"/>
                        </a:rPr>
                        <a:t>1m</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2600" spc="-5" dirty="0">
                          <a:latin typeface="Times New Roman"/>
                          <a:cs typeface="Times New Roman"/>
                        </a:rPr>
                        <a:t>Alerts </a:t>
                      </a:r>
                      <a:r>
                        <a:rPr sz="2600" dirty="0">
                          <a:latin typeface="Times New Roman"/>
                          <a:cs typeface="Times New Roman"/>
                        </a:rPr>
                        <a:t>to</a:t>
                      </a:r>
                      <a:r>
                        <a:rPr sz="2600" spc="-10" dirty="0">
                          <a:latin typeface="Times New Roman"/>
                          <a:cs typeface="Times New Roman"/>
                        </a:rPr>
                        <a:t> </a:t>
                      </a:r>
                      <a:r>
                        <a:rPr sz="2600" dirty="0">
                          <a:latin typeface="Times New Roman"/>
                          <a:cs typeface="Times New Roman"/>
                        </a:rPr>
                        <a:t>sound</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5295">
                <a:tc>
                  <a:txBody>
                    <a:bodyPr/>
                    <a:lstStyle/>
                    <a:p>
                      <a:pPr marL="11430" algn="ctr">
                        <a:lnSpc>
                          <a:spcPct val="100000"/>
                        </a:lnSpc>
                        <a:spcBef>
                          <a:spcPts val="90"/>
                        </a:spcBef>
                      </a:pPr>
                      <a:r>
                        <a:rPr sz="2600" b="1" dirty="0">
                          <a:latin typeface="Times New Roman"/>
                          <a:cs typeface="Times New Roman"/>
                        </a:rPr>
                        <a:t>3m</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2600" dirty="0">
                          <a:latin typeface="Times New Roman"/>
                          <a:cs typeface="Times New Roman"/>
                        </a:rPr>
                        <a:t>Coos ( </a:t>
                      </a:r>
                      <a:r>
                        <a:rPr sz="2600" spc="-5" dirty="0">
                          <a:latin typeface="Times New Roman"/>
                          <a:cs typeface="Times New Roman"/>
                        </a:rPr>
                        <a:t>musical </a:t>
                      </a:r>
                      <a:r>
                        <a:rPr sz="2600" dirty="0">
                          <a:latin typeface="Times New Roman"/>
                          <a:cs typeface="Times New Roman"/>
                        </a:rPr>
                        <a:t>vowel</a:t>
                      </a:r>
                      <a:r>
                        <a:rPr sz="2600" spc="-50" dirty="0">
                          <a:latin typeface="Times New Roman"/>
                          <a:cs typeface="Times New Roman"/>
                        </a:rPr>
                        <a:t> </a:t>
                      </a:r>
                      <a:r>
                        <a:rPr sz="2600" dirty="0">
                          <a:latin typeface="Times New Roman"/>
                          <a:cs typeface="Times New Roman"/>
                        </a:rPr>
                        <a:t>sounds)</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5295">
                <a:tc>
                  <a:txBody>
                    <a:bodyPr/>
                    <a:lstStyle/>
                    <a:p>
                      <a:pPr marL="11430" algn="ctr">
                        <a:lnSpc>
                          <a:spcPct val="100000"/>
                        </a:lnSpc>
                        <a:spcBef>
                          <a:spcPts val="90"/>
                        </a:spcBef>
                      </a:pPr>
                      <a:r>
                        <a:rPr sz="2600" b="1" spc="5" dirty="0">
                          <a:latin typeface="Times New Roman"/>
                          <a:cs typeface="Times New Roman"/>
                        </a:rPr>
                        <a:t>4m</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2600" dirty="0">
                          <a:latin typeface="Times New Roman"/>
                          <a:cs typeface="Times New Roman"/>
                        </a:rPr>
                        <a:t>Laugh</a:t>
                      </a:r>
                      <a:r>
                        <a:rPr sz="2600" spc="-40" dirty="0">
                          <a:latin typeface="Times New Roman"/>
                          <a:cs typeface="Times New Roman"/>
                        </a:rPr>
                        <a:t> </a:t>
                      </a:r>
                      <a:r>
                        <a:rPr sz="2600" dirty="0">
                          <a:latin typeface="Times New Roman"/>
                          <a:cs typeface="Times New Roman"/>
                        </a:rPr>
                        <a:t>loud</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5295">
                <a:tc>
                  <a:txBody>
                    <a:bodyPr/>
                    <a:lstStyle/>
                    <a:p>
                      <a:pPr marL="11430" algn="ctr">
                        <a:lnSpc>
                          <a:spcPct val="100000"/>
                        </a:lnSpc>
                        <a:spcBef>
                          <a:spcPts val="90"/>
                        </a:spcBef>
                      </a:pPr>
                      <a:r>
                        <a:rPr sz="2600" b="1" spc="5" dirty="0">
                          <a:latin typeface="Times New Roman"/>
                          <a:cs typeface="Times New Roman"/>
                        </a:rPr>
                        <a:t>6m</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2600" dirty="0">
                          <a:latin typeface="Times New Roman"/>
                          <a:cs typeface="Times New Roman"/>
                        </a:rPr>
                        <a:t>Monosyllables (ba, da, pa)</a:t>
                      </a:r>
                      <a:r>
                        <a:rPr sz="2600" spc="-85" dirty="0">
                          <a:latin typeface="Times New Roman"/>
                          <a:cs typeface="Times New Roman"/>
                        </a:rPr>
                        <a:t> </a:t>
                      </a:r>
                      <a:r>
                        <a:rPr sz="2600" dirty="0">
                          <a:latin typeface="Times New Roman"/>
                          <a:cs typeface="Times New Roman"/>
                        </a:rPr>
                        <a:t>sound</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5295">
                <a:tc>
                  <a:txBody>
                    <a:bodyPr/>
                    <a:lstStyle/>
                    <a:p>
                      <a:pPr marL="11430" algn="ctr">
                        <a:lnSpc>
                          <a:spcPct val="100000"/>
                        </a:lnSpc>
                        <a:spcBef>
                          <a:spcPts val="90"/>
                        </a:spcBef>
                      </a:pPr>
                      <a:r>
                        <a:rPr sz="2600" b="1" dirty="0">
                          <a:latin typeface="Times New Roman"/>
                          <a:cs typeface="Times New Roman"/>
                        </a:rPr>
                        <a:t>9m</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0"/>
                        </a:spcBef>
                      </a:pPr>
                      <a:r>
                        <a:rPr sz="2600" dirty="0">
                          <a:latin typeface="Times New Roman"/>
                          <a:cs typeface="Times New Roman"/>
                        </a:rPr>
                        <a:t>Bisyllables ( </a:t>
                      </a:r>
                      <a:r>
                        <a:rPr sz="2600" spc="-5" dirty="0">
                          <a:latin typeface="Times New Roman"/>
                          <a:cs typeface="Times New Roman"/>
                        </a:rPr>
                        <a:t>mama, </a:t>
                      </a:r>
                      <a:r>
                        <a:rPr sz="2600" dirty="0">
                          <a:latin typeface="Times New Roman"/>
                          <a:cs typeface="Times New Roman"/>
                        </a:rPr>
                        <a:t>baba, dada)</a:t>
                      </a:r>
                      <a:r>
                        <a:rPr sz="2600" spc="-65" dirty="0">
                          <a:latin typeface="Times New Roman"/>
                          <a:cs typeface="Times New Roman"/>
                        </a:rPr>
                        <a:t> </a:t>
                      </a:r>
                      <a:r>
                        <a:rPr sz="2600" dirty="0">
                          <a:latin typeface="Times New Roman"/>
                          <a:cs typeface="Times New Roman"/>
                        </a:rPr>
                        <a:t>sound</a:t>
                      </a:r>
                      <a:endParaRPr sz="2600">
                        <a:latin typeface="Times New Roman"/>
                        <a:cs typeface="Times New Roman"/>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5295">
                <a:tc>
                  <a:txBody>
                    <a:bodyPr/>
                    <a:lstStyle/>
                    <a:p>
                      <a:pPr marL="12700" algn="ctr">
                        <a:lnSpc>
                          <a:spcPct val="100000"/>
                        </a:lnSpc>
                        <a:spcBef>
                          <a:spcPts val="95"/>
                        </a:spcBef>
                      </a:pPr>
                      <a:r>
                        <a:rPr sz="2600" b="1" spc="5" dirty="0">
                          <a:latin typeface="Times New Roman"/>
                          <a:cs typeface="Times New Roman"/>
                        </a:rPr>
                        <a:t>12m</a:t>
                      </a:r>
                      <a:endParaRPr sz="2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5"/>
                        </a:spcBef>
                      </a:pPr>
                      <a:r>
                        <a:rPr sz="2600" dirty="0">
                          <a:latin typeface="Times New Roman"/>
                          <a:cs typeface="Times New Roman"/>
                        </a:rPr>
                        <a:t>1-2 words with</a:t>
                      </a:r>
                      <a:r>
                        <a:rPr sz="2600" spc="-45" dirty="0">
                          <a:latin typeface="Times New Roman"/>
                          <a:cs typeface="Times New Roman"/>
                        </a:rPr>
                        <a:t> </a:t>
                      </a:r>
                      <a:r>
                        <a:rPr sz="2600" spc="-5" dirty="0">
                          <a:latin typeface="Times New Roman"/>
                          <a:cs typeface="Times New Roman"/>
                        </a:rPr>
                        <a:t>meaning</a:t>
                      </a:r>
                      <a:endParaRPr sz="2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5295">
                <a:tc>
                  <a:txBody>
                    <a:bodyPr/>
                    <a:lstStyle/>
                    <a:p>
                      <a:pPr marL="10160" algn="ctr">
                        <a:lnSpc>
                          <a:spcPct val="100000"/>
                        </a:lnSpc>
                        <a:spcBef>
                          <a:spcPts val="95"/>
                        </a:spcBef>
                      </a:pPr>
                      <a:r>
                        <a:rPr sz="2600" b="1" dirty="0">
                          <a:latin typeface="Times New Roman"/>
                          <a:cs typeface="Times New Roman"/>
                        </a:rPr>
                        <a:t>18</a:t>
                      </a:r>
                      <a:r>
                        <a:rPr sz="2600" b="1" spc="-25" dirty="0">
                          <a:latin typeface="Times New Roman"/>
                          <a:cs typeface="Times New Roman"/>
                        </a:rPr>
                        <a:t> </a:t>
                      </a:r>
                      <a:r>
                        <a:rPr sz="2600" b="1" dirty="0">
                          <a:latin typeface="Times New Roman"/>
                          <a:cs typeface="Times New Roman"/>
                        </a:rPr>
                        <a:t>m</a:t>
                      </a:r>
                      <a:endParaRPr sz="2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5"/>
                        </a:spcBef>
                      </a:pPr>
                      <a:r>
                        <a:rPr sz="2600" dirty="0">
                          <a:latin typeface="Times New Roman"/>
                          <a:cs typeface="Times New Roman"/>
                        </a:rPr>
                        <a:t>8 -10 words</a:t>
                      </a:r>
                      <a:r>
                        <a:rPr sz="2600" spc="-40" dirty="0">
                          <a:latin typeface="Times New Roman"/>
                          <a:cs typeface="Times New Roman"/>
                        </a:rPr>
                        <a:t> </a:t>
                      </a:r>
                      <a:r>
                        <a:rPr sz="2600" dirty="0">
                          <a:latin typeface="Times New Roman"/>
                          <a:cs typeface="Times New Roman"/>
                        </a:rPr>
                        <a:t>vocabulary</a:t>
                      </a:r>
                      <a:endParaRPr sz="2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820419">
                <a:tc>
                  <a:txBody>
                    <a:bodyPr/>
                    <a:lstStyle/>
                    <a:p>
                      <a:pPr marL="12065" algn="ctr">
                        <a:lnSpc>
                          <a:spcPct val="100000"/>
                        </a:lnSpc>
                        <a:spcBef>
                          <a:spcPts val="95"/>
                        </a:spcBef>
                      </a:pPr>
                      <a:r>
                        <a:rPr sz="2600" b="1" spc="5" dirty="0">
                          <a:latin typeface="Times New Roman"/>
                          <a:cs typeface="Times New Roman"/>
                        </a:rPr>
                        <a:t>2yr</a:t>
                      </a:r>
                      <a:endParaRPr sz="2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5"/>
                        </a:spcBef>
                        <a:tabLst>
                          <a:tab pos="5397500" algn="l"/>
                        </a:tabLst>
                      </a:pPr>
                      <a:r>
                        <a:rPr sz="2600" dirty="0">
                          <a:latin typeface="Times New Roman"/>
                          <a:cs typeface="Times New Roman"/>
                        </a:rPr>
                        <a:t>2-3 word </a:t>
                      </a:r>
                      <a:r>
                        <a:rPr sz="2600" spc="-5" dirty="0">
                          <a:latin typeface="Times New Roman"/>
                          <a:cs typeface="Times New Roman"/>
                        </a:rPr>
                        <a:t>sentences, </a:t>
                      </a:r>
                      <a:r>
                        <a:rPr sz="2600" dirty="0">
                          <a:latin typeface="Times New Roman"/>
                          <a:cs typeface="Times New Roman"/>
                        </a:rPr>
                        <a:t>uses</a:t>
                      </a:r>
                      <a:r>
                        <a:rPr sz="2600" spc="-5" dirty="0">
                          <a:latin typeface="Times New Roman"/>
                          <a:cs typeface="Times New Roman"/>
                        </a:rPr>
                        <a:t> </a:t>
                      </a:r>
                      <a:r>
                        <a:rPr sz="2600" dirty="0">
                          <a:latin typeface="Times New Roman"/>
                          <a:cs typeface="Times New Roman"/>
                        </a:rPr>
                        <a:t>pronouns</a:t>
                      </a:r>
                      <a:r>
                        <a:rPr sz="2600" spc="-25" dirty="0">
                          <a:latin typeface="Times New Roman"/>
                          <a:cs typeface="Times New Roman"/>
                        </a:rPr>
                        <a:t> </a:t>
                      </a:r>
                      <a:r>
                        <a:rPr sz="2600" spc="-5" dirty="0">
                          <a:latin typeface="Times New Roman"/>
                          <a:cs typeface="Times New Roman"/>
                        </a:rPr>
                        <a:t>“I”,	</a:t>
                      </a:r>
                      <a:r>
                        <a:rPr sz="2600" dirty="0">
                          <a:latin typeface="Times New Roman"/>
                          <a:cs typeface="Times New Roman"/>
                        </a:rPr>
                        <a:t>“Me”,</a:t>
                      </a:r>
                      <a:r>
                        <a:rPr sz="2600" spc="-60" dirty="0">
                          <a:latin typeface="Times New Roman"/>
                          <a:cs typeface="Times New Roman"/>
                        </a:rPr>
                        <a:t> </a:t>
                      </a:r>
                      <a:r>
                        <a:rPr sz="2600" dirty="0">
                          <a:latin typeface="Times New Roman"/>
                          <a:cs typeface="Times New Roman"/>
                        </a:rPr>
                        <a:t>“you”</a:t>
                      </a:r>
                      <a:endParaRPr sz="2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5295">
                <a:tc>
                  <a:txBody>
                    <a:bodyPr/>
                    <a:lstStyle/>
                    <a:p>
                      <a:pPr marL="18415" algn="ctr">
                        <a:lnSpc>
                          <a:spcPct val="100000"/>
                        </a:lnSpc>
                        <a:spcBef>
                          <a:spcPts val="95"/>
                        </a:spcBef>
                      </a:pPr>
                      <a:r>
                        <a:rPr sz="2600" b="1" dirty="0">
                          <a:latin typeface="Times New Roman"/>
                          <a:cs typeface="Times New Roman"/>
                        </a:rPr>
                        <a:t>3</a:t>
                      </a:r>
                      <a:r>
                        <a:rPr sz="2600" b="1" spc="-25" dirty="0">
                          <a:latin typeface="Times New Roman"/>
                          <a:cs typeface="Times New Roman"/>
                        </a:rPr>
                        <a:t> </a:t>
                      </a:r>
                      <a:r>
                        <a:rPr sz="2600" b="1" dirty="0">
                          <a:latin typeface="Times New Roman"/>
                          <a:cs typeface="Times New Roman"/>
                        </a:rPr>
                        <a:t>yr</a:t>
                      </a:r>
                      <a:endParaRPr sz="2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5"/>
                        </a:spcBef>
                      </a:pPr>
                      <a:r>
                        <a:rPr sz="2600" dirty="0">
                          <a:latin typeface="Times New Roman"/>
                          <a:cs typeface="Times New Roman"/>
                        </a:rPr>
                        <a:t>Ask</a:t>
                      </a:r>
                      <a:r>
                        <a:rPr sz="2600" spc="-15" dirty="0">
                          <a:latin typeface="Times New Roman"/>
                          <a:cs typeface="Times New Roman"/>
                        </a:rPr>
                        <a:t> </a:t>
                      </a:r>
                      <a:r>
                        <a:rPr sz="2600" spc="-5" dirty="0">
                          <a:latin typeface="Times New Roman"/>
                          <a:cs typeface="Times New Roman"/>
                        </a:rPr>
                        <a:t>question</a:t>
                      </a:r>
                      <a:endParaRPr sz="2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5295">
                <a:tc>
                  <a:txBody>
                    <a:bodyPr/>
                    <a:lstStyle/>
                    <a:p>
                      <a:pPr marL="17780" algn="ctr">
                        <a:lnSpc>
                          <a:spcPct val="100000"/>
                        </a:lnSpc>
                        <a:spcBef>
                          <a:spcPts val="95"/>
                        </a:spcBef>
                      </a:pPr>
                      <a:r>
                        <a:rPr sz="2600" b="1" dirty="0">
                          <a:latin typeface="Times New Roman"/>
                          <a:cs typeface="Times New Roman"/>
                        </a:rPr>
                        <a:t>4yr</a:t>
                      </a:r>
                      <a:endParaRPr sz="2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95"/>
                        </a:spcBef>
                      </a:pPr>
                      <a:r>
                        <a:rPr sz="2600" dirty="0">
                          <a:latin typeface="Times New Roman"/>
                          <a:cs typeface="Times New Roman"/>
                        </a:rPr>
                        <a:t>Says songs or poem, </a:t>
                      </a:r>
                      <a:r>
                        <a:rPr sz="2600" spc="-5" dirty="0">
                          <a:latin typeface="Times New Roman"/>
                          <a:cs typeface="Times New Roman"/>
                        </a:rPr>
                        <a:t>tell</a:t>
                      </a:r>
                      <a:r>
                        <a:rPr sz="2600" spc="-50" dirty="0">
                          <a:latin typeface="Times New Roman"/>
                          <a:cs typeface="Times New Roman"/>
                        </a:rPr>
                        <a:t> </a:t>
                      </a:r>
                      <a:r>
                        <a:rPr sz="2600" spc="-5" dirty="0">
                          <a:latin typeface="Times New Roman"/>
                          <a:cs typeface="Times New Roman"/>
                        </a:rPr>
                        <a:t>stories</a:t>
                      </a:r>
                      <a:endParaRPr sz="2600">
                        <a:latin typeface="Times New Roman"/>
                        <a:cs typeface="Times New Roman"/>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5295">
                <a:tc>
                  <a:txBody>
                    <a:bodyPr/>
                    <a:lstStyle/>
                    <a:p>
                      <a:pPr marL="17145" algn="ctr">
                        <a:lnSpc>
                          <a:spcPct val="100000"/>
                        </a:lnSpc>
                        <a:spcBef>
                          <a:spcPts val="100"/>
                        </a:spcBef>
                      </a:pPr>
                      <a:r>
                        <a:rPr sz="2600" b="1" spc="5" dirty="0">
                          <a:latin typeface="Times New Roman"/>
                          <a:cs typeface="Times New Roman"/>
                        </a:rPr>
                        <a:t>5yr</a:t>
                      </a:r>
                      <a:endParaRPr sz="2600">
                        <a:latin typeface="Times New Roman"/>
                        <a:cs typeface="Times New Roman"/>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930">
                        <a:lnSpc>
                          <a:spcPct val="100000"/>
                        </a:lnSpc>
                        <a:spcBef>
                          <a:spcPts val="100"/>
                        </a:spcBef>
                        <a:tabLst>
                          <a:tab pos="6781165" algn="l"/>
                        </a:tabLst>
                      </a:pPr>
                      <a:r>
                        <a:rPr sz="2600" dirty="0">
                          <a:latin typeface="Times New Roman"/>
                          <a:cs typeface="Times New Roman"/>
                        </a:rPr>
                        <a:t>Asks </a:t>
                      </a:r>
                      <a:r>
                        <a:rPr sz="2600" spc="-5" dirty="0">
                          <a:latin typeface="Times New Roman"/>
                          <a:cs typeface="Times New Roman"/>
                        </a:rPr>
                        <a:t>meaning</a:t>
                      </a:r>
                      <a:r>
                        <a:rPr sz="2600" spc="5" dirty="0">
                          <a:latin typeface="Times New Roman"/>
                          <a:cs typeface="Times New Roman"/>
                        </a:rPr>
                        <a:t> </a:t>
                      </a:r>
                      <a:r>
                        <a:rPr sz="2600" dirty="0">
                          <a:latin typeface="Times New Roman"/>
                          <a:cs typeface="Times New Roman"/>
                        </a:rPr>
                        <a:t>of</a:t>
                      </a:r>
                      <a:r>
                        <a:rPr sz="2600" spc="-10" dirty="0">
                          <a:latin typeface="Times New Roman"/>
                          <a:cs typeface="Times New Roman"/>
                        </a:rPr>
                        <a:t> </a:t>
                      </a:r>
                      <a:r>
                        <a:rPr sz="2600" dirty="0">
                          <a:latin typeface="Times New Roman"/>
                          <a:cs typeface="Times New Roman"/>
                        </a:rPr>
                        <a:t>words	</a:t>
                      </a:r>
                      <a:r>
                        <a:rPr sz="1800" spc="-30" baseline="43981" dirty="0">
                          <a:solidFill>
                            <a:srgbClr val="888888"/>
                          </a:solidFill>
                          <a:latin typeface="Trebuchet MS"/>
                          <a:cs typeface="Trebuchet MS"/>
                        </a:rPr>
                        <a:t>57</a:t>
                      </a:r>
                      <a:endParaRPr sz="1800" baseline="43981">
                        <a:latin typeface="Trebuchet MS"/>
                        <a:cs typeface="Trebuchet MS"/>
                      </a:endParaRPr>
                    </a:p>
                  </a:txBody>
                  <a:tcPr marL="0" marR="0" marT="127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4939" y="1524000"/>
            <a:ext cx="8834120" cy="2743200"/>
          </a:xfrm>
        </p:spPr>
        <p:txBody>
          <a:bodyPr/>
          <a:lstStyle/>
          <a:p>
            <a:pPr algn="ctr"/>
            <a:r>
              <a:rPr lang="en-US" sz="8800" dirty="0" smtClean="0">
                <a:latin typeface="Arial Rounded MT Bold" pitchFamily="34" charset="0"/>
              </a:rPr>
              <a:t>Thank You</a:t>
            </a:r>
            <a:endParaRPr lang="en-US" sz="8800" dirty="0">
              <a:latin typeface="Arial Rounded MT Bold"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1362" y="696214"/>
            <a:ext cx="2989580" cy="939800"/>
          </a:xfrm>
          <a:prstGeom prst="rect">
            <a:avLst/>
          </a:prstGeom>
        </p:spPr>
        <p:txBody>
          <a:bodyPr vert="horz" wrap="square" lIns="0" tIns="12700" rIns="0" bIns="0" rtlCol="0">
            <a:spAutoFit/>
          </a:bodyPr>
          <a:lstStyle/>
          <a:p>
            <a:pPr marL="12700">
              <a:lnSpc>
                <a:spcPct val="100000"/>
              </a:lnSpc>
              <a:spcBef>
                <a:spcPts val="100"/>
              </a:spcBef>
            </a:pPr>
            <a:r>
              <a:rPr sz="6000" spc="-5" dirty="0">
                <a:solidFill>
                  <a:srgbClr val="001F5F"/>
                </a:solidFill>
              </a:rPr>
              <a:t>Principle</a:t>
            </a:r>
            <a:endParaRPr sz="6000" dirty="0"/>
          </a:p>
        </p:txBody>
      </p:sp>
      <p:sp>
        <p:nvSpPr>
          <p:cNvPr id="3" name="object 3"/>
          <p:cNvSpPr txBox="1"/>
          <p:nvPr/>
        </p:nvSpPr>
        <p:spPr>
          <a:xfrm>
            <a:off x="562457" y="1609947"/>
            <a:ext cx="3447415" cy="4591685"/>
          </a:xfrm>
          <a:prstGeom prst="rect">
            <a:avLst/>
          </a:prstGeom>
        </p:spPr>
        <p:txBody>
          <a:bodyPr vert="horz" wrap="square" lIns="0" tIns="47625" rIns="0" bIns="0" rtlCol="0">
            <a:spAutoFit/>
          </a:bodyPr>
          <a:lstStyle/>
          <a:p>
            <a:pPr marL="712470" marR="705485" indent="635" algn="ctr">
              <a:lnSpc>
                <a:spcPct val="148300"/>
              </a:lnSpc>
              <a:spcBef>
                <a:spcPts val="375"/>
              </a:spcBef>
            </a:pPr>
            <a:r>
              <a:rPr sz="5400" b="1" dirty="0">
                <a:solidFill>
                  <a:srgbClr val="001F5F"/>
                </a:solidFill>
                <a:latin typeface="Times New Roman"/>
                <a:cs typeface="Times New Roman"/>
              </a:rPr>
              <a:t>of  </a:t>
            </a:r>
            <a:r>
              <a:rPr sz="4800" b="1" dirty="0">
                <a:solidFill>
                  <a:srgbClr val="001F5F"/>
                </a:solidFill>
                <a:latin typeface="Times New Roman"/>
                <a:cs typeface="Times New Roman"/>
              </a:rPr>
              <a:t>G</a:t>
            </a:r>
            <a:r>
              <a:rPr sz="4800" b="1" spc="-85" dirty="0">
                <a:solidFill>
                  <a:srgbClr val="001F5F"/>
                </a:solidFill>
                <a:latin typeface="Times New Roman"/>
                <a:cs typeface="Times New Roman"/>
              </a:rPr>
              <a:t>r</a:t>
            </a:r>
            <a:r>
              <a:rPr sz="4800" b="1" spc="-5" dirty="0">
                <a:solidFill>
                  <a:srgbClr val="001F5F"/>
                </a:solidFill>
                <a:latin typeface="Times New Roman"/>
                <a:cs typeface="Times New Roman"/>
              </a:rPr>
              <a:t>owth  </a:t>
            </a:r>
            <a:r>
              <a:rPr sz="4800" b="1" dirty="0">
                <a:solidFill>
                  <a:srgbClr val="001F5F"/>
                </a:solidFill>
                <a:latin typeface="Times New Roman"/>
                <a:cs typeface="Times New Roman"/>
              </a:rPr>
              <a:t>and</a:t>
            </a:r>
            <a:endParaRPr sz="4800" dirty="0">
              <a:latin typeface="Times New Roman"/>
              <a:cs typeface="Times New Roman"/>
            </a:endParaRPr>
          </a:p>
          <a:p>
            <a:pPr algn="ctr">
              <a:lnSpc>
                <a:spcPct val="100000"/>
              </a:lnSpc>
              <a:spcBef>
                <a:spcPts val="2880"/>
              </a:spcBef>
            </a:pPr>
            <a:r>
              <a:rPr sz="4800" b="1" spc="-5" dirty="0">
                <a:solidFill>
                  <a:srgbClr val="001F5F"/>
                </a:solidFill>
                <a:latin typeface="Times New Roman"/>
                <a:cs typeface="Times New Roman"/>
              </a:rPr>
              <a:t>Dev</a:t>
            </a:r>
            <a:r>
              <a:rPr sz="4800" b="1" spc="5" dirty="0">
                <a:solidFill>
                  <a:srgbClr val="001F5F"/>
                </a:solidFill>
                <a:latin typeface="Times New Roman"/>
                <a:cs typeface="Times New Roman"/>
              </a:rPr>
              <a:t>e</a:t>
            </a:r>
            <a:r>
              <a:rPr sz="4800" b="1" spc="-5" dirty="0">
                <a:solidFill>
                  <a:srgbClr val="001F5F"/>
                </a:solidFill>
                <a:latin typeface="Times New Roman"/>
                <a:cs typeface="Times New Roman"/>
              </a:rPr>
              <a:t>lopment</a:t>
            </a:r>
            <a:endParaRPr sz="4800" dirty="0">
              <a:latin typeface="Times New Roman"/>
              <a:cs typeface="Times New Roman"/>
            </a:endParaRPr>
          </a:p>
        </p:txBody>
      </p:sp>
      <p:sp>
        <p:nvSpPr>
          <p:cNvPr id="4" name="object 4"/>
          <p:cNvSpPr txBox="1"/>
          <p:nvPr/>
        </p:nvSpPr>
        <p:spPr>
          <a:xfrm>
            <a:off x="8517381" y="6477380"/>
            <a:ext cx="77470" cy="153035"/>
          </a:xfrm>
          <a:prstGeom prst="rect">
            <a:avLst/>
          </a:prstGeom>
        </p:spPr>
        <p:txBody>
          <a:bodyPr vert="horz" wrap="square" lIns="0" tIns="0" rIns="0" bIns="0" rtlCol="0">
            <a:spAutoFit/>
          </a:bodyPr>
          <a:lstStyle/>
          <a:p>
            <a:pPr>
              <a:lnSpc>
                <a:spcPts val="1140"/>
              </a:lnSpc>
            </a:pPr>
            <a:r>
              <a:rPr sz="1200" spc="-20" dirty="0">
                <a:solidFill>
                  <a:srgbClr val="888888"/>
                </a:solidFill>
                <a:latin typeface="Trebuchet MS"/>
                <a:cs typeface="Trebuchet MS"/>
              </a:rPr>
              <a:t>4</a:t>
            </a:r>
            <a:endParaRPr sz="1200" dirty="0">
              <a:latin typeface="Trebuchet MS"/>
              <a:cs typeface="Trebuchet MS"/>
            </a:endParaRPr>
          </a:p>
        </p:txBody>
      </p:sp>
      <p:sp>
        <p:nvSpPr>
          <p:cNvPr id="5" name="object 5"/>
          <p:cNvSpPr/>
          <p:nvPr/>
        </p:nvSpPr>
        <p:spPr>
          <a:xfrm>
            <a:off x="4789932" y="0"/>
            <a:ext cx="4354068" cy="6857998"/>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491981" y="6464680"/>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spc="-20" dirty="0">
                <a:solidFill>
                  <a:srgbClr val="888888"/>
                </a:solidFill>
                <a:latin typeface="Trebuchet MS"/>
                <a:cs typeface="Trebuchet MS"/>
              </a:rPr>
              <a:pPr marL="25400">
                <a:lnSpc>
                  <a:spcPts val="1240"/>
                </a:lnSpc>
              </a:pPr>
              <a:t>5</a:t>
            </a:fld>
            <a:endParaRPr sz="1200" dirty="0">
              <a:latin typeface="Trebuchet MS"/>
              <a:cs typeface="Trebuchet MS"/>
            </a:endParaRPr>
          </a:p>
        </p:txBody>
      </p:sp>
      <p:sp>
        <p:nvSpPr>
          <p:cNvPr id="2" name="object 2"/>
          <p:cNvSpPr txBox="1"/>
          <p:nvPr/>
        </p:nvSpPr>
        <p:spPr>
          <a:xfrm>
            <a:off x="535940" y="1847215"/>
            <a:ext cx="6464300" cy="3244850"/>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5600" algn="l"/>
                <a:tab pos="4282440" algn="l"/>
              </a:tabLst>
            </a:pPr>
            <a:r>
              <a:rPr sz="4800" dirty="0">
                <a:latin typeface="Times New Roman"/>
                <a:cs typeface="Times New Roman"/>
              </a:rPr>
              <a:t>Cep</a:t>
            </a:r>
            <a:r>
              <a:rPr sz="4800" spc="5" dirty="0">
                <a:latin typeface="Times New Roman"/>
                <a:cs typeface="Times New Roman"/>
              </a:rPr>
              <a:t>h</a:t>
            </a:r>
            <a:r>
              <a:rPr sz="4800" dirty="0">
                <a:latin typeface="Times New Roman"/>
                <a:cs typeface="Times New Roman"/>
              </a:rPr>
              <a:t>alo</a:t>
            </a:r>
            <a:r>
              <a:rPr sz="4800" spc="10" dirty="0">
                <a:latin typeface="Times New Roman"/>
                <a:cs typeface="Times New Roman"/>
              </a:rPr>
              <a:t>c</a:t>
            </a:r>
            <a:r>
              <a:rPr sz="4800" dirty="0">
                <a:latin typeface="Times New Roman"/>
                <a:cs typeface="Times New Roman"/>
              </a:rPr>
              <a:t>audal	dire</a:t>
            </a:r>
            <a:r>
              <a:rPr sz="4800" spc="10" dirty="0">
                <a:latin typeface="Times New Roman"/>
                <a:cs typeface="Times New Roman"/>
              </a:rPr>
              <a:t>c</a:t>
            </a:r>
            <a:r>
              <a:rPr sz="4800" dirty="0">
                <a:latin typeface="Times New Roman"/>
                <a:cs typeface="Times New Roman"/>
              </a:rPr>
              <a:t>tion</a:t>
            </a:r>
          </a:p>
          <a:p>
            <a:pPr marL="355600" indent="-342900">
              <a:lnSpc>
                <a:spcPct val="100000"/>
              </a:lnSpc>
              <a:spcBef>
                <a:spcPts val="4029"/>
              </a:spcBef>
              <a:buFont typeface="Arial"/>
              <a:buChar char="•"/>
              <a:tabLst>
                <a:tab pos="355600" algn="l"/>
              </a:tabLst>
            </a:pPr>
            <a:r>
              <a:rPr sz="4800" dirty="0">
                <a:latin typeface="Times New Roman"/>
                <a:cs typeface="Times New Roman"/>
              </a:rPr>
              <a:t>Proximodistal direction</a:t>
            </a:r>
          </a:p>
          <a:p>
            <a:pPr marL="355600" indent="-342900">
              <a:lnSpc>
                <a:spcPct val="100000"/>
              </a:lnSpc>
              <a:spcBef>
                <a:spcPts val="4035"/>
              </a:spcBef>
              <a:buFont typeface="Arial"/>
              <a:buChar char="•"/>
              <a:tabLst>
                <a:tab pos="355600" algn="l"/>
              </a:tabLst>
            </a:pPr>
            <a:r>
              <a:rPr sz="4800" dirty="0">
                <a:latin typeface="Times New Roman"/>
                <a:cs typeface="Times New Roman"/>
              </a:rPr>
              <a:t>General to</a:t>
            </a:r>
            <a:r>
              <a:rPr sz="4800" spc="-35" dirty="0">
                <a:latin typeface="Times New Roman"/>
                <a:cs typeface="Times New Roman"/>
              </a:rPr>
              <a:t> </a:t>
            </a:r>
            <a:r>
              <a:rPr sz="4800" dirty="0">
                <a:latin typeface="Times New Roman"/>
                <a:cs typeface="Times New Roman"/>
              </a:rPr>
              <a:t>Specific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861" y="133858"/>
            <a:ext cx="8188959" cy="939800"/>
          </a:xfrm>
          <a:prstGeom prst="rect">
            <a:avLst/>
          </a:prstGeom>
        </p:spPr>
        <p:txBody>
          <a:bodyPr vert="horz" wrap="square" lIns="0" tIns="12700" rIns="0" bIns="0" rtlCol="0">
            <a:spAutoFit/>
          </a:bodyPr>
          <a:lstStyle/>
          <a:p>
            <a:pPr marL="12700">
              <a:lnSpc>
                <a:spcPct val="100000"/>
              </a:lnSpc>
              <a:spcBef>
                <a:spcPts val="100"/>
              </a:spcBef>
              <a:tabLst>
                <a:tab pos="5266690" algn="l"/>
              </a:tabLst>
            </a:pPr>
            <a:r>
              <a:rPr sz="6000" spc="-5" dirty="0"/>
              <a:t>Cephalocaudal	</a:t>
            </a:r>
            <a:r>
              <a:rPr sz="6000" spc="-15" dirty="0"/>
              <a:t>direction</a:t>
            </a:r>
            <a:endParaRPr sz="6000" dirty="0"/>
          </a:p>
        </p:txBody>
      </p:sp>
      <p:sp>
        <p:nvSpPr>
          <p:cNvPr id="3" name="object 3"/>
          <p:cNvSpPr txBox="1"/>
          <p:nvPr/>
        </p:nvSpPr>
        <p:spPr>
          <a:xfrm>
            <a:off x="231140" y="1404492"/>
            <a:ext cx="3448050" cy="4965065"/>
          </a:xfrm>
          <a:prstGeom prst="rect">
            <a:avLst/>
          </a:prstGeom>
        </p:spPr>
        <p:txBody>
          <a:bodyPr vert="horz" wrap="square" lIns="0" tIns="12700" rIns="0" bIns="0" rtlCol="0">
            <a:spAutoFit/>
          </a:bodyPr>
          <a:lstStyle/>
          <a:p>
            <a:pPr marL="355600" marR="5080" indent="-342900">
              <a:lnSpc>
                <a:spcPct val="150000"/>
              </a:lnSpc>
              <a:spcBef>
                <a:spcPts val="100"/>
              </a:spcBef>
              <a:buFont typeface="Arial"/>
              <a:buChar char="•"/>
              <a:tabLst>
                <a:tab pos="354965" algn="l"/>
                <a:tab pos="355600" algn="l"/>
              </a:tabLst>
            </a:pPr>
            <a:r>
              <a:rPr sz="2400" dirty="0">
                <a:latin typeface="Times New Roman"/>
                <a:cs typeface="Times New Roman"/>
              </a:rPr>
              <a:t>The </a:t>
            </a:r>
            <a:r>
              <a:rPr sz="2400" spc="-5" dirty="0">
                <a:latin typeface="Times New Roman"/>
                <a:cs typeface="Times New Roman"/>
              </a:rPr>
              <a:t>process </a:t>
            </a:r>
            <a:r>
              <a:rPr sz="2400" dirty="0">
                <a:latin typeface="Times New Roman"/>
                <a:cs typeface="Times New Roman"/>
              </a:rPr>
              <a:t>of </a:t>
            </a:r>
            <a:r>
              <a:rPr sz="2400" dirty="0">
                <a:solidFill>
                  <a:srgbClr val="C00000"/>
                </a:solidFill>
                <a:latin typeface="Times New Roman"/>
                <a:cs typeface="Times New Roman"/>
              </a:rPr>
              <a:t> </a:t>
            </a:r>
            <a:r>
              <a:rPr sz="2400" b="1" dirty="0">
                <a:solidFill>
                  <a:srgbClr val="C00000"/>
                </a:solidFill>
                <a:latin typeface="Times New Roman"/>
                <a:cs typeface="Times New Roman"/>
              </a:rPr>
              <a:t>cephalocaudal </a:t>
            </a:r>
            <a:r>
              <a:rPr sz="2400" dirty="0">
                <a:latin typeface="Times New Roman"/>
                <a:cs typeface="Times New Roman"/>
              </a:rPr>
              <a:t>direction  from </a:t>
            </a:r>
            <a:r>
              <a:rPr sz="2400" b="1" spc="-5" dirty="0">
                <a:solidFill>
                  <a:srgbClr val="C00000"/>
                </a:solidFill>
                <a:latin typeface="Times New Roman"/>
                <a:cs typeface="Times New Roman"/>
              </a:rPr>
              <a:t>head </a:t>
            </a:r>
            <a:r>
              <a:rPr sz="2400" dirty="0">
                <a:latin typeface="Times New Roman"/>
                <a:cs typeface="Times New Roman"/>
              </a:rPr>
              <a:t>down to </a:t>
            </a:r>
            <a:r>
              <a:rPr sz="2400" b="1" dirty="0">
                <a:solidFill>
                  <a:srgbClr val="C00000"/>
                </a:solidFill>
                <a:latin typeface="Times New Roman"/>
                <a:cs typeface="Times New Roman"/>
              </a:rPr>
              <a:t>tail</a:t>
            </a:r>
            <a:r>
              <a:rPr sz="2400" dirty="0">
                <a:latin typeface="Times New Roman"/>
                <a:cs typeface="Times New Roman"/>
              </a:rPr>
              <a:t>.  This </a:t>
            </a:r>
            <a:r>
              <a:rPr sz="2400" spc="-5" dirty="0">
                <a:latin typeface="Times New Roman"/>
                <a:cs typeface="Times New Roman"/>
              </a:rPr>
              <a:t>means </a:t>
            </a:r>
            <a:r>
              <a:rPr sz="2400" dirty="0">
                <a:latin typeface="Times New Roman"/>
                <a:cs typeface="Times New Roman"/>
              </a:rPr>
              <a:t>that  </a:t>
            </a:r>
            <a:r>
              <a:rPr sz="2400" spc="-5" dirty="0">
                <a:latin typeface="Times New Roman"/>
                <a:cs typeface="Times New Roman"/>
              </a:rPr>
              <a:t>improvement </a:t>
            </a:r>
            <a:r>
              <a:rPr sz="2400" dirty="0">
                <a:latin typeface="Times New Roman"/>
                <a:cs typeface="Times New Roman"/>
              </a:rPr>
              <a:t>in</a:t>
            </a:r>
            <a:r>
              <a:rPr sz="2400" spc="-75" dirty="0">
                <a:latin typeface="Times New Roman"/>
                <a:cs typeface="Times New Roman"/>
              </a:rPr>
              <a:t> </a:t>
            </a:r>
            <a:r>
              <a:rPr sz="2400" dirty="0">
                <a:latin typeface="Times New Roman"/>
                <a:cs typeface="Times New Roman"/>
              </a:rPr>
              <a:t>structure  and function </a:t>
            </a:r>
            <a:r>
              <a:rPr sz="2400" spc="-5" dirty="0">
                <a:latin typeface="Times New Roman"/>
                <a:cs typeface="Times New Roman"/>
              </a:rPr>
              <a:t>come first  </a:t>
            </a:r>
            <a:r>
              <a:rPr sz="2400" dirty="0">
                <a:latin typeface="Times New Roman"/>
                <a:cs typeface="Times New Roman"/>
              </a:rPr>
              <a:t>in the head region, then  in the trunk, and last in  the leg</a:t>
            </a:r>
            <a:r>
              <a:rPr sz="2400" spc="-40" dirty="0">
                <a:latin typeface="Times New Roman"/>
                <a:cs typeface="Times New Roman"/>
              </a:rPr>
              <a:t> </a:t>
            </a:r>
            <a:r>
              <a:rPr sz="2400" dirty="0">
                <a:latin typeface="Times New Roman"/>
                <a:cs typeface="Times New Roman"/>
              </a:rPr>
              <a:t>region.</a:t>
            </a:r>
          </a:p>
        </p:txBody>
      </p:sp>
      <p:sp>
        <p:nvSpPr>
          <p:cNvPr id="4" name="object 4"/>
          <p:cNvSpPr/>
          <p:nvPr/>
        </p:nvSpPr>
        <p:spPr>
          <a:xfrm>
            <a:off x="3962400" y="1295400"/>
            <a:ext cx="4953000" cy="53340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3886200" y="1371600"/>
            <a:ext cx="5029200" cy="4953000"/>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8491981" y="6464680"/>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spc="-20" dirty="0">
                <a:solidFill>
                  <a:srgbClr val="888888"/>
                </a:solidFill>
                <a:latin typeface="Trebuchet MS"/>
                <a:cs typeface="Trebuchet MS"/>
              </a:rPr>
              <a:pPr marL="25400">
                <a:lnSpc>
                  <a:spcPts val="1240"/>
                </a:lnSpc>
              </a:pPr>
              <a:t>6</a:t>
            </a:fld>
            <a:endParaRPr sz="1200" dirty="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1621" y="133858"/>
            <a:ext cx="7684770" cy="939800"/>
          </a:xfrm>
          <a:prstGeom prst="rect">
            <a:avLst/>
          </a:prstGeom>
        </p:spPr>
        <p:txBody>
          <a:bodyPr vert="horz" wrap="square" lIns="0" tIns="12700" rIns="0" bIns="0" rtlCol="0">
            <a:spAutoFit/>
          </a:bodyPr>
          <a:lstStyle/>
          <a:p>
            <a:pPr marL="12700">
              <a:lnSpc>
                <a:spcPct val="100000"/>
              </a:lnSpc>
              <a:spcBef>
                <a:spcPts val="100"/>
              </a:spcBef>
              <a:tabLst>
                <a:tab pos="4764405" algn="l"/>
              </a:tabLst>
            </a:pPr>
            <a:r>
              <a:rPr sz="6000" dirty="0"/>
              <a:t>P</a:t>
            </a:r>
            <a:r>
              <a:rPr sz="6000" spc="-110" dirty="0"/>
              <a:t>r</a:t>
            </a:r>
            <a:r>
              <a:rPr sz="6000" dirty="0"/>
              <a:t>oxim</a:t>
            </a:r>
            <a:r>
              <a:rPr sz="6000" spc="10" dirty="0"/>
              <a:t>o</a:t>
            </a:r>
            <a:r>
              <a:rPr sz="6000" spc="-5" dirty="0"/>
              <a:t>dis</a:t>
            </a:r>
            <a:r>
              <a:rPr sz="6000" spc="10" dirty="0"/>
              <a:t>t</a:t>
            </a:r>
            <a:r>
              <a:rPr sz="6000" dirty="0"/>
              <a:t>al	</a:t>
            </a:r>
            <a:r>
              <a:rPr sz="6000" spc="-5" dirty="0"/>
              <a:t>di</a:t>
            </a:r>
            <a:r>
              <a:rPr sz="6000" spc="-120" dirty="0"/>
              <a:t>r</a:t>
            </a:r>
            <a:r>
              <a:rPr sz="6000" dirty="0"/>
              <a:t>ecti</a:t>
            </a:r>
            <a:r>
              <a:rPr sz="6000" spc="10" dirty="0"/>
              <a:t>o</a:t>
            </a:r>
            <a:r>
              <a:rPr sz="6000" spc="-5" dirty="0"/>
              <a:t>n</a:t>
            </a:r>
            <a:endParaRPr sz="6000" dirty="0"/>
          </a:p>
        </p:txBody>
      </p:sp>
      <p:sp>
        <p:nvSpPr>
          <p:cNvPr id="3" name="object 3"/>
          <p:cNvSpPr txBox="1"/>
          <p:nvPr/>
        </p:nvSpPr>
        <p:spPr>
          <a:xfrm>
            <a:off x="231140" y="1336827"/>
            <a:ext cx="3215640" cy="4730115"/>
          </a:xfrm>
          <a:prstGeom prst="rect">
            <a:avLst/>
          </a:prstGeom>
        </p:spPr>
        <p:txBody>
          <a:bodyPr vert="horz" wrap="square" lIns="0" tIns="13335" rIns="0" bIns="0" rtlCol="0">
            <a:spAutoFit/>
          </a:bodyPr>
          <a:lstStyle/>
          <a:p>
            <a:pPr marL="355600" marR="5080" indent="-342900">
              <a:lnSpc>
                <a:spcPct val="129900"/>
              </a:lnSpc>
              <a:spcBef>
                <a:spcPts val="105"/>
              </a:spcBef>
            </a:pPr>
            <a:r>
              <a:rPr lang="en-US" sz="2800" spc="-5" dirty="0" smtClean="0">
                <a:latin typeface="Times New Roman"/>
                <a:cs typeface="Times New Roman"/>
              </a:rPr>
              <a:t>    </a:t>
            </a:r>
            <a:r>
              <a:rPr sz="2800" spc="-5" dirty="0" smtClean="0">
                <a:latin typeface="Times New Roman"/>
                <a:cs typeface="Times New Roman"/>
              </a:rPr>
              <a:t>The </a:t>
            </a:r>
            <a:r>
              <a:rPr sz="2800" spc="-5" dirty="0">
                <a:latin typeface="Times New Roman"/>
                <a:cs typeface="Times New Roman"/>
              </a:rPr>
              <a:t>process in  proximodistal from  center or midline to  periphery direction.  </a:t>
            </a:r>
            <a:r>
              <a:rPr sz="2500" spc="-5" dirty="0">
                <a:latin typeface="Times New Roman"/>
                <a:cs typeface="Times New Roman"/>
              </a:rPr>
              <a:t>development</a:t>
            </a:r>
            <a:r>
              <a:rPr sz="2500" spc="-25" dirty="0">
                <a:latin typeface="Times New Roman"/>
                <a:cs typeface="Times New Roman"/>
              </a:rPr>
              <a:t> </a:t>
            </a:r>
            <a:r>
              <a:rPr sz="2500" spc="-5" dirty="0">
                <a:latin typeface="Times New Roman"/>
                <a:cs typeface="Times New Roman"/>
              </a:rPr>
              <a:t>proceeds  from near to far -  outward from central  axis of the body  toward the</a:t>
            </a:r>
            <a:r>
              <a:rPr sz="2500" spc="-20" dirty="0">
                <a:latin typeface="Times New Roman"/>
                <a:cs typeface="Times New Roman"/>
              </a:rPr>
              <a:t> </a:t>
            </a:r>
            <a:r>
              <a:rPr sz="2500" spc="-5" dirty="0">
                <a:latin typeface="Times New Roman"/>
                <a:cs typeface="Times New Roman"/>
              </a:rPr>
              <a:t>extremities</a:t>
            </a:r>
            <a:endParaRPr sz="2500" dirty="0">
              <a:latin typeface="Times New Roman"/>
              <a:cs typeface="Times New Roman"/>
            </a:endParaRPr>
          </a:p>
        </p:txBody>
      </p:sp>
      <p:sp>
        <p:nvSpPr>
          <p:cNvPr id="4" name="object 4"/>
          <p:cNvSpPr/>
          <p:nvPr/>
        </p:nvSpPr>
        <p:spPr>
          <a:xfrm>
            <a:off x="3810000" y="1295400"/>
            <a:ext cx="5105400" cy="53340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3810000" y="1295400"/>
            <a:ext cx="5029200" cy="5334000"/>
          </a:xfrm>
          <a:prstGeom prst="rect">
            <a:avLst/>
          </a:prstGeom>
          <a:blipFill>
            <a:blip r:embed="rId3" cstate="print"/>
            <a:stretch>
              <a:fillRect/>
            </a:stretch>
          </a:blipFill>
        </p:spPr>
        <p:txBody>
          <a:bodyPr wrap="square" lIns="0" tIns="0" rIns="0" bIns="0" rtlCol="0"/>
          <a:lstStyle/>
          <a:p>
            <a:endParaRPr dirty="0"/>
          </a:p>
        </p:txBody>
      </p:sp>
      <p:sp>
        <p:nvSpPr>
          <p:cNvPr id="6" name="object 6"/>
          <p:cNvSpPr txBox="1"/>
          <p:nvPr/>
        </p:nvSpPr>
        <p:spPr>
          <a:xfrm>
            <a:off x="8491981" y="6464680"/>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spc="-20" dirty="0">
                <a:solidFill>
                  <a:srgbClr val="888888"/>
                </a:solidFill>
                <a:latin typeface="Trebuchet MS"/>
                <a:cs typeface="Trebuchet MS"/>
              </a:rPr>
              <a:pPr marL="25400">
                <a:lnSpc>
                  <a:spcPts val="1240"/>
                </a:lnSpc>
              </a:pPr>
              <a:t>7</a:t>
            </a:fld>
            <a:endParaRPr sz="1200" dirty="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91981" y="6464680"/>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spc="-20" dirty="0">
                <a:solidFill>
                  <a:srgbClr val="888888"/>
                </a:solidFill>
                <a:latin typeface="Trebuchet MS"/>
                <a:cs typeface="Trebuchet MS"/>
              </a:rPr>
              <a:pPr marL="25400">
                <a:lnSpc>
                  <a:spcPts val="1240"/>
                </a:lnSpc>
              </a:pPr>
              <a:t>8</a:t>
            </a:fld>
            <a:endParaRPr sz="1200" dirty="0">
              <a:latin typeface="Trebuchet MS"/>
              <a:cs typeface="Trebuchet MS"/>
            </a:endParaRPr>
          </a:p>
        </p:txBody>
      </p:sp>
      <p:sp>
        <p:nvSpPr>
          <p:cNvPr id="2" name="object 2"/>
          <p:cNvSpPr txBox="1">
            <a:spLocks noGrp="1"/>
          </p:cNvSpPr>
          <p:nvPr>
            <p:ph type="title"/>
          </p:nvPr>
        </p:nvSpPr>
        <p:spPr>
          <a:xfrm>
            <a:off x="1160170" y="136905"/>
            <a:ext cx="6823075" cy="1031240"/>
          </a:xfrm>
          <a:prstGeom prst="rect">
            <a:avLst/>
          </a:prstGeom>
        </p:spPr>
        <p:txBody>
          <a:bodyPr vert="horz" wrap="square" lIns="0" tIns="12700" rIns="0" bIns="0" rtlCol="0">
            <a:spAutoFit/>
          </a:bodyPr>
          <a:lstStyle/>
          <a:p>
            <a:pPr marL="12700">
              <a:lnSpc>
                <a:spcPct val="100000"/>
              </a:lnSpc>
              <a:spcBef>
                <a:spcPts val="100"/>
              </a:spcBef>
              <a:tabLst>
                <a:tab pos="4017010" algn="l"/>
              </a:tabLst>
            </a:pPr>
            <a:r>
              <a:rPr sz="6600" spc="-5" dirty="0"/>
              <a:t>General</a:t>
            </a:r>
            <a:r>
              <a:rPr sz="6600" spc="20" dirty="0"/>
              <a:t> </a:t>
            </a:r>
            <a:r>
              <a:rPr sz="6600" spc="-5" dirty="0"/>
              <a:t>to	Specific</a:t>
            </a:r>
            <a:endParaRPr sz="6600" dirty="0"/>
          </a:p>
        </p:txBody>
      </p:sp>
      <p:sp>
        <p:nvSpPr>
          <p:cNvPr id="3" name="object 3"/>
          <p:cNvSpPr txBox="1"/>
          <p:nvPr/>
        </p:nvSpPr>
        <p:spPr>
          <a:xfrm>
            <a:off x="154939" y="1391263"/>
            <a:ext cx="8593455" cy="4678680"/>
          </a:xfrm>
          <a:prstGeom prst="rect">
            <a:avLst/>
          </a:prstGeom>
        </p:spPr>
        <p:txBody>
          <a:bodyPr vert="horz" wrap="square" lIns="0" tIns="12700" rIns="0" bIns="0" rtlCol="0">
            <a:spAutoFit/>
          </a:bodyPr>
          <a:lstStyle/>
          <a:p>
            <a:pPr marL="355600" marR="86995" indent="-342900">
              <a:lnSpc>
                <a:spcPct val="150100"/>
              </a:lnSpc>
              <a:spcBef>
                <a:spcPts val="100"/>
              </a:spcBef>
              <a:buFont typeface="Arial"/>
              <a:buChar char="•"/>
              <a:tabLst>
                <a:tab pos="354965" algn="l"/>
                <a:tab pos="355600" algn="l"/>
              </a:tabLst>
            </a:pPr>
            <a:r>
              <a:rPr sz="2800" spc="-5" dirty="0">
                <a:latin typeface="Times New Roman"/>
                <a:cs typeface="Times New Roman"/>
              </a:rPr>
              <a:t>Children use their </a:t>
            </a:r>
            <a:r>
              <a:rPr sz="2800" dirty="0">
                <a:latin typeface="Times New Roman"/>
                <a:cs typeface="Times New Roman"/>
              </a:rPr>
              <a:t>cognitive </a:t>
            </a:r>
            <a:r>
              <a:rPr sz="2800" spc="-5" dirty="0">
                <a:latin typeface="Times New Roman"/>
                <a:cs typeface="Times New Roman"/>
              </a:rPr>
              <a:t>and language </a:t>
            </a:r>
            <a:r>
              <a:rPr sz="2800" dirty="0">
                <a:latin typeface="Times New Roman"/>
                <a:cs typeface="Times New Roman"/>
              </a:rPr>
              <a:t>skills </a:t>
            </a:r>
            <a:r>
              <a:rPr sz="2800" spc="-5" dirty="0">
                <a:latin typeface="Times New Roman"/>
                <a:cs typeface="Times New Roman"/>
              </a:rPr>
              <a:t>to</a:t>
            </a:r>
            <a:r>
              <a:rPr sz="2800" spc="-55" dirty="0">
                <a:latin typeface="Times New Roman"/>
                <a:cs typeface="Times New Roman"/>
              </a:rPr>
              <a:t> </a:t>
            </a:r>
            <a:r>
              <a:rPr sz="2800" spc="-5" dirty="0">
                <a:latin typeface="Times New Roman"/>
                <a:cs typeface="Times New Roman"/>
              </a:rPr>
              <a:t>reason  and </a:t>
            </a:r>
            <a:r>
              <a:rPr sz="2800" dirty="0">
                <a:latin typeface="Times New Roman"/>
                <a:cs typeface="Times New Roman"/>
              </a:rPr>
              <a:t>solve</a:t>
            </a:r>
            <a:r>
              <a:rPr sz="2800" spc="-30" dirty="0">
                <a:latin typeface="Times New Roman"/>
                <a:cs typeface="Times New Roman"/>
              </a:rPr>
              <a:t> </a:t>
            </a:r>
            <a:r>
              <a:rPr sz="2800" spc="-5" dirty="0">
                <a:latin typeface="Times New Roman"/>
                <a:cs typeface="Times New Roman"/>
              </a:rPr>
              <a:t>problems.</a:t>
            </a:r>
            <a:endParaRPr sz="2800" dirty="0">
              <a:latin typeface="Times New Roman"/>
              <a:cs typeface="Times New Roman"/>
            </a:endParaRPr>
          </a:p>
          <a:p>
            <a:pPr marL="355600" marR="15240" indent="-342900" algn="just">
              <a:lnSpc>
                <a:spcPct val="150000"/>
              </a:lnSpc>
              <a:spcBef>
                <a:spcPts val="675"/>
              </a:spcBef>
              <a:buFont typeface="Arial"/>
              <a:buChar char="•"/>
              <a:tabLst>
                <a:tab pos="355600" algn="l"/>
              </a:tabLst>
            </a:pPr>
            <a:r>
              <a:rPr sz="2800" spc="-5" dirty="0">
                <a:latin typeface="Times New Roman"/>
                <a:cs typeface="Times New Roman"/>
              </a:rPr>
              <a:t>Children at first are able hold </a:t>
            </a:r>
            <a:r>
              <a:rPr sz="2800" dirty="0">
                <a:latin typeface="Times New Roman"/>
                <a:cs typeface="Times New Roman"/>
              </a:rPr>
              <a:t>the big things </a:t>
            </a:r>
            <a:r>
              <a:rPr sz="2800" spc="-5" dirty="0">
                <a:latin typeface="Times New Roman"/>
                <a:cs typeface="Times New Roman"/>
              </a:rPr>
              <a:t>by using both  </a:t>
            </a:r>
            <a:r>
              <a:rPr sz="2800" spc="-10" dirty="0">
                <a:latin typeface="Times New Roman"/>
                <a:cs typeface="Times New Roman"/>
              </a:rPr>
              <a:t>arms, </a:t>
            </a:r>
            <a:r>
              <a:rPr sz="2800" spc="-5" dirty="0">
                <a:latin typeface="Times New Roman"/>
                <a:cs typeface="Times New Roman"/>
              </a:rPr>
              <a:t>In the next part able to hold </a:t>
            </a:r>
            <a:r>
              <a:rPr sz="2800" dirty="0">
                <a:latin typeface="Times New Roman"/>
                <a:cs typeface="Times New Roman"/>
              </a:rPr>
              <a:t>things </a:t>
            </a:r>
            <a:r>
              <a:rPr sz="2800" spc="-5" dirty="0">
                <a:latin typeface="Times New Roman"/>
                <a:cs typeface="Times New Roman"/>
              </a:rPr>
              <a:t>in a </a:t>
            </a:r>
            <a:r>
              <a:rPr sz="2800" dirty="0">
                <a:latin typeface="Times New Roman"/>
                <a:cs typeface="Times New Roman"/>
              </a:rPr>
              <a:t>single </a:t>
            </a:r>
            <a:r>
              <a:rPr sz="2800" spc="-5" dirty="0">
                <a:latin typeface="Times New Roman"/>
                <a:cs typeface="Times New Roman"/>
              </a:rPr>
              <a:t>hand,  then only able to pick small objects like peas, </a:t>
            </a:r>
            <a:r>
              <a:rPr sz="2800" spc="-10" dirty="0">
                <a:latin typeface="Times New Roman"/>
                <a:cs typeface="Times New Roman"/>
              </a:rPr>
              <a:t>cereals</a:t>
            </a:r>
            <a:r>
              <a:rPr sz="2800" spc="20" dirty="0">
                <a:latin typeface="Times New Roman"/>
                <a:cs typeface="Times New Roman"/>
              </a:rPr>
              <a:t> </a:t>
            </a:r>
            <a:r>
              <a:rPr sz="2800" spc="-5" dirty="0">
                <a:latin typeface="Times New Roman"/>
                <a:cs typeface="Times New Roman"/>
              </a:rPr>
              <a:t>etc.</a:t>
            </a:r>
            <a:endParaRPr sz="2800" dirty="0">
              <a:latin typeface="Times New Roman"/>
              <a:cs typeface="Times New Roman"/>
            </a:endParaRPr>
          </a:p>
          <a:p>
            <a:pPr marL="355600" marR="5080" indent="-342900" algn="just">
              <a:lnSpc>
                <a:spcPct val="150100"/>
              </a:lnSpc>
              <a:spcBef>
                <a:spcPts val="670"/>
              </a:spcBef>
              <a:buFont typeface="Arial"/>
              <a:buChar char="•"/>
              <a:tabLst>
                <a:tab pos="355600" algn="l"/>
              </a:tabLst>
            </a:pPr>
            <a:r>
              <a:rPr sz="2800" spc="-5" dirty="0">
                <a:latin typeface="Times New Roman"/>
                <a:cs typeface="Times New Roman"/>
              </a:rPr>
              <a:t>Children when able to </a:t>
            </a:r>
            <a:r>
              <a:rPr sz="2800" dirty="0">
                <a:latin typeface="Times New Roman"/>
                <a:cs typeface="Times New Roman"/>
              </a:rPr>
              <a:t>hold </a:t>
            </a:r>
            <a:r>
              <a:rPr sz="2800" spc="-5" dirty="0">
                <a:latin typeface="Times New Roman"/>
                <a:cs typeface="Times New Roman"/>
              </a:rPr>
              <a:t>pencil, </a:t>
            </a:r>
            <a:r>
              <a:rPr sz="2800" dirty="0">
                <a:latin typeface="Times New Roman"/>
                <a:cs typeface="Times New Roman"/>
              </a:rPr>
              <a:t>first </a:t>
            </a:r>
            <a:r>
              <a:rPr sz="2800" spc="-5" dirty="0">
                <a:latin typeface="Times New Roman"/>
                <a:cs typeface="Times New Roman"/>
              </a:rPr>
              <a:t>starts </a:t>
            </a:r>
            <a:r>
              <a:rPr sz="2800" dirty="0">
                <a:latin typeface="Times New Roman"/>
                <a:cs typeface="Times New Roman"/>
              </a:rPr>
              <a:t>draw </a:t>
            </a:r>
            <a:r>
              <a:rPr sz="2800" spc="-5" dirty="0">
                <a:latin typeface="Times New Roman"/>
                <a:cs typeface="Times New Roman"/>
              </a:rPr>
              <a:t>circles  then squares then only letters after that </a:t>
            </a:r>
            <a:r>
              <a:rPr sz="2800" dirty="0">
                <a:latin typeface="Times New Roman"/>
                <a:cs typeface="Times New Roman"/>
              </a:rPr>
              <a:t>the</a:t>
            </a:r>
            <a:r>
              <a:rPr sz="2800" spc="-35" dirty="0">
                <a:latin typeface="Times New Roman"/>
                <a:cs typeface="Times New Roman"/>
              </a:rPr>
              <a:t> </a:t>
            </a:r>
            <a:r>
              <a:rPr sz="2800" spc="-5" dirty="0">
                <a:latin typeface="Times New Roman"/>
                <a:cs typeface="Times New Roman"/>
              </a:rPr>
              <a:t>words.</a:t>
            </a:r>
            <a:endParaRPr sz="2800" dirty="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7261"/>
            <a:ext cx="6856730" cy="1002665"/>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125" dirty="0">
                <a:latin typeface="Trebuchet MS"/>
                <a:cs typeface="Trebuchet MS"/>
              </a:rPr>
              <a:t>Development proceeds </a:t>
            </a:r>
            <a:r>
              <a:rPr sz="3200" spc="-130" dirty="0">
                <a:latin typeface="Trebuchet MS"/>
                <a:cs typeface="Trebuchet MS"/>
              </a:rPr>
              <a:t>from </a:t>
            </a:r>
            <a:r>
              <a:rPr sz="3200" spc="-150" dirty="0">
                <a:latin typeface="Trebuchet MS"/>
                <a:cs typeface="Trebuchet MS"/>
              </a:rPr>
              <a:t>general</a:t>
            </a:r>
            <a:r>
              <a:rPr sz="3200" spc="-630" dirty="0">
                <a:latin typeface="Trebuchet MS"/>
                <a:cs typeface="Trebuchet MS"/>
              </a:rPr>
              <a:t> </a:t>
            </a:r>
            <a:r>
              <a:rPr sz="3200" spc="-135" dirty="0">
                <a:latin typeface="Trebuchet MS"/>
                <a:cs typeface="Trebuchet MS"/>
              </a:rPr>
              <a:t>to  </a:t>
            </a:r>
            <a:r>
              <a:rPr sz="3200" spc="-170" dirty="0">
                <a:latin typeface="Trebuchet MS"/>
                <a:cs typeface="Trebuchet MS"/>
              </a:rPr>
              <a:t>specific</a:t>
            </a:r>
            <a:r>
              <a:rPr sz="3200" spc="-250" dirty="0">
                <a:latin typeface="Trebuchet MS"/>
                <a:cs typeface="Trebuchet MS"/>
              </a:rPr>
              <a:t> </a:t>
            </a:r>
            <a:r>
              <a:rPr sz="3200" spc="-90" dirty="0">
                <a:latin typeface="Trebuchet MS"/>
                <a:cs typeface="Trebuchet MS"/>
              </a:rPr>
              <a:t>responses</a:t>
            </a:r>
            <a:endParaRPr sz="3200" dirty="0">
              <a:latin typeface="Trebuchet MS"/>
              <a:cs typeface="Trebuchet MS"/>
            </a:endParaRPr>
          </a:p>
        </p:txBody>
      </p:sp>
      <p:sp>
        <p:nvSpPr>
          <p:cNvPr id="3" name="object 3"/>
          <p:cNvSpPr/>
          <p:nvPr/>
        </p:nvSpPr>
        <p:spPr>
          <a:xfrm>
            <a:off x="0" y="2895598"/>
            <a:ext cx="9143999" cy="39624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TotalTime>
  <Words>1345</Words>
  <Application>Microsoft Office PowerPoint</Application>
  <PresentationFormat>On-screen Show (4:3)</PresentationFormat>
  <Paragraphs>237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Growth  and Development From Infancy to Adulthood  Aamena Zaidi Assistant Professor </vt:lpstr>
      <vt:lpstr>Growth</vt:lpstr>
      <vt:lpstr>Development</vt:lpstr>
      <vt:lpstr>Principle</vt:lpstr>
      <vt:lpstr>PowerPoint Presentation</vt:lpstr>
      <vt:lpstr>Cephalocaudal direction</vt:lpstr>
      <vt:lpstr>Proximodistal direction</vt:lpstr>
      <vt:lpstr>General to Specific</vt:lpstr>
      <vt:lpstr>PowerPoint Presentation</vt:lpstr>
      <vt:lpstr>PowerPoint Presentation</vt:lpstr>
      <vt:lpstr>PowerPoint Presentation</vt:lpstr>
      <vt:lpstr>PowerPoint Presentation</vt:lpstr>
      <vt:lpstr>PowerPoint Presentation</vt:lpstr>
      <vt:lpstr>Puberty Puberty is the stage of life when a child becomes sexually mature. Puberty begins when the pituitary gland tells the testis to secrete testosterone in boys, and in girls the pituitary gland signals the ovaries to secrete estrogen.   Adolescence Adolescence is the period of transition between the beginning of puberty and adulthood. Adolescence is also a time of significant mental, emotional, and social changes. For example: *Adolescents generally develop the ability to think abstractly. *Adolescents may have mood swings because of surging hormones. *Adolescents usually try to be more independent from their parents. *Adolescents typically spend much of their time with peers. *Adolescents may start to develop intimate relationships. </vt:lpstr>
      <vt:lpstr>PowerPoint Presentation</vt:lpstr>
      <vt:lpstr>PowerPoint Presentation</vt:lpstr>
      <vt:lpstr>PowerPoint Presentation</vt:lpstr>
      <vt:lpstr>Genetic factors</vt:lpstr>
      <vt:lpstr>Prenatal factors</vt:lpstr>
      <vt:lpstr>PowerPoint Presentation</vt:lpstr>
      <vt:lpstr>Postnatal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of Development</vt:lpstr>
      <vt:lpstr>–Gross motor development</vt:lpstr>
      <vt:lpstr>Gross motor development</vt:lpstr>
      <vt:lpstr>Key gross motor development milestones</vt:lpstr>
      <vt:lpstr>Fine motor skill development</vt:lpstr>
      <vt:lpstr>Key fine motor development milestone</vt:lpstr>
      <vt:lpstr>Personal &amp; social development</vt:lpstr>
      <vt:lpstr>Key social and adaptive milestones</vt:lpstr>
      <vt:lpstr>Language development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Development</dc:title>
  <cp:lastModifiedBy>USER</cp:lastModifiedBy>
  <cp:revision>14</cp:revision>
  <dcterms:created xsi:type="dcterms:W3CDTF">2018-09-16T06:36:55Z</dcterms:created>
  <dcterms:modified xsi:type="dcterms:W3CDTF">2022-05-31T05:50:52Z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2014-09-23T00:00:00Z</vt:filetime>
  </property>
  <property fmtid="{D5CDD505-2E9C-101B-9397-08002B2CF9AE}" pid="3" name="Creator">
    <vt:lpwstr>Microsoft® PowerPoint® 2013</vt:lpwstr>
  </property>
  <property fmtid="{D5CDD505-2E9C-101B-9397-08002B2CF9AE}" pid="4" name="LastSaved">
    <vt:filetime>2018-09-16T00:00:00Z</vt:filetime>
  </property>
</Properties>
</file>