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5C9F2-6B3B-F7A8-7971-31B2CB38DC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8F755C4-17E9-BA26-32F2-12B75888DB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6BA098F-EA10-9C1A-8C35-FFFA6158037E}"/>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5" name="Footer Placeholder 4">
            <a:extLst>
              <a:ext uri="{FF2B5EF4-FFF2-40B4-BE49-F238E27FC236}">
                <a16:creationId xmlns:a16="http://schemas.microsoft.com/office/drawing/2014/main" id="{AB962E61-21EC-CD0A-315B-0EBA3F130B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5D1443-8FFE-6DA2-C04C-8FA00233082F}"/>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97718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00F78-4512-48F7-70CA-8FEB6F2B04D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569BA6A-04CE-5D49-FB03-83760A44FA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042C9ED-AA35-1687-5AA2-CE6C4CF429A5}"/>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5" name="Footer Placeholder 4">
            <a:extLst>
              <a:ext uri="{FF2B5EF4-FFF2-40B4-BE49-F238E27FC236}">
                <a16:creationId xmlns:a16="http://schemas.microsoft.com/office/drawing/2014/main" id="{DBA24C1C-A64A-86BB-2B6A-06020A6E45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DABE112-D018-AC64-8DD7-ED9A674C0693}"/>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4156219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A4612-31AD-E723-C6B3-21D13B8ACD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5D545B-C38E-BEE3-63EB-C0597B94D0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4A5975-F2B7-670F-DCB7-D8F8AB1DEB75}"/>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5" name="Footer Placeholder 4">
            <a:extLst>
              <a:ext uri="{FF2B5EF4-FFF2-40B4-BE49-F238E27FC236}">
                <a16:creationId xmlns:a16="http://schemas.microsoft.com/office/drawing/2014/main" id="{7BD6C060-F2C9-ED73-C266-ED422187D9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A2DA4A-DB10-DC17-7ECF-7933DB6B4138}"/>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241221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6A57-81E7-C23B-B084-AC03A264CB6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BAF4A20-017B-D3B0-A602-86347F2F95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C8A4A0E-10A7-F117-A705-FBE80D2C763A}"/>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5" name="Footer Placeholder 4">
            <a:extLst>
              <a:ext uri="{FF2B5EF4-FFF2-40B4-BE49-F238E27FC236}">
                <a16:creationId xmlns:a16="http://schemas.microsoft.com/office/drawing/2014/main" id="{E6866419-F614-9685-1441-C72E8B7CE9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6B7086C-001A-9205-1C89-84554BACC751}"/>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374454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3582-9962-6AAD-CB4F-E767AA97BA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17B27F5-CCF9-9CD3-699B-0F1E24776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F1522D-FAF9-6FB8-B499-FDE650E04633}"/>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5" name="Footer Placeholder 4">
            <a:extLst>
              <a:ext uri="{FF2B5EF4-FFF2-40B4-BE49-F238E27FC236}">
                <a16:creationId xmlns:a16="http://schemas.microsoft.com/office/drawing/2014/main" id="{B70498CE-DC6A-B955-51B8-1E17857419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0DFA6EF-B103-F346-A7AA-E1D0321CD22C}"/>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90005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E176-1E20-CD2A-BAE9-AEFFC2C5C69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E3FE420-2820-9422-B17E-06E0B3565B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CBC0DF2-4A10-DCD7-E66D-392ECF339B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6C265BB-54FC-A588-E5B1-828C27C6B91A}"/>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6" name="Footer Placeholder 5">
            <a:extLst>
              <a:ext uri="{FF2B5EF4-FFF2-40B4-BE49-F238E27FC236}">
                <a16:creationId xmlns:a16="http://schemas.microsoft.com/office/drawing/2014/main" id="{1E72F22B-853F-D606-094F-2C13DEC3CD2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078A6B0-A49E-05E6-0CA4-87E327740F1E}"/>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229473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FA02D-B201-4565-AACE-3E036D55998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60EB8C1-5A60-ECC1-F0BC-274E9A7507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A07FF8-FB71-EE27-6AFB-22F37ECBE9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DDE91AA-8500-7AA0-6619-F7C7D0F942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8CC009-B8CD-2716-31D0-60574FF372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7968998-2746-0270-DBE9-D5A19BE43C00}"/>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8" name="Footer Placeholder 7">
            <a:extLst>
              <a:ext uri="{FF2B5EF4-FFF2-40B4-BE49-F238E27FC236}">
                <a16:creationId xmlns:a16="http://schemas.microsoft.com/office/drawing/2014/main" id="{5EF7BFF0-5EB1-66DA-1976-B02AD92D494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D99D554-C710-C250-AC52-5519572018E3}"/>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34413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6073-544C-BEC1-B3B8-060808DE97B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968249-F9C9-69BB-5CE0-359DC8ECBEB8}"/>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4" name="Footer Placeholder 3">
            <a:extLst>
              <a:ext uri="{FF2B5EF4-FFF2-40B4-BE49-F238E27FC236}">
                <a16:creationId xmlns:a16="http://schemas.microsoft.com/office/drawing/2014/main" id="{72696225-0342-7FA0-ADA9-F1B7EF6E175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96AEE88-8457-76B6-09E6-845FF2C458FF}"/>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70405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194C7D-A53D-9C01-E77E-802872726BA2}"/>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3" name="Footer Placeholder 2">
            <a:extLst>
              <a:ext uri="{FF2B5EF4-FFF2-40B4-BE49-F238E27FC236}">
                <a16:creationId xmlns:a16="http://schemas.microsoft.com/office/drawing/2014/main" id="{A1921EE6-54D4-7C47-6F58-FE577D774F7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991F367-0A17-0A71-F4B2-229EA3F6E0CF}"/>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62117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0AF9-2310-2908-5920-920B5F37E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D92B4FE-7CC6-561D-2AF0-8E2B9EC438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7472F62-05D7-B761-2DAF-4DCB63D21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89A9DB-2E7C-A757-A5FD-EB8CBFA6C912}"/>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6" name="Footer Placeholder 5">
            <a:extLst>
              <a:ext uri="{FF2B5EF4-FFF2-40B4-BE49-F238E27FC236}">
                <a16:creationId xmlns:a16="http://schemas.microsoft.com/office/drawing/2014/main" id="{434305F8-FB27-7CD7-BC2E-480A71F4969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81E3F24-7105-F91A-56A0-7BBBF1315BD8}"/>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335217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23590-7578-1B81-D95C-DC626824BC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3A2FE8C-8FEF-7717-9742-C1823163B6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09CF3CA-99C5-2B6A-61E7-0C91F1D41B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55BB24-2117-8059-AB03-94C3668DB1DF}"/>
              </a:ext>
            </a:extLst>
          </p:cNvPr>
          <p:cNvSpPr>
            <a:spLocks noGrp="1"/>
          </p:cNvSpPr>
          <p:nvPr>
            <p:ph type="dt" sz="half" idx="10"/>
          </p:nvPr>
        </p:nvSpPr>
        <p:spPr/>
        <p:txBody>
          <a:bodyPr/>
          <a:lstStyle/>
          <a:p>
            <a:fld id="{F7678E6A-99E9-4F1C-B1D4-5F09A8658948}" type="datetimeFigureOut">
              <a:rPr lang="en-IN" smtClean="0"/>
              <a:t>11-05-2022</a:t>
            </a:fld>
            <a:endParaRPr lang="en-IN"/>
          </a:p>
        </p:txBody>
      </p:sp>
      <p:sp>
        <p:nvSpPr>
          <p:cNvPr id="6" name="Footer Placeholder 5">
            <a:extLst>
              <a:ext uri="{FF2B5EF4-FFF2-40B4-BE49-F238E27FC236}">
                <a16:creationId xmlns:a16="http://schemas.microsoft.com/office/drawing/2014/main" id="{28CF129A-1E5C-DB72-3713-7CC224AAE1B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1EE88B-1DB3-C8D2-BB73-759DDEB0A979}"/>
              </a:ext>
            </a:extLst>
          </p:cNvPr>
          <p:cNvSpPr>
            <a:spLocks noGrp="1"/>
          </p:cNvSpPr>
          <p:nvPr>
            <p:ph type="sldNum" sz="quarter" idx="12"/>
          </p:nvPr>
        </p:nvSpPr>
        <p:spPr/>
        <p:txBody>
          <a:bodyPr/>
          <a:lstStyle/>
          <a:p>
            <a:fld id="{D7679C22-12C9-491D-A777-15CD83C9E26E}" type="slidenum">
              <a:rPr lang="en-IN" smtClean="0"/>
              <a:t>‹#›</a:t>
            </a:fld>
            <a:endParaRPr lang="en-IN"/>
          </a:p>
        </p:txBody>
      </p:sp>
    </p:spTree>
    <p:extLst>
      <p:ext uri="{BB962C8B-B14F-4D97-AF65-F5344CB8AC3E}">
        <p14:creationId xmlns:p14="http://schemas.microsoft.com/office/powerpoint/2010/main" val="403552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9769E7-AFA8-D7B9-DB49-575D5E0FF9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D4E5A98-E197-8355-1DF3-78B6341D6B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17D1FC-999F-EF41-FA5F-FB30385585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78E6A-99E9-4F1C-B1D4-5F09A8658948}" type="datetimeFigureOut">
              <a:rPr lang="en-IN" smtClean="0"/>
              <a:t>11-05-2022</a:t>
            </a:fld>
            <a:endParaRPr lang="en-IN"/>
          </a:p>
        </p:txBody>
      </p:sp>
      <p:sp>
        <p:nvSpPr>
          <p:cNvPr id="5" name="Footer Placeholder 4">
            <a:extLst>
              <a:ext uri="{FF2B5EF4-FFF2-40B4-BE49-F238E27FC236}">
                <a16:creationId xmlns:a16="http://schemas.microsoft.com/office/drawing/2014/main" id="{08B84072-A346-9FDE-0E2D-A853DA1D3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3562C91-8A83-7EDF-6885-9A39AA46BC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79C22-12C9-491D-A777-15CD83C9E26E}" type="slidenum">
              <a:rPr lang="en-IN" smtClean="0"/>
              <a:t>‹#›</a:t>
            </a:fld>
            <a:endParaRPr lang="en-IN"/>
          </a:p>
        </p:txBody>
      </p:sp>
    </p:spTree>
    <p:extLst>
      <p:ext uri="{BB962C8B-B14F-4D97-AF65-F5344CB8AC3E}">
        <p14:creationId xmlns:p14="http://schemas.microsoft.com/office/powerpoint/2010/main" val="393321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deng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dengue/areaswithrisk/index.html" TargetMode="External"/><Relationship Id="rId2" Type="http://schemas.openxmlformats.org/officeDocument/2006/relationships/hyperlink" Target="https://www.cdc.gov/chikungunya/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87AEAB-C9B3-1120-9D3E-24ADE5E9186E}"/>
              </a:ext>
            </a:extLst>
          </p:cNvPr>
          <p:cNvSpPr>
            <a:spLocks noGrp="1"/>
          </p:cNvSpPr>
          <p:nvPr>
            <p:ph type="title"/>
          </p:nvPr>
        </p:nvSpPr>
        <p:spPr/>
        <p:txBody>
          <a:bodyPr/>
          <a:lstStyle/>
          <a:p>
            <a:r>
              <a:rPr lang="en-IN"/>
              <a:t>                 Hemorrhagic</a:t>
            </a:r>
            <a:r>
              <a:rPr lang="en-IN" dirty="0"/>
              <a:t> Fever</a:t>
            </a:r>
          </a:p>
        </p:txBody>
      </p:sp>
    </p:spTree>
    <p:extLst>
      <p:ext uri="{BB962C8B-B14F-4D97-AF65-F5344CB8AC3E}">
        <p14:creationId xmlns:p14="http://schemas.microsoft.com/office/powerpoint/2010/main" val="329647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2AAF1E-13CE-E2E1-FB74-2BEF65263F69}"/>
              </a:ext>
            </a:extLst>
          </p:cNvPr>
          <p:cNvSpPr>
            <a:spLocks noGrp="1"/>
          </p:cNvSpPr>
          <p:nvPr>
            <p:ph type="title"/>
          </p:nvPr>
        </p:nvSpPr>
        <p:spPr/>
        <p:txBody>
          <a:bodyPr/>
          <a:lstStyle/>
          <a:p>
            <a:r>
              <a:rPr lang="en-US" b="0" i="0" dirty="0">
                <a:solidFill>
                  <a:srgbClr val="212121"/>
                </a:solidFill>
                <a:effectLst/>
                <a:latin typeface="+mn-lt"/>
              </a:rPr>
              <a:t>Dengue virus (DENV)</a:t>
            </a:r>
            <a:endParaRPr lang="en-IN" dirty="0">
              <a:latin typeface="+mn-lt"/>
            </a:endParaRPr>
          </a:p>
        </p:txBody>
      </p:sp>
      <p:sp>
        <p:nvSpPr>
          <p:cNvPr id="4" name="Content Placeholder 3">
            <a:extLst>
              <a:ext uri="{FF2B5EF4-FFF2-40B4-BE49-F238E27FC236}">
                <a16:creationId xmlns:a16="http://schemas.microsoft.com/office/drawing/2014/main" id="{504880AA-D9A1-1038-2166-81336BBE748E}"/>
              </a:ext>
            </a:extLst>
          </p:cNvPr>
          <p:cNvSpPr>
            <a:spLocks noGrp="1"/>
          </p:cNvSpPr>
          <p:nvPr>
            <p:ph idx="1"/>
          </p:nvPr>
        </p:nvSpPr>
        <p:spPr>
          <a:xfrm>
            <a:off x="838200" y="1970004"/>
            <a:ext cx="10515600" cy="4351338"/>
          </a:xfrm>
        </p:spPr>
        <p:txBody>
          <a:bodyPr>
            <a:normAutofit fontScale="85000" lnSpcReduction="20000"/>
          </a:bodyPr>
          <a:lstStyle/>
          <a:p>
            <a:r>
              <a:rPr lang="en-US" b="0" i="0" dirty="0">
                <a:solidFill>
                  <a:srgbClr val="212121"/>
                </a:solidFill>
                <a:effectLst/>
              </a:rPr>
              <a:t>Dengue virus (DENV) belongs to the family Flaviviridae, genus </a:t>
            </a:r>
            <a:r>
              <a:rPr lang="en-US" b="0" i="1" dirty="0">
                <a:solidFill>
                  <a:srgbClr val="212121"/>
                </a:solidFill>
                <a:effectLst/>
              </a:rPr>
              <a:t>Flavivirus</a:t>
            </a:r>
            <a:r>
              <a:rPr lang="en-US" b="0" i="0" dirty="0">
                <a:solidFill>
                  <a:srgbClr val="212121"/>
                </a:solidFill>
                <a:effectLst/>
              </a:rPr>
              <a:t>. </a:t>
            </a:r>
          </a:p>
          <a:p>
            <a:r>
              <a:rPr lang="en-US" b="0" i="0" dirty="0">
                <a:solidFill>
                  <a:srgbClr val="212121"/>
                </a:solidFill>
                <a:effectLst/>
              </a:rPr>
              <a:t>It is a single-stranded positive-sense ribonucleic acid virus with 10,700 bases.</a:t>
            </a:r>
          </a:p>
          <a:p>
            <a:r>
              <a:rPr lang="en-US" b="0" i="0" dirty="0">
                <a:solidFill>
                  <a:srgbClr val="212121"/>
                </a:solidFill>
                <a:effectLst/>
              </a:rPr>
              <a:t> The genus </a:t>
            </a:r>
            <a:r>
              <a:rPr lang="en-US" b="0" i="1" dirty="0">
                <a:solidFill>
                  <a:srgbClr val="212121"/>
                </a:solidFill>
                <a:effectLst/>
              </a:rPr>
              <a:t>Flavivirus</a:t>
            </a:r>
            <a:r>
              <a:rPr lang="en-US" b="0" i="0" dirty="0">
                <a:solidFill>
                  <a:srgbClr val="212121"/>
                </a:solidFill>
                <a:effectLst/>
              </a:rPr>
              <a:t> includes other arthropod borne viruses such as yellow fever virus, West Nile virus, Zika virus, tick-borne encephalitis virus.</a:t>
            </a:r>
          </a:p>
          <a:p>
            <a:r>
              <a:rPr lang="en-US" b="0" i="0" dirty="0">
                <a:solidFill>
                  <a:srgbClr val="212121"/>
                </a:solidFill>
                <a:effectLst/>
              </a:rPr>
              <a:t> It infects ~50–200 million people annually, putting over 3.6 billion people living in tropical regions at risk and causing ~20,000 deaths annually. </a:t>
            </a:r>
          </a:p>
          <a:p>
            <a:r>
              <a:rPr lang="en-US" b="0" i="0" dirty="0">
                <a:solidFill>
                  <a:srgbClr val="212121"/>
                </a:solidFill>
                <a:effectLst/>
              </a:rPr>
              <a:t>There are four antigenically different serotypes of DENV based on the differences in their viral structural and nonstructural proteins. DENV infection causes a spectrum of illness ranging from asymptomatic to dengue fever to severe dengue shock syndrome.</a:t>
            </a:r>
          </a:p>
          <a:p>
            <a:r>
              <a:rPr lang="en-US" b="0" i="0" dirty="0">
                <a:solidFill>
                  <a:srgbClr val="212121"/>
                </a:solidFill>
                <a:effectLst/>
              </a:rPr>
              <a:t> Infection with one serotype confers lifelong immunity against that serotype, but </a:t>
            </a:r>
            <a:r>
              <a:rPr lang="en-US" b="0" i="0" dirty="0" err="1">
                <a:solidFill>
                  <a:srgbClr val="212121"/>
                </a:solidFill>
                <a:effectLst/>
              </a:rPr>
              <a:t>heterologus</a:t>
            </a:r>
            <a:r>
              <a:rPr lang="en-US" b="0" i="0" dirty="0">
                <a:solidFill>
                  <a:srgbClr val="212121"/>
                </a:solidFill>
                <a:effectLst/>
              </a:rPr>
              <a:t> infection leads to severe dengue hemorrhagic fever due to antibody-dependent enhancement</a:t>
            </a:r>
            <a:endParaRPr lang="en-IN" dirty="0"/>
          </a:p>
        </p:txBody>
      </p:sp>
    </p:spTree>
    <p:extLst>
      <p:ext uri="{BB962C8B-B14F-4D97-AF65-F5344CB8AC3E}">
        <p14:creationId xmlns:p14="http://schemas.microsoft.com/office/powerpoint/2010/main" val="1937589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30EA3-7BBD-1678-D00E-DB7C5B7040DA}"/>
              </a:ext>
            </a:extLst>
          </p:cNvPr>
          <p:cNvSpPr>
            <a:spLocks noGrp="1"/>
          </p:cNvSpPr>
          <p:nvPr>
            <p:ph type="title"/>
          </p:nvPr>
        </p:nvSpPr>
        <p:spPr/>
        <p:txBody>
          <a:bodyPr/>
          <a:lstStyle/>
          <a:p>
            <a:r>
              <a:rPr lang="en-IN" b="0" i="0" dirty="0">
                <a:solidFill>
                  <a:srgbClr val="333333"/>
                </a:solidFill>
                <a:effectLst/>
                <a:latin typeface="Cambria" panose="02040503050406030204" pitchFamily="18" charset="0"/>
              </a:rPr>
              <a:t>The DENV life cycle.</a:t>
            </a:r>
            <a:endParaRPr lang="en-IN" dirty="0"/>
          </a:p>
        </p:txBody>
      </p:sp>
      <p:pic>
        <p:nvPicPr>
          <p:cNvPr id="3074" name="Picture 2">
            <a:extLst>
              <a:ext uri="{FF2B5EF4-FFF2-40B4-BE49-F238E27FC236}">
                <a16:creationId xmlns:a16="http://schemas.microsoft.com/office/drawing/2014/main" id="{220443F3-F09D-791D-C558-DB75BE5F083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3077" y="1869260"/>
            <a:ext cx="7549868" cy="3770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64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7E4BE8-8990-2316-C0AA-23828F5794AB}"/>
              </a:ext>
            </a:extLst>
          </p:cNvPr>
          <p:cNvSpPr>
            <a:spLocks noGrp="1"/>
          </p:cNvSpPr>
          <p:nvPr>
            <p:ph type="title"/>
          </p:nvPr>
        </p:nvSpPr>
        <p:spPr/>
        <p:txBody>
          <a:bodyPr/>
          <a:lstStyle/>
          <a:p>
            <a:endParaRPr lang="en-IN"/>
          </a:p>
        </p:txBody>
      </p:sp>
      <p:sp>
        <p:nvSpPr>
          <p:cNvPr id="4" name="Content Placeholder 3">
            <a:extLst>
              <a:ext uri="{FF2B5EF4-FFF2-40B4-BE49-F238E27FC236}">
                <a16:creationId xmlns:a16="http://schemas.microsoft.com/office/drawing/2014/main" id="{EA5175A9-967C-6927-62C0-5FA8890F2032}"/>
              </a:ext>
            </a:extLst>
          </p:cNvPr>
          <p:cNvSpPr>
            <a:spLocks noGrp="1"/>
          </p:cNvSpPr>
          <p:nvPr>
            <p:ph idx="1"/>
          </p:nvPr>
        </p:nvSpPr>
        <p:spPr/>
        <p:txBody>
          <a:bodyPr/>
          <a:lstStyle/>
          <a:p>
            <a:r>
              <a:rPr lang="en-US" b="0" i="0" dirty="0">
                <a:solidFill>
                  <a:srgbClr val="212121"/>
                </a:solidFill>
                <a:effectLst/>
                <a:latin typeface="Cambria" panose="02040503050406030204" pitchFamily="18" charset="0"/>
              </a:rPr>
              <a:t>Diagnosis of dengue infections is based mainly on serological detection of either antigen in acute cases or antibodies in both acute and chronic infection.</a:t>
            </a:r>
          </a:p>
          <a:p>
            <a:r>
              <a:rPr lang="en-US" b="0" i="0" dirty="0">
                <a:solidFill>
                  <a:srgbClr val="212121"/>
                </a:solidFill>
                <a:effectLst/>
                <a:latin typeface="Cambria" panose="02040503050406030204" pitchFamily="18" charset="0"/>
              </a:rPr>
              <a:t> Viral detection and real-time PCR detection though helpful is not feasible in resource poor setup. </a:t>
            </a:r>
          </a:p>
          <a:p>
            <a:r>
              <a:rPr lang="en-US" b="0" i="0" dirty="0">
                <a:solidFill>
                  <a:srgbClr val="212121"/>
                </a:solidFill>
                <a:effectLst/>
                <a:latin typeface="Cambria" panose="02040503050406030204" pitchFamily="18" charset="0"/>
              </a:rPr>
              <a:t>Treatment of dengue depends on symptomatic management along with fluid resuscitation and may require platelet transfusion.</a:t>
            </a:r>
            <a:endParaRPr lang="en-IN" dirty="0"/>
          </a:p>
        </p:txBody>
      </p:sp>
    </p:spTree>
    <p:extLst>
      <p:ext uri="{BB962C8B-B14F-4D97-AF65-F5344CB8AC3E}">
        <p14:creationId xmlns:p14="http://schemas.microsoft.com/office/powerpoint/2010/main" val="809451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661FE4-6F2C-C575-1DBD-DDCB988B2FCD}"/>
              </a:ext>
            </a:extLst>
          </p:cNvPr>
          <p:cNvSpPr>
            <a:spLocks noGrp="1"/>
          </p:cNvSpPr>
          <p:nvPr>
            <p:ph type="title"/>
          </p:nvPr>
        </p:nvSpPr>
        <p:spPr/>
        <p:txBody>
          <a:bodyPr/>
          <a:lstStyle/>
          <a:p>
            <a:r>
              <a:rPr lang="en-IN" b="0" i="0" dirty="0">
                <a:solidFill>
                  <a:srgbClr val="000000"/>
                </a:solidFill>
                <a:effectLst/>
                <a:latin typeface="Open Sans" panose="020B0606030504020204" pitchFamily="34" charset="0"/>
              </a:rPr>
              <a:t>vaccine</a:t>
            </a:r>
            <a:endParaRPr lang="en-IN" dirty="0"/>
          </a:p>
        </p:txBody>
      </p:sp>
      <p:sp>
        <p:nvSpPr>
          <p:cNvPr id="5" name="Content Placeholder 4">
            <a:extLst>
              <a:ext uri="{FF2B5EF4-FFF2-40B4-BE49-F238E27FC236}">
                <a16:creationId xmlns:a16="http://schemas.microsoft.com/office/drawing/2014/main" id="{382F13EC-7CD5-B5E4-987F-AC7561EA83BA}"/>
              </a:ext>
            </a:extLst>
          </p:cNvPr>
          <p:cNvSpPr>
            <a:spLocks noGrp="1"/>
          </p:cNvSpPr>
          <p:nvPr>
            <p:ph idx="1"/>
          </p:nvPr>
        </p:nvSpPr>
        <p:spPr/>
        <p:txBody>
          <a:bodyPr/>
          <a:lstStyle/>
          <a:p>
            <a:pPr algn="l"/>
            <a:r>
              <a:rPr lang="en-IN" b="0" i="0" dirty="0">
                <a:solidFill>
                  <a:srgbClr val="000000"/>
                </a:solidFill>
                <a:effectLst/>
                <a:latin typeface="Open Sans" panose="020B0606030504020204" pitchFamily="34" charset="0"/>
              </a:rPr>
              <a:t>A vaccine can help prevent </a:t>
            </a:r>
            <a:r>
              <a:rPr lang="en-IN" b="0" i="0" dirty="0">
                <a:effectLst/>
                <a:latin typeface="Open Sans" panose="020B0606030504020204" pitchFamily="34" charset="0"/>
                <a:hlinkClick r:id="rId2">
                  <a:extLst>
                    <a:ext uri="{A12FA001-AC4F-418D-AE19-62706E023703}">
                      <ahyp:hlinkClr xmlns:ahyp="http://schemas.microsoft.com/office/drawing/2018/hyperlinkcolor" val="tx"/>
                    </a:ext>
                  </a:extLst>
                </a:hlinkClick>
              </a:rPr>
              <a:t>dengue</a:t>
            </a:r>
            <a:r>
              <a:rPr lang="en-IN" b="0" i="0" dirty="0">
                <a:solidFill>
                  <a:srgbClr val="000000"/>
                </a:solidFill>
                <a:effectLst/>
                <a:latin typeface="Open Sans" panose="020B0606030504020204" pitchFamily="34" charset="0"/>
              </a:rPr>
              <a:t>, which is caused by four distinct, but closely related dengue viruses, DENV-1, DENV-2, DENV-3, and DENV-4. Only one dengue vaccine is currently available for use:</a:t>
            </a:r>
          </a:p>
          <a:p>
            <a:pPr algn="l">
              <a:buFont typeface="Arial" panose="020B0604020202020204" pitchFamily="34" charset="0"/>
              <a:buChar char="•"/>
            </a:pPr>
            <a:r>
              <a:rPr lang="en-IN" b="0" i="0" dirty="0">
                <a:solidFill>
                  <a:srgbClr val="000000"/>
                </a:solidFill>
                <a:effectLst/>
                <a:latin typeface="Open Sans" panose="020B0606030504020204" pitchFamily="34" charset="0"/>
              </a:rPr>
              <a:t>A tetravalent, live-attenuated dengue vaccine (</a:t>
            </a:r>
            <a:r>
              <a:rPr lang="en-IN" b="0" i="0" dirty="0" err="1">
                <a:solidFill>
                  <a:srgbClr val="000000"/>
                </a:solidFill>
                <a:effectLst/>
                <a:latin typeface="Open Sans" panose="020B0606030504020204" pitchFamily="34" charset="0"/>
              </a:rPr>
              <a:t>Dengvaxia</a:t>
            </a:r>
            <a:r>
              <a:rPr lang="en-IN" b="0" i="0" dirty="0">
                <a:solidFill>
                  <a:srgbClr val="000000"/>
                </a:solidFill>
                <a:effectLst/>
                <a:latin typeface="Open Sans" panose="020B0606030504020204" pitchFamily="34" charset="0"/>
              </a:rPr>
              <a:t>®)</a:t>
            </a:r>
          </a:p>
          <a:p>
            <a:endParaRPr lang="en-IN" dirty="0"/>
          </a:p>
        </p:txBody>
      </p:sp>
    </p:spTree>
    <p:extLst>
      <p:ext uri="{BB962C8B-B14F-4D97-AF65-F5344CB8AC3E}">
        <p14:creationId xmlns:p14="http://schemas.microsoft.com/office/powerpoint/2010/main" val="151317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992CC3-F5BB-AB80-E664-C6F1886AC53B}"/>
              </a:ext>
            </a:extLst>
          </p:cNvPr>
          <p:cNvSpPr>
            <a:spLocks noGrp="1"/>
          </p:cNvSpPr>
          <p:nvPr>
            <p:ph type="title"/>
          </p:nvPr>
        </p:nvSpPr>
        <p:spPr/>
        <p:txBody>
          <a:bodyPr/>
          <a:lstStyle/>
          <a:p>
            <a:r>
              <a:rPr lang="en-IN" dirty="0"/>
              <a:t>                     </a:t>
            </a:r>
            <a:r>
              <a:rPr lang="en-IN" dirty="0" err="1"/>
              <a:t>Hemorrhagic</a:t>
            </a:r>
            <a:r>
              <a:rPr lang="en-IN" dirty="0"/>
              <a:t> Fever</a:t>
            </a:r>
          </a:p>
        </p:txBody>
      </p:sp>
      <p:sp>
        <p:nvSpPr>
          <p:cNvPr id="5" name="Content Placeholder 4">
            <a:extLst>
              <a:ext uri="{FF2B5EF4-FFF2-40B4-BE49-F238E27FC236}">
                <a16:creationId xmlns:a16="http://schemas.microsoft.com/office/drawing/2014/main" id="{4060EF8B-3455-E6E7-70C0-D8E4C65681B5}"/>
              </a:ext>
            </a:extLst>
          </p:cNvPr>
          <p:cNvSpPr>
            <a:spLocks noGrp="1"/>
          </p:cNvSpPr>
          <p:nvPr>
            <p:ph idx="1"/>
          </p:nvPr>
        </p:nvSpPr>
        <p:spPr/>
        <p:txBody>
          <a:bodyPr>
            <a:normAutofit fontScale="92500" lnSpcReduction="10000"/>
          </a:bodyPr>
          <a:lstStyle/>
          <a:p>
            <a:pPr algn="l"/>
            <a:r>
              <a:rPr lang="en-US" b="0" i="0" dirty="0">
                <a:solidFill>
                  <a:srgbClr val="111111"/>
                </a:solidFill>
                <a:effectLst/>
                <a:latin typeface="Helvetica" panose="020B0604020202020204" pitchFamily="34" charset="0"/>
              </a:rPr>
              <a:t>Viral hemorrhagic  fevers are infectious diseases that can cause severe, life-threatening illness. They can damage the walls of tiny blood vessels, making them leak, and can hamper the blood's ability to clot. The resulting internal bleeding is usually not life-threatening, but the diseases can be.</a:t>
            </a:r>
          </a:p>
          <a:p>
            <a:pPr algn="l"/>
            <a:r>
              <a:rPr lang="en-US" b="0" i="0" dirty="0">
                <a:solidFill>
                  <a:srgbClr val="111111"/>
                </a:solidFill>
                <a:effectLst/>
                <a:latin typeface="Helvetica" panose="020B0604020202020204" pitchFamily="34" charset="0"/>
              </a:rPr>
              <a:t>Some viral hemorrhagic fevers include:</a:t>
            </a:r>
          </a:p>
          <a:p>
            <a:pPr algn="l">
              <a:buFont typeface="Arial" panose="020B0604020202020204" pitchFamily="34" charset="0"/>
              <a:buChar char="•"/>
            </a:pPr>
            <a:r>
              <a:rPr lang="en-US" b="0" i="0" dirty="0">
                <a:solidFill>
                  <a:srgbClr val="111111"/>
                </a:solidFill>
                <a:effectLst/>
                <a:latin typeface="Helvetica" panose="020B0604020202020204" pitchFamily="34" charset="0"/>
              </a:rPr>
              <a:t>Dengue</a:t>
            </a:r>
          </a:p>
          <a:p>
            <a:pPr algn="l">
              <a:buFont typeface="Arial" panose="020B0604020202020204" pitchFamily="34" charset="0"/>
              <a:buChar char="•"/>
            </a:pPr>
            <a:r>
              <a:rPr lang="en-US" b="0" i="0" dirty="0">
                <a:solidFill>
                  <a:srgbClr val="111111"/>
                </a:solidFill>
                <a:effectLst/>
                <a:latin typeface="Helvetica" panose="020B0604020202020204" pitchFamily="34" charset="0"/>
              </a:rPr>
              <a:t>Ebola</a:t>
            </a:r>
          </a:p>
          <a:p>
            <a:pPr algn="l">
              <a:buFont typeface="Arial" panose="020B0604020202020204" pitchFamily="34" charset="0"/>
              <a:buChar char="•"/>
            </a:pPr>
            <a:r>
              <a:rPr lang="en-US" b="0" i="0" dirty="0">
                <a:solidFill>
                  <a:srgbClr val="111111"/>
                </a:solidFill>
                <a:effectLst/>
                <a:latin typeface="Helvetica" panose="020B0604020202020204" pitchFamily="34" charset="0"/>
              </a:rPr>
              <a:t>Lassa</a:t>
            </a:r>
          </a:p>
          <a:p>
            <a:pPr algn="l">
              <a:buFont typeface="Arial" panose="020B0604020202020204" pitchFamily="34" charset="0"/>
              <a:buChar char="•"/>
            </a:pPr>
            <a:r>
              <a:rPr lang="en-US" b="0" i="0" dirty="0">
                <a:solidFill>
                  <a:srgbClr val="111111"/>
                </a:solidFill>
                <a:effectLst/>
                <a:latin typeface="Helvetica" panose="020B0604020202020204" pitchFamily="34" charset="0"/>
              </a:rPr>
              <a:t>Marburg</a:t>
            </a:r>
          </a:p>
          <a:p>
            <a:pPr algn="l">
              <a:buFont typeface="Arial" panose="020B0604020202020204" pitchFamily="34" charset="0"/>
              <a:buChar char="•"/>
            </a:pPr>
            <a:r>
              <a:rPr lang="en-US" b="0" i="0" dirty="0">
                <a:solidFill>
                  <a:srgbClr val="111111"/>
                </a:solidFill>
                <a:effectLst/>
                <a:latin typeface="Helvetica" panose="020B0604020202020204" pitchFamily="34" charset="0"/>
              </a:rPr>
              <a:t>Yellow fever</a:t>
            </a:r>
          </a:p>
          <a:p>
            <a:endParaRPr lang="en-IN" dirty="0"/>
          </a:p>
        </p:txBody>
      </p:sp>
    </p:spTree>
    <p:extLst>
      <p:ext uri="{BB962C8B-B14F-4D97-AF65-F5344CB8AC3E}">
        <p14:creationId xmlns:p14="http://schemas.microsoft.com/office/powerpoint/2010/main" val="92713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EEFEF-B2DC-C4A3-EBAD-359A04186ABF}"/>
              </a:ext>
            </a:extLst>
          </p:cNvPr>
          <p:cNvSpPr>
            <a:spLocks noGrp="1"/>
          </p:cNvSpPr>
          <p:nvPr>
            <p:ph type="title"/>
          </p:nvPr>
        </p:nvSpPr>
        <p:spPr/>
        <p:txBody>
          <a:bodyPr/>
          <a:lstStyle/>
          <a:p>
            <a:r>
              <a:rPr lang="en-US" b="1" i="0" dirty="0">
                <a:solidFill>
                  <a:srgbClr val="111111"/>
                </a:solidFill>
                <a:effectLst/>
                <a:latin typeface="Helvetica" panose="020B0604020202020204" pitchFamily="34" charset="0"/>
              </a:rPr>
              <a:t>Symptoms</a:t>
            </a:r>
            <a:br>
              <a:rPr lang="en-US" b="1" i="0" dirty="0">
                <a:solidFill>
                  <a:srgbClr val="111111"/>
                </a:solidFill>
                <a:effectLst/>
                <a:latin typeface="Helvetica" panose="020B0604020202020204" pitchFamily="34" charset="0"/>
              </a:rPr>
            </a:br>
            <a:endParaRPr lang="en-IN" dirty="0"/>
          </a:p>
        </p:txBody>
      </p:sp>
      <p:sp>
        <p:nvSpPr>
          <p:cNvPr id="3" name="Content Placeholder 2">
            <a:extLst>
              <a:ext uri="{FF2B5EF4-FFF2-40B4-BE49-F238E27FC236}">
                <a16:creationId xmlns:a16="http://schemas.microsoft.com/office/drawing/2014/main" id="{91C38292-756F-F5C0-442C-35DA3C4A933D}"/>
              </a:ext>
            </a:extLst>
          </p:cNvPr>
          <p:cNvSpPr>
            <a:spLocks noGrp="1"/>
          </p:cNvSpPr>
          <p:nvPr>
            <p:ph idx="1"/>
          </p:nvPr>
        </p:nvSpPr>
        <p:spPr/>
        <p:txBody>
          <a:bodyPr>
            <a:normAutofit lnSpcReduction="10000"/>
          </a:bodyPr>
          <a:lstStyle/>
          <a:p>
            <a:pPr marL="0" indent="0" algn="l">
              <a:buNone/>
            </a:pPr>
            <a:endParaRPr lang="en-US" b="0" i="0" dirty="0">
              <a:solidFill>
                <a:srgbClr val="111111"/>
              </a:solidFill>
              <a:effectLst/>
              <a:latin typeface="Helvetica" panose="020B0604020202020204" pitchFamily="34" charset="0"/>
            </a:endParaRPr>
          </a:p>
          <a:p>
            <a:pPr algn="l"/>
            <a:r>
              <a:rPr lang="en-US" b="0" i="0" dirty="0">
                <a:solidFill>
                  <a:srgbClr val="111111"/>
                </a:solidFill>
                <a:effectLst/>
                <a:latin typeface="Helvetica" panose="020B0604020202020204" pitchFamily="34" charset="0"/>
              </a:rPr>
              <a:t>Signs and symptoms of viral hemorrhagic fevers vary by disease. In general, early signs and symptoms can include:</a:t>
            </a:r>
          </a:p>
          <a:p>
            <a:pPr algn="l">
              <a:buFont typeface="Arial" panose="020B0604020202020204" pitchFamily="34" charset="0"/>
              <a:buChar char="•"/>
            </a:pPr>
            <a:r>
              <a:rPr lang="en-US" b="0" i="0" dirty="0">
                <a:solidFill>
                  <a:srgbClr val="111111"/>
                </a:solidFill>
                <a:effectLst/>
                <a:latin typeface="Helvetica" panose="020B0604020202020204" pitchFamily="34" charset="0"/>
              </a:rPr>
              <a:t>Fever</a:t>
            </a:r>
          </a:p>
          <a:p>
            <a:pPr algn="l">
              <a:buFont typeface="Arial" panose="020B0604020202020204" pitchFamily="34" charset="0"/>
              <a:buChar char="•"/>
            </a:pPr>
            <a:r>
              <a:rPr lang="en-US" b="0" i="0" dirty="0">
                <a:solidFill>
                  <a:srgbClr val="111111"/>
                </a:solidFill>
                <a:effectLst/>
                <a:latin typeface="Helvetica" panose="020B0604020202020204" pitchFamily="34" charset="0"/>
              </a:rPr>
              <a:t>Fatigue, weakness or general feeling of being unwell</a:t>
            </a:r>
          </a:p>
          <a:p>
            <a:pPr algn="l">
              <a:buFont typeface="Arial" panose="020B0604020202020204" pitchFamily="34" charset="0"/>
              <a:buChar char="•"/>
            </a:pPr>
            <a:r>
              <a:rPr lang="en-US" b="0" i="0" dirty="0">
                <a:solidFill>
                  <a:srgbClr val="111111"/>
                </a:solidFill>
                <a:effectLst/>
                <a:latin typeface="Helvetica" panose="020B0604020202020204" pitchFamily="34" charset="0"/>
              </a:rPr>
              <a:t>Dizziness</a:t>
            </a:r>
          </a:p>
          <a:p>
            <a:pPr algn="l">
              <a:buFont typeface="Arial" panose="020B0604020202020204" pitchFamily="34" charset="0"/>
              <a:buChar char="•"/>
            </a:pPr>
            <a:r>
              <a:rPr lang="en-US" b="0" i="0" dirty="0">
                <a:solidFill>
                  <a:srgbClr val="111111"/>
                </a:solidFill>
                <a:effectLst/>
                <a:latin typeface="Helvetica" panose="020B0604020202020204" pitchFamily="34" charset="0"/>
              </a:rPr>
              <a:t>Muscle, bone or joint aches</a:t>
            </a:r>
          </a:p>
          <a:p>
            <a:pPr algn="l">
              <a:buFont typeface="Arial" panose="020B0604020202020204" pitchFamily="34" charset="0"/>
              <a:buChar char="•"/>
            </a:pPr>
            <a:r>
              <a:rPr lang="en-US" b="0" i="0" dirty="0">
                <a:solidFill>
                  <a:srgbClr val="111111"/>
                </a:solidFill>
                <a:effectLst/>
                <a:latin typeface="Helvetica" panose="020B0604020202020204" pitchFamily="34" charset="0"/>
              </a:rPr>
              <a:t>Nausea and vomiting</a:t>
            </a:r>
          </a:p>
          <a:p>
            <a:pPr algn="l">
              <a:buFont typeface="Arial" panose="020B0604020202020204" pitchFamily="34" charset="0"/>
              <a:buChar char="•"/>
            </a:pPr>
            <a:r>
              <a:rPr lang="en-US" b="0" i="0" dirty="0">
                <a:solidFill>
                  <a:srgbClr val="111111"/>
                </a:solidFill>
                <a:effectLst/>
                <a:latin typeface="Helvetica" panose="020B0604020202020204" pitchFamily="34" charset="0"/>
              </a:rPr>
              <a:t>Diarrhea</a:t>
            </a:r>
          </a:p>
          <a:p>
            <a:endParaRPr lang="en-IN" dirty="0"/>
          </a:p>
        </p:txBody>
      </p:sp>
    </p:spTree>
    <p:extLst>
      <p:ext uri="{BB962C8B-B14F-4D97-AF65-F5344CB8AC3E}">
        <p14:creationId xmlns:p14="http://schemas.microsoft.com/office/powerpoint/2010/main" val="261956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C118-8ACB-5444-B041-8D3AEF7BF0CA}"/>
              </a:ext>
            </a:extLst>
          </p:cNvPr>
          <p:cNvSpPr>
            <a:spLocks noGrp="1"/>
          </p:cNvSpPr>
          <p:nvPr>
            <p:ph type="title"/>
          </p:nvPr>
        </p:nvSpPr>
        <p:spPr/>
        <p:txBody>
          <a:bodyPr>
            <a:normAutofit fontScale="90000"/>
          </a:bodyPr>
          <a:lstStyle/>
          <a:p>
            <a:r>
              <a:rPr lang="en-US" b="1" i="0" dirty="0">
                <a:solidFill>
                  <a:srgbClr val="111111"/>
                </a:solidFill>
                <a:effectLst/>
                <a:latin typeface="Helvetica" panose="020B0604020202020204" pitchFamily="34" charset="0"/>
              </a:rPr>
              <a:t>Symptoms that can become life-threatening</a:t>
            </a:r>
            <a:br>
              <a:rPr lang="en-US" b="1" i="0" dirty="0">
                <a:solidFill>
                  <a:srgbClr val="111111"/>
                </a:solidFill>
                <a:effectLst/>
                <a:latin typeface="Helvetica" panose="020B0604020202020204" pitchFamily="34" charset="0"/>
              </a:rPr>
            </a:br>
            <a:endParaRPr lang="en-IN" dirty="0"/>
          </a:p>
        </p:txBody>
      </p:sp>
      <p:sp>
        <p:nvSpPr>
          <p:cNvPr id="3" name="Content Placeholder 2">
            <a:extLst>
              <a:ext uri="{FF2B5EF4-FFF2-40B4-BE49-F238E27FC236}">
                <a16:creationId xmlns:a16="http://schemas.microsoft.com/office/drawing/2014/main" id="{10118EBB-81F0-2B96-E50E-B4A8F237E410}"/>
              </a:ext>
            </a:extLst>
          </p:cNvPr>
          <p:cNvSpPr>
            <a:spLocks noGrp="1"/>
          </p:cNvSpPr>
          <p:nvPr>
            <p:ph idx="1"/>
          </p:nvPr>
        </p:nvSpPr>
        <p:spPr/>
        <p:txBody>
          <a:bodyPr>
            <a:normAutofit fontScale="92500" lnSpcReduction="20000"/>
          </a:bodyPr>
          <a:lstStyle/>
          <a:p>
            <a:pPr algn="l"/>
            <a:r>
              <a:rPr lang="en-US" b="0" i="0" dirty="0">
                <a:solidFill>
                  <a:srgbClr val="111111"/>
                </a:solidFill>
                <a:effectLst/>
                <a:latin typeface="Helvetica" panose="020B0604020202020204" pitchFamily="34" charset="0"/>
              </a:rPr>
              <a:t>More-severe symptoms include:</a:t>
            </a:r>
          </a:p>
          <a:p>
            <a:pPr algn="l">
              <a:buFont typeface="Arial" panose="020B0604020202020204" pitchFamily="34" charset="0"/>
              <a:buChar char="•"/>
            </a:pPr>
            <a:r>
              <a:rPr lang="en-US" b="0" i="0" dirty="0">
                <a:solidFill>
                  <a:srgbClr val="111111"/>
                </a:solidFill>
                <a:effectLst/>
                <a:latin typeface="Helvetica" panose="020B0604020202020204" pitchFamily="34" charset="0"/>
              </a:rPr>
              <a:t>Bleeding under the skin, in internal organs, or from the mouth, eyes or ears</a:t>
            </a:r>
          </a:p>
          <a:p>
            <a:pPr algn="l">
              <a:buFont typeface="Arial" panose="020B0604020202020204" pitchFamily="34" charset="0"/>
              <a:buChar char="•"/>
            </a:pPr>
            <a:r>
              <a:rPr lang="en-US" b="0" i="0" dirty="0">
                <a:solidFill>
                  <a:srgbClr val="111111"/>
                </a:solidFill>
                <a:effectLst/>
                <a:latin typeface="Helvetica" panose="020B0604020202020204" pitchFamily="34" charset="0"/>
              </a:rPr>
              <a:t>Nervous system malfunctions</a:t>
            </a:r>
          </a:p>
          <a:p>
            <a:pPr algn="l">
              <a:buFont typeface="Arial" panose="020B0604020202020204" pitchFamily="34" charset="0"/>
              <a:buChar char="•"/>
            </a:pPr>
            <a:r>
              <a:rPr lang="en-US" b="0" i="0" dirty="0">
                <a:solidFill>
                  <a:srgbClr val="111111"/>
                </a:solidFill>
                <a:effectLst/>
                <a:latin typeface="Helvetica" panose="020B0604020202020204" pitchFamily="34" charset="0"/>
              </a:rPr>
              <a:t>Coma</a:t>
            </a:r>
          </a:p>
          <a:p>
            <a:pPr algn="l">
              <a:buFont typeface="Arial" panose="020B0604020202020204" pitchFamily="34" charset="0"/>
              <a:buChar char="•"/>
            </a:pPr>
            <a:r>
              <a:rPr lang="en-US" b="0" i="0" dirty="0">
                <a:solidFill>
                  <a:srgbClr val="111111"/>
                </a:solidFill>
                <a:effectLst/>
                <a:latin typeface="Helvetica" panose="020B0604020202020204" pitchFamily="34" charset="0"/>
              </a:rPr>
              <a:t>Delirium</a:t>
            </a:r>
          </a:p>
          <a:p>
            <a:pPr algn="l">
              <a:buFont typeface="Arial" panose="020B0604020202020204" pitchFamily="34" charset="0"/>
              <a:buChar char="•"/>
            </a:pPr>
            <a:r>
              <a:rPr lang="en-US" b="0" i="0" dirty="0">
                <a:solidFill>
                  <a:srgbClr val="111111"/>
                </a:solidFill>
                <a:effectLst/>
                <a:latin typeface="Helvetica" panose="020B0604020202020204" pitchFamily="34" charset="0"/>
              </a:rPr>
              <a:t>Kidney failure</a:t>
            </a:r>
          </a:p>
          <a:p>
            <a:pPr algn="l">
              <a:buFont typeface="Arial" panose="020B0604020202020204" pitchFamily="34" charset="0"/>
              <a:buChar char="•"/>
            </a:pPr>
            <a:r>
              <a:rPr lang="en-US" b="0" i="0" dirty="0">
                <a:solidFill>
                  <a:srgbClr val="111111"/>
                </a:solidFill>
                <a:effectLst/>
                <a:latin typeface="Helvetica" panose="020B0604020202020204" pitchFamily="34" charset="0"/>
              </a:rPr>
              <a:t>Respiratory failure</a:t>
            </a:r>
          </a:p>
          <a:p>
            <a:pPr algn="l">
              <a:buFont typeface="Arial" panose="020B0604020202020204" pitchFamily="34" charset="0"/>
              <a:buChar char="•"/>
            </a:pPr>
            <a:r>
              <a:rPr lang="en-US" b="0" i="0" dirty="0">
                <a:solidFill>
                  <a:srgbClr val="111111"/>
                </a:solidFill>
                <a:effectLst/>
                <a:latin typeface="Helvetica" panose="020B0604020202020204" pitchFamily="34" charset="0"/>
              </a:rPr>
              <a:t>Liver failure</a:t>
            </a:r>
          </a:p>
          <a:p>
            <a:br>
              <a:rPr lang="en-US" dirty="0"/>
            </a:br>
            <a:endParaRPr lang="en-IN" dirty="0"/>
          </a:p>
        </p:txBody>
      </p:sp>
    </p:spTree>
    <p:extLst>
      <p:ext uri="{BB962C8B-B14F-4D97-AF65-F5344CB8AC3E}">
        <p14:creationId xmlns:p14="http://schemas.microsoft.com/office/powerpoint/2010/main" val="258646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7E324-C43D-B687-7AAB-B67770155AC8}"/>
              </a:ext>
            </a:extLst>
          </p:cNvPr>
          <p:cNvSpPr>
            <a:spLocks noGrp="1"/>
          </p:cNvSpPr>
          <p:nvPr>
            <p:ph type="title"/>
          </p:nvPr>
        </p:nvSpPr>
        <p:spPr/>
        <p:txBody>
          <a:bodyPr/>
          <a:lstStyle/>
          <a:p>
            <a:r>
              <a:rPr lang="en-IN" b="0" i="0" dirty="0">
                <a:solidFill>
                  <a:srgbClr val="111111"/>
                </a:solidFill>
                <a:effectLst/>
                <a:latin typeface="Helvetica" panose="020B0604020202020204" pitchFamily="34" charset="0"/>
              </a:rPr>
              <a:t>Causes</a:t>
            </a:r>
            <a:br>
              <a:rPr lang="en-IN" b="0" i="0" dirty="0">
                <a:solidFill>
                  <a:srgbClr val="111111"/>
                </a:solidFill>
                <a:effectLst/>
                <a:latin typeface="Helvetica" panose="020B0604020202020204" pitchFamily="34" charset="0"/>
              </a:rPr>
            </a:br>
            <a:endParaRPr lang="en-IN" dirty="0"/>
          </a:p>
        </p:txBody>
      </p:sp>
      <p:sp>
        <p:nvSpPr>
          <p:cNvPr id="3" name="Content Placeholder 2">
            <a:extLst>
              <a:ext uri="{FF2B5EF4-FFF2-40B4-BE49-F238E27FC236}">
                <a16:creationId xmlns:a16="http://schemas.microsoft.com/office/drawing/2014/main" id="{5B210CF6-57DB-65EA-838F-01902097BCFA}"/>
              </a:ext>
            </a:extLst>
          </p:cNvPr>
          <p:cNvSpPr>
            <a:spLocks noGrp="1"/>
          </p:cNvSpPr>
          <p:nvPr>
            <p:ph idx="1"/>
          </p:nvPr>
        </p:nvSpPr>
        <p:spPr/>
        <p:txBody>
          <a:bodyPr/>
          <a:lstStyle/>
          <a:p>
            <a:pPr algn="l"/>
            <a:r>
              <a:rPr lang="en-US" b="0" i="0" dirty="0">
                <a:solidFill>
                  <a:srgbClr val="111111"/>
                </a:solidFill>
                <a:effectLst/>
                <a:latin typeface="Helvetica" panose="020B0604020202020204" pitchFamily="34" charset="0"/>
              </a:rPr>
              <a:t>Viral hemorrhagic fevers are spread by contact with infected animals or insects. The viruses that cause viral hemorrhagic fevers live in a variety of animal and insect hosts. Most commonly the hosts include mosquitoes, ticks, rodents or bats.</a:t>
            </a:r>
          </a:p>
          <a:p>
            <a:pPr algn="l"/>
            <a:r>
              <a:rPr lang="en-US" b="0" i="0" dirty="0">
                <a:solidFill>
                  <a:srgbClr val="111111"/>
                </a:solidFill>
                <a:effectLst/>
                <a:latin typeface="Helvetica" panose="020B0604020202020204" pitchFamily="34" charset="0"/>
              </a:rPr>
              <a:t>Some viral hemorrhagic fevers can also be spread from person to person</a:t>
            </a:r>
          </a:p>
          <a:p>
            <a:endParaRPr lang="en-IN" dirty="0"/>
          </a:p>
        </p:txBody>
      </p:sp>
    </p:spTree>
    <p:extLst>
      <p:ext uri="{BB962C8B-B14F-4D97-AF65-F5344CB8AC3E}">
        <p14:creationId xmlns:p14="http://schemas.microsoft.com/office/powerpoint/2010/main" val="522528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220DD-AA17-569C-89B2-E2919CBF3163}"/>
              </a:ext>
            </a:extLst>
          </p:cNvPr>
          <p:cNvSpPr>
            <a:spLocks noGrp="1"/>
          </p:cNvSpPr>
          <p:nvPr>
            <p:ph type="title"/>
          </p:nvPr>
        </p:nvSpPr>
        <p:spPr/>
        <p:txBody>
          <a:bodyPr/>
          <a:lstStyle/>
          <a:p>
            <a:r>
              <a:rPr lang="en-IN" dirty="0"/>
              <a:t>Mode of transmission</a:t>
            </a:r>
          </a:p>
        </p:txBody>
      </p:sp>
      <p:sp>
        <p:nvSpPr>
          <p:cNvPr id="3" name="Content Placeholder 2">
            <a:extLst>
              <a:ext uri="{FF2B5EF4-FFF2-40B4-BE49-F238E27FC236}">
                <a16:creationId xmlns:a16="http://schemas.microsoft.com/office/drawing/2014/main" id="{99B04987-DF2E-40D3-164C-00158A603F8B}"/>
              </a:ext>
            </a:extLst>
          </p:cNvPr>
          <p:cNvSpPr>
            <a:spLocks noGrp="1"/>
          </p:cNvSpPr>
          <p:nvPr>
            <p:ph idx="1"/>
          </p:nvPr>
        </p:nvSpPr>
        <p:spPr/>
        <p:txBody>
          <a:bodyPr/>
          <a:lstStyle/>
          <a:p>
            <a:pPr algn="l"/>
            <a:r>
              <a:rPr lang="en-US" b="0" i="0" dirty="0">
                <a:solidFill>
                  <a:srgbClr val="111111"/>
                </a:solidFill>
                <a:effectLst/>
                <a:latin typeface="Helvetica" panose="020B0604020202020204" pitchFamily="34" charset="0"/>
              </a:rPr>
              <a:t>Some viral hemorrhagic fevers are spread by mosquito or tick bites. Others are spread by contact with infected body fluids, such as blood, saliva or semen. A few varieties can be inhaled from infected rat feces or urine.</a:t>
            </a:r>
          </a:p>
          <a:p>
            <a:pPr algn="l"/>
            <a:r>
              <a:rPr lang="en-US" b="0" i="0" dirty="0">
                <a:solidFill>
                  <a:srgbClr val="111111"/>
                </a:solidFill>
                <a:effectLst/>
                <a:latin typeface="Helvetica" panose="020B0604020202020204" pitchFamily="34" charset="0"/>
              </a:rPr>
              <a:t>If you travel to an area where a particular hemorrhagic fever is common, you can be infected there but not develop symptoms until after you return home. Depending on the type of virus, it can take from two to 21 days for symptoms to develop</a:t>
            </a:r>
          </a:p>
          <a:p>
            <a:endParaRPr lang="en-IN" dirty="0"/>
          </a:p>
        </p:txBody>
      </p:sp>
    </p:spTree>
    <p:extLst>
      <p:ext uri="{BB962C8B-B14F-4D97-AF65-F5344CB8AC3E}">
        <p14:creationId xmlns:p14="http://schemas.microsoft.com/office/powerpoint/2010/main" val="1123917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74661-9D3F-2A45-DA16-9F05BD3842ED}"/>
              </a:ext>
            </a:extLst>
          </p:cNvPr>
          <p:cNvSpPr>
            <a:spLocks noGrp="1"/>
          </p:cNvSpPr>
          <p:nvPr>
            <p:ph type="title"/>
          </p:nvPr>
        </p:nvSpPr>
        <p:spPr/>
        <p:txBody>
          <a:bodyPr/>
          <a:lstStyle/>
          <a:p>
            <a:r>
              <a:rPr lang="en-IN" dirty="0"/>
              <a:t>DENGUE</a:t>
            </a:r>
          </a:p>
        </p:txBody>
      </p:sp>
      <p:sp>
        <p:nvSpPr>
          <p:cNvPr id="3" name="Content Placeholder 2">
            <a:extLst>
              <a:ext uri="{FF2B5EF4-FFF2-40B4-BE49-F238E27FC236}">
                <a16:creationId xmlns:a16="http://schemas.microsoft.com/office/drawing/2014/main" id="{FAC08ABA-1292-395D-8109-A332A27232BB}"/>
              </a:ext>
            </a:extLst>
          </p:cNvPr>
          <p:cNvSpPr>
            <a:spLocks noGrp="1"/>
          </p:cNvSpPr>
          <p:nvPr>
            <p:ph idx="1"/>
          </p:nvPr>
        </p:nvSpPr>
        <p:spPr/>
        <p:txBody>
          <a:bodyPr>
            <a:normAutofit fontScale="85000" lnSpcReduction="20000"/>
          </a:bodyPr>
          <a:lstStyle/>
          <a:p>
            <a:pPr algn="l">
              <a:buFont typeface="Arial" panose="020B0604020202020204" pitchFamily="34" charset="0"/>
              <a:buChar char="•"/>
            </a:pPr>
            <a:r>
              <a:rPr lang="en-US" b="0" i="0" dirty="0">
                <a:solidFill>
                  <a:srgbClr val="000000"/>
                </a:solidFill>
                <a:effectLst/>
                <a:latin typeface="Open Sans" panose="020B0606030504020204" pitchFamily="34" charset="0"/>
              </a:rPr>
              <a:t>Dengue viruses are spread to people through the bite of an infected </a:t>
            </a:r>
            <a:r>
              <a:rPr lang="en-US" b="0" i="1" dirty="0">
                <a:solidFill>
                  <a:srgbClr val="000000"/>
                </a:solidFill>
                <a:effectLst/>
                <a:latin typeface="Open Sans" panose="020B0606030504020204" pitchFamily="34" charset="0"/>
              </a:rPr>
              <a:t>Aedes </a:t>
            </a:r>
            <a:r>
              <a:rPr lang="en-US" b="0" i="0" dirty="0">
                <a:solidFill>
                  <a:srgbClr val="000000"/>
                </a:solidFill>
                <a:effectLst/>
                <a:latin typeface="Open Sans" panose="020B0606030504020204" pitchFamily="34" charset="0"/>
              </a:rPr>
              <a:t>species (</a:t>
            </a:r>
            <a:r>
              <a:rPr lang="en-US" b="0" i="1" dirty="0">
                <a:solidFill>
                  <a:srgbClr val="000000"/>
                </a:solidFill>
                <a:effectLst/>
                <a:latin typeface="Open Sans" panose="020B0606030504020204" pitchFamily="34" charset="0"/>
              </a:rPr>
              <a:t>Ae. aegypti</a:t>
            </a:r>
            <a:r>
              <a:rPr lang="en-US" b="0" i="0" dirty="0">
                <a:solidFill>
                  <a:srgbClr val="000000"/>
                </a:solidFill>
                <a:effectLst/>
                <a:latin typeface="Open Sans" panose="020B0606030504020204" pitchFamily="34" charset="0"/>
              </a:rPr>
              <a:t> or </a:t>
            </a:r>
            <a:r>
              <a:rPr lang="en-US" b="0" i="1" dirty="0">
                <a:solidFill>
                  <a:srgbClr val="000000"/>
                </a:solidFill>
                <a:effectLst/>
                <a:latin typeface="Open Sans" panose="020B0606030504020204" pitchFamily="34" charset="0"/>
              </a:rPr>
              <a:t>Ae. albopictus</a:t>
            </a:r>
            <a:r>
              <a:rPr lang="en-US" b="0" i="0" dirty="0">
                <a:solidFill>
                  <a:srgbClr val="000000"/>
                </a:solidFill>
                <a:effectLst/>
                <a:latin typeface="Open Sans" panose="020B0606030504020204" pitchFamily="34" charset="0"/>
              </a:rPr>
              <a:t>) mosquito. These mosquitoes also spread </a:t>
            </a:r>
            <a:r>
              <a:rPr lang="en-US" b="0" i="0" dirty="0">
                <a:effectLst/>
                <a:latin typeface="Open Sans" panose="020B0606030504020204" pitchFamily="34" charset="0"/>
              </a:rPr>
              <a:t>Zika, </a:t>
            </a:r>
            <a:r>
              <a:rPr lang="en-US" b="0" i="0" dirty="0">
                <a:effectLst/>
                <a:latin typeface="Open Sans" panose="020B0606030504020204" pitchFamily="34" charset="0"/>
                <a:hlinkClick r:id="rId2">
                  <a:extLst>
                    <a:ext uri="{A12FA001-AC4F-418D-AE19-62706E023703}">
                      <ahyp:hlinkClr xmlns:ahyp="http://schemas.microsoft.com/office/drawing/2018/hyperlinkcolor" val="tx"/>
                    </a:ext>
                  </a:extLst>
                </a:hlinkClick>
              </a:rPr>
              <a:t>chikungunya</a:t>
            </a:r>
            <a:r>
              <a:rPr lang="en-US" b="0" i="0" dirty="0">
                <a:solidFill>
                  <a:srgbClr val="000000"/>
                </a:solidFill>
                <a:effectLst/>
                <a:latin typeface="Open Sans" panose="020B0606030504020204" pitchFamily="34" charset="0"/>
              </a:rPr>
              <a:t>, and other viruses.</a:t>
            </a:r>
          </a:p>
          <a:p>
            <a:pPr algn="l">
              <a:buFont typeface="Arial" panose="020B0604020202020204" pitchFamily="34" charset="0"/>
              <a:buChar char="•"/>
            </a:pPr>
            <a:r>
              <a:rPr lang="en-US" b="0" i="0" dirty="0">
                <a:solidFill>
                  <a:srgbClr val="000000"/>
                </a:solidFill>
                <a:effectLst/>
                <a:latin typeface="Open Sans" panose="020B0606030504020204" pitchFamily="34" charset="0"/>
              </a:rPr>
              <a:t>Almost half of the world’s population, about 4 billion people, live in </a:t>
            </a:r>
            <a:r>
              <a:rPr lang="en-US" b="0" i="0" dirty="0">
                <a:effectLst/>
                <a:latin typeface="Open Sans" panose="020B0606030504020204" pitchFamily="34" charset="0"/>
                <a:hlinkClick r:id="rId3">
                  <a:extLst>
                    <a:ext uri="{A12FA001-AC4F-418D-AE19-62706E023703}">
                      <ahyp:hlinkClr xmlns:ahyp="http://schemas.microsoft.com/office/drawing/2018/hyperlinkcolor" val="tx"/>
                    </a:ext>
                  </a:extLst>
                </a:hlinkClick>
              </a:rPr>
              <a:t>areas with a risk of dengue</a:t>
            </a:r>
            <a:r>
              <a:rPr lang="en-US" b="0" i="0" dirty="0">
                <a:effectLst/>
                <a:latin typeface="Open Sans" panose="020B0606030504020204" pitchFamily="34" charset="0"/>
              </a:rPr>
              <a:t>. Dengue </a:t>
            </a:r>
            <a:r>
              <a:rPr lang="en-US" b="0" i="0" dirty="0">
                <a:solidFill>
                  <a:srgbClr val="000000"/>
                </a:solidFill>
                <a:effectLst/>
                <a:latin typeface="Open Sans" panose="020B0606030504020204" pitchFamily="34" charset="0"/>
              </a:rPr>
              <a:t>is often a leading cause of illness in areas with risk.</a:t>
            </a:r>
          </a:p>
          <a:p>
            <a:pPr algn="l">
              <a:buFont typeface="Arial" panose="020B0604020202020204" pitchFamily="34" charset="0"/>
              <a:buChar char="•"/>
            </a:pPr>
            <a:r>
              <a:rPr lang="en-US" b="0" i="0" dirty="0">
                <a:solidFill>
                  <a:srgbClr val="000000"/>
                </a:solidFill>
                <a:effectLst/>
                <a:latin typeface="Open Sans" panose="020B0606030504020204" pitchFamily="34" charset="0"/>
              </a:rPr>
              <a:t>Each year, up to 400 million people get infected with dengue. Approximately 100 million people get sick from infection, and 40,000 die from severe dengue.</a:t>
            </a:r>
          </a:p>
          <a:p>
            <a:pPr algn="l">
              <a:buFont typeface="Arial" panose="020B0604020202020204" pitchFamily="34" charset="0"/>
              <a:buChar char="•"/>
            </a:pPr>
            <a:r>
              <a:rPr lang="en-US" b="0" i="0" dirty="0">
                <a:solidFill>
                  <a:srgbClr val="000000"/>
                </a:solidFill>
                <a:effectLst/>
                <a:latin typeface="Open Sans" panose="020B0606030504020204" pitchFamily="34" charset="0"/>
              </a:rPr>
              <a:t>Dengue is caused by one of any of four related viruses: Dengue virus 1, 2, 3, and 4.  For this reason, a person can be infected with a dengue virus as many as four times in his or her lifetime.</a:t>
            </a:r>
          </a:p>
          <a:p>
            <a:br>
              <a:rPr lang="en-US" b="0" i="0" dirty="0">
                <a:solidFill>
                  <a:srgbClr val="000000"/>
                </a:solidFill>
                <a:effectLst/>
                <a:latin typeface="Open Sans" panose="020B0606030504020204" pitchFamily="34" charset="0"/>
              </a:rPr>
            </a:br>
            <a:endParaRPr lang="en-IN" dirty="0"/>
          </a:p>
        </p:txBody>
      </p:sp>
    </p:spTree>
    <p:extLst>
      <p:ext uri="{BB962C8B-B14F-4D97-AF65-F5344CB8AC3E}">
        <p14:creationId xmlns:p14="http://schemas.microsoft.com/office/powerpoint/2010/main" val="254562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20DF-043B-CC2C-4973-CF597CAADF06}"/>
              </a:ext>
            </a:extLst>
          </p:cNvPr>
          <p:cNvSpPr>
            <a:spLocks noGrp="1"/>
          </p:cNvSpPr>
          <p:nvPr>
            <p:ph type="title"/>
          </p:nvPr>
        </p:nvSpPr>
        <p:spPr/>
        <p:txBody>
          <a:bodyPr/>
          <a:lstStyle/>
          <a:p>
            <a:r>
              <a:rPr lang="en-US" b="0" i="1" dirty="0">
                <a:solidFill>
                  <a:srgbClr val="000000"/>
                </a:solidFill>
                <a:effectLst/>
                <a:latin typeface="Open Sans" panose="020B0606030504020204" pitchFamily="34" charset="0"/>
              </a:rPr>
              <a:t>Ae. aegypti</a:t>
            </a:r>
            <a:r>
              <a:rPr lang="en-US" b="0" i="0" dirty="0">
                <a:solidFill>
                  <a:srgbClr val="000000"/>
                </a:solidFill>
                <a:effectLst/>
                <a:latin typeface="Open Sans" panose="020B0606030504020204" pitchFamily="34" charset="0"/>
              </a:rPr>
              <a:t>                     </a:t>
            </a:r>
            <a:r>
              <a:rPr lang="en-US" b="0" i="1" dirty="0">
                <a:solidFill>
                  <a:srgbClr val="000000"/>
                </a:solidFill>
                <a:effectLst/>
                <a:latin typeface="Open Sans" panose="020B0606030504020204" pitchFamily="34" charset="0"/>
              </a:rPr>
              <a:t>Ae. albopictus</a:t>
            </a:r>
            <a:endParaRPr lang="en-IN" dirty="0"/>
          </a:p>
        </p:txBody>
      </p:sp>
      <p:pic>
        <p:nvPicPr>
          <p:cNvPr id="1026" name="Picture 2" descr="Aedes aegypti mosquito">
            <a:extLst>
              <a:ext uri="{FF2B5EF4-FFF2-40B4-BE49-F238E27FC236}">
                <a16:creationId xmlns:a16="http://schemas.microsoft.com/office/drawing/2014/main" id="{3BA1024E-0291-A57F-F217-6A0F677936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99532" y="2055377"/>
            <a:ext cx="2177070" cy="30183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edes albopictus mosquito">
            <a:extLst>
              <a:ext uri="{FF2B5EF4-FFF2-40B4-BE49-F238E27FC236}">
                <a16:creationId xmlns:a16="http://schemas.microsoft.com/office/drawing/2014/main" id="{F234CAA6-8E85-10FE-76B6-67AAD3B5AD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3426" y="2168667"/>
            <a:ext cx="2177071" cy="2905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187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060624-2696-DCF0-57CB-60069B1049F0}"/>
              </a:ext>
            </a:extLst>
          </p:cNvPr>
          <p:cNvSpPr>
            <a:spLocks noGrp="1"/>
          </p:cNvSpPr>
          <p:nvPr>
            <p:ph type="title"/>
          </p:nvPr>
        </p:nvSpPr>
        <p:spPr/>
        <p:txBody>
          <a:bodyPr/>
          <a:lstStyle/>
          <a:p>
            <a:r>
              <a:rPr lang="en-IN" b="0" i="0" dirty="0">
                <a:solidFill>
                  <a:srgbClr val="000000"/>
                </a:solidFill>
                <a:effectLst/>
                <a:latin typeface="Merriweather" panose="00000500000000000000" pitchFamily="2" charset="0"/>
              </a:rPr>
              <a:t>Symptoms</a:t>
            </a:r>
            <a:br>
              <a:rPr lang="en-IN" b="0" i="0" dirty="0">
                <a:solidFill>
                  <a:srgbClr val="000000"/>
                </a:solidFill>
                <a:effectLst/>
                <a:latin typeface="Merriweather" panose="00000500000000000000" pitchFamily="2" charset="0"/>
              </a:rPr>
            </a:br>
            <a:endParaRPr lang="en-IN" dirty="0"/>
          </a:p>
        </p:txBody>
      </p:sp>
      <p:sp>
        <p:nvSpPr>
          <p:cNvPr id="4" name="Content Placeholder 3">
            <a:extLst>
              <a:ext uri="{FF2B5EF4-FFF2-40B4-BE49-F238E27FC236}">
                <a16:creationId xmlns:a16="http://schemas.microsoft.com/office/drawing/2014/main" id="{C3C3436F-8802-1CBC-381A-CF44B9A83BCF}"/>
              </a:ext>
            </a:extLst>
          </p:cNvPr>
          <p:cNvSpPr>
            <a:spLocks noGrp="1"/>
          </p:cNvSpPr>
          <p:nvPr>
            <p:ph idx="1"/>
          </p:nvPr>
        </p:nvSpPr>
        <p:spPr>
          <a:xfrm>
            <a:off x="838200" y="1124793"/>
            <a:ext cx="10515600" cy="5052170"/>
          </a:xfrm>
        </p:spPr>
        <p:txBody>
          <a:bodyPr/>
          <a:lstStyle/>
          <a:p>
            <a:pPr algn="l">
              <a:buFont typeface="Arial" panose="020B0604020202020204" pitchFamily="34" charset="0"/>
              <a:buChar char="•"/>
            </a:pPr>
            <a:r>
              <a:rPr lang="en-US" b="0" i="0" dirty="0">
                <a:solidFill>
                  <a:srgbClr val="000000"/>
                </a:solidFill>
                <a:effectLst/>
                <a:latin typeface="Open Sans" panose="020B0606030504020204" pitchFamily="34" charset="0"/>
              </a:rPr>
              <a:t>Nausea, vomiting</a:t>
            </a:r>
          </a:p>
          <a:p>
            <a:pPr algn="l">
              <a:buFont typeface="Arial" panose="020B0604020202020204" pitchFamily="34" charset="0"/>
              <a:buChar char="•"/>
            </a:pPr>
            <a:r>
              <a:rPr lang="en-US" b="0" i="0" dirty="0">
                <a:solidFill>
                  <a:srgbClr val="000000"/>
                </a:solidFill>
                <a:effectLst/>
                <a:latin typeface="Open Sans" panose="020B0606030504020204" pitchFamily="34" charset="0"/>
              </a:rPr>
              <a:t>Rash</a:t>
            </a:r>
          </a:p>
          <a:p>
            <a:pPr algn="l">
              <a:buFont typeface="Arial" panose="020B0604020202020204" pitchFamily="34" charset="0"/>
              <a:buChar char="•"/>
            </a:pPr>
            <a:r>
              <a:rPr lang="en-US" b="0" i="0" dirty="0">
                <a:solidFill>
                  <a:srgbClr val="000000"/>
                </a:solidFill>
                <a:effectLst/>
                <a:latin typeface="Open Sans" panose="020B0606030504020204" pitchFamily="34" charset="0"/>
              </a:rPr>
              <a:t>Aches and pains (eye pain, typically behind the eyes, muscle, joint, or bone pain</a:t>
            </a:r>
          </a:p>
          <a:p>
            <a:pPr marL="0" indent="0">
              <a:buNone/>
            </a:pPr>
            <a:r>
              <a:rPr lang="en-IN" b="0" i="0" dirty="0">
                <a:solidFill>
                  <a:srgbClr val="000000"/>
                </a:solidFill>
                <a:effectLst/>
                <a:latin typeface="Merriweather" panose="00000500000000000000" pitchFamily="2" charset="0"/>
              </a:rPr>
              <a:t>Symptoms of severe dengue</a:t>
            </a:r>
          </a:p>
          <a:p>
            <a:pPr algn="l">
              <a:buFont typeface="Arial" panose="020B0604020202020204" pitchFamily="34" charset="0"/>
              <a:buChar char="•"/>
            </a:pPr>
            <a:r>
              <a:rPr lang="en-US" b="0" i="0" dirty="0">
                <a:solidFill>
                  <a:srgbClr val="000000"/>
                </a:solidFill>
                <a:effectLst/>
                <a:latin typeface="Open Sans" panose="020B0606030504020204" pitchFamily="34" charset="0"/>
              </a:rPr>
              <a:t>Belly pain, tenderness</a:t>
            </a:r>
          </a:p>
          <a:p>
            <a:pPr algn="l">
              <a:buFont typeface="Arial" panose="020B0604020202020204" pitchFamily="34" charset="0"/>
              <a:buChar char="•"/>
            </a:pPr>
            <a:r>
              <a:rPr lang="en-US" b="0" i="0" dirty="0">
                <a:solidFill>
                  <a:srgbClr val="000000"/>
                </a:solidFill>
                <a:effectLst/>
                <a:latin typeface="Open Sans" panose="020B0606030504020204" pitchFamily="34" charset="0"/>
              </a:rPr>
              <a:t>Vomiting (at least 3 times in 24 hours)</a:t>
            </a:r>
          </a:p>
          <a:p>
            <a:pPr algn="l">
              <a:buFont typeface="Arial" panose="020B0604020202020204" pitchFamily="34" charset="0"/>
              <a:buChar char="•"/>
            </a:pPr>
            <a:r>
              <a:rPr lang="en-US" b="0" i="0" dirty="0">
                <a:solidFill>
                  <a:srgbClr val="000000"/>
                </a:solidFill>
                <a:effectLst/>
                <a:latin typeface="Open Sans" panose="020B0606030504020204" pitchFamily="34" charset="0"/>
              </a:rPr>
              <a:t>Bleeding from the nose or gums</a:t>
            </a:r>
          </a:p>
          <a:p>
            <a:pPr algn="l">
              <a:buFont typeface="Arial" panose="020B0604020202020204" pitchFamily="34" charset="0"/>
              <a:buChar char="•"/>
            </a:pPr>
            <a:r>
              <a:rPr lang="en-US" b="0" i="0" dirty="0">
                <a:solidFill>
                  <a:srgbClr val="000000"/>
                </a:solidFill>
                <a:effectLst/>
                <a:latin typeface="Open Sans" panose="020B0606030504020204" pitchFamily="34" charset="0"/>
              </a:rPr>
              <a:t>Vomiting blood, or blood in the stool</a:t>
            </a:r>
          </a:p>
          <a:p>
            <a:pPr algn="l">
              <a:buFont typeface="Arial" panose="020B0604020202020204" pitchFamily="34" charset="0"/>
              <a:buChar char="•"/>
            </a:pPr>
            <a:r>
              <a:rPr lang="en-US" b="0" i="0" dirty="0">
                <a:solidFill>
                  <a:srgbClr val="000000"/>
                </a:solidFill>
                <a:effectLst/>
                <a:latin typeface="Open Sans" panose="020B0606030504020204" pitchFamily="34" charset="0"/>
              </a:rPr>
              <a:t>Feeling tired, restless, or irritable</a:t>
            </a:r>
          </a:p>
          <a:p>
            <a:endParaRPr lang="en-IN" dirty="0"/>
          </a:p>
        </p:txBody>
      </p:sp>
    </p:spTree>
    <p:extLst>
      <p:ext uri="{BB962C8B-B14F-4D97-AF65-F5344CB8AC3E}">
        <p14:creationId xmlns:p14="http://schemas.microsoft.com/office/powerpoint/2010/main" val="3701828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784</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Cambria</vt:lpstr>
      <vt:lpstr>Helvetica</vt:lpstr>
      <vt:lpstr>Merriweather</vt:lpstr>
      <vt:lpstr>Open Sans</vt:lpstr>
      <vt:lpstr>Office Theme</vt:lpstr>
      <vt:lpstr>                 Hemorrhagic Fever</vt:lpstr>
      <vt:lpstr>                     Hemorrhagic Fever</vt:lpstr>
      <vt:lpstr>Symptoms </vt:lpstr>
      <vt:lpstr>Symptoms that can become life-threatening </vt:lpstr>
      <vt:lpstr>Causes </vt:lpstr>
      <vt:lpstr>Mode of transmission</vt:lpstr>
      <vt:lpstr>DENGUE</vt:lpstr>
      <vt:lpstr>Ae. aegypti                     Ae. albopictus</vt:lpstr>
      <vt:lpstr>Symptoms </vt:lpstr>
      <vt:lpstr>Dengue virus (DENV)</vt:lpstr>
      <vt:lpstr>The DENV life cycle.</vt:lpstr>
      <vt:lpstr>PowerPoint Presentation</vt:lpstr>
      <vt:lpstr>vaccine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Hemorrhagic Fever</dc:title>
  <dc:creator>Manishi</dc:creator>
  <cp:lastModifiedBy>Manishi</cp:lastModifiedBy>
  <cp:revision>1</cp:revision>
  <dcterms:created xsi:type="dcterms:W3CDTF">2022-05-11T09:58:15Z</dcterms:created>
  <dcterms:modified xsi:type="dcterms:W3CDTF">2022-05-11T10:01:02Z</dcterms:modified>
</cp:coreProperties>
</file>