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27B7D-699D-FC2D-B14A-09899D1507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FAF7693-378A-8CE9-250A-91C3F3A6D3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3BA3701-DB15-AF26-970E-F12E6F77326F}"/>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28E15AE9-01D2-219E-AC8A-E14D4DCCDF3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F31935E-9C18-B57B-8D0C-7D8F9195D380}"/>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490846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62F81-B75C-C691-F1DA-A6D56B71333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82E998B-700F-6D28-8032-C4D5247691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2EC360-23A1-F49D-62CC-CEB6476F1667}"/>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76A26271-2536-252B-7A68-3C3662E66CA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617D1F7-CE0C-8574-6331-0C5CE9A2C9F8}"/>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924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9A523D-7A52-3454-97B9-A649EFAC79D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52A6D65-E359-07BF-CE87-E842EE5722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AC1C2D-77CF-BF57-73B0-BF4504E4E593}"/>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C4C0E6FD-FDA8-3D8D-FD2C-105ADB483A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1B495D-475E-AD05-1F04-D48772528D9E}"/>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160507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707B-35F5-25B0-4529-C911440134E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C07651C-63DD-FC66-80AD-54357A23A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F068089-3853-E300-C99B-5BD8C62E3B71}"/>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F3CBF90F-1AE9-F608-F4E4-58088E1E85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262EE3E-C21C-D459-B0E2-7C6038CD057A}"/>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395556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8DE29-D484-2E63-B098-BF53067CB0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63AAC02-55CA-1811-674C-EA51B66EB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062300-2ADE-20BD-DF62-AE9CA5AAC436}"/>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EB046A96-3221-DEAB-4CCE-793A350C9C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4E2FAC-158F-B700-365E-5BAD778C97EF}"/>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308428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F503F-99FA-D51D-96C9-EEEB130D74A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2A5251-B617-0ED0-AEC2-913DE94311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3089B34-83A4-30E5-63EC-9EA1873219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2BC8D2E-9C19-E590-5A4B-1E95C9115BCA}"/>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6" name="Footer Placeholder 5">
            <a:extLst>
              <a:ext uri="{FF2B5EF4-FFF2-40B4-BE49-F238E27FC236}">
                <a16:creationId xmlns:a16="http://schemas.microsoft.com/office/drawing/2014/main" id="{85252E25-601D-8A0C-E610-0F6D3636715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C42B4E-B092-7343-C32C-DBA8DE65246B}"/>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1595878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9F2D-8C36-CFF0-AB2F-009F9310998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68A3623-DE3D-5519-7039-A9E81F7DA5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0C0DFD-FA1B-3B56-8648-3CC5CF7E14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FE58BAC-1FA8-8BF8-8872-21F36F3B79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A14FBF-A99B-1249-4AA4-CCC7E39C8F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89372B4-E0EA-CA2E-4534-5842F7BFB64E}"/>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8" name="Footer Placeholder 7">
            <a:extLst>
              <a:ext uri="{FF2B5EF4-FFF2-40B4-BE49-F238E27FC236}">
                <a16:creationId xmlns:a16="http://schemas.microsoft.com/office/drawing/2014/main" id="{3DDA2908-F63E-8F65-EE05-B4379372DAD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1271D16-81FC-497E-70A9-466A43C27F3B}"/>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114427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86247-D8F7-5E2C-A5C2-BC827141FBC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F6A590B-4025-8126-A8E5-B38B2B7C2DD5}"/>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4" name="Footer Placeholder 3">
            <a:extLst>
              <a:ext uri="{FF2B5EF4-FFF2-40B4-BE49-F238E27FC236}">
                <a16:creationId xmlns:a16="http://schemas.microsoft.com/office/drawing/2014/main" id="{22603044-96D4-DE9A-2C42-9D231D94F6E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FBCCD25-6228-5560-B28B-02EAF2090058}"/>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2820654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3F5D3E-C297-FB84-78A0-872FAF92FAB4}"/>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3" name="Footer Placeholder 2">
            <a:extLst>
              <a:ext uri="{FF2B5EF4-FFF2-40B4-BE49-F238E27FC236}">
                <a16:creationId xmlns:a16="http://schemas.microsoft.com/office/drawing/2014/main" id="{BE49BDC7-8C2C-D2F5-BE8B-0F7C5E1861A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CC9E684-572C-1798-2DF3-89D0AC5B6624}"/>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211948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13714-27B3-513C-A6BC-247D82253A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791EF84-C9A3-639B-CC47-A5385515DF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33A0DEC-2144-2430-2DE1-CC9650480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627B7F-E952-AAC9-A361-5FCF3EB67859}"/>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6" name="Footer Placeholder 5">
            <a:extLst>
              <a:ext uri="{FF2B5EF4-FFF2-40B4-BE49-F238E27FC236}">
                <a16:creationId xmlns:a16="http://schemas.microsoft.com/office/drawing/2014/main" id="{14D350AE-0564-9160-2F30-22AF6609371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E44769A-4A92-6D51-31F3-6B6AFAEA2AB8}"/>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4013034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318C6-881F-DE23-6483-75D5C2C3E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F2B0784-76CE-81CA-1855-36513C3459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2A1ECC6-66D7-5ECD-B00F-353BC7F7E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E5EFF5-C5DF-A1CB-278C-147402BE2F4B}"/>
              </a:ext>
            </a:extLst>
          </p:cNvPr>
          <p:cNvSpPr>
            <a:spLocks noGrp="1"/>
          </p:cNvSpPr>
          <p:nvPr>
            <p:ph type="dt" sz="half" idx="10"/>
          </p:nvPr>
        </p:nvSpPr>
        <p:spPr/>
        <p:txBody>
          <a:bodyPr/>
          <a:lstStyle/>
          <a:p>
            <a:fld id="{FA5D47CB-82AB-4159-9070-114F051B6F1E}" type="datetimeFigureOut">
              <a:rPr lang="en-IN" smtClean="0"/>
              <a:t>27-05-2022</a:t>
            </a:fld>
            <a:endParaRPr lang="en-IN"/>
          </a:p>
        </p:txBody>
      </p:sp>
      <p:sp>
        <p:nvSpPr>
          <p:cNvPr id="6" name="Footer Placeholder 5">
            <a:extLst>
              <a:ext uri="{FF2B5EF4-FFF2-40B4-BE49-F238E27FC236}">
                <a16:creationId xmlns:a16="http://schemas.microsoft.com/office/drawing/2014/main" id="{72AD3684-0FE5-0633-8CED-32857B2C1F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FBAEF12-669B-301D-F6BB-5021913E8C95}"/>
              </a:ext>
            </a:extLst>
          </p:cNvPr>
          <p:cNvSpPr>
            <a:spLocks noGrp="1"/>
          </p:cNvSpPr>
          <p:nvPr>
            <p:ph type="sldNum" sz="quarter" idx="12"/>
          </p:nvPr>
        </p:nvSpPr>
        <p:spPr/>
        <p:txBody>
          <a:bodyPr/>
          <a:lstStyle/>
          <a:p>
            <a:fld id="{E849A1EB-D019-47D5-9207-CD6AE6828165}" type="slidenum">
              <a:rPr lang="en-IN" smtClean="0"/>
              <a:t>‹#›</a:t>
            </a:fld>
            <a:endParaRPr lang="en-IN"/>
          </a:p>
        </p:txBody>
      </p:sp>
    </p:spTree>
    <p:extLst>
      <p:ext uri="{BB962C8B-B14F-4D97-AF65-F5344CB8AC3E}">
        <p14:creationId xmlns:p14="http://schemas.microsoft.com/office/powerpoint/2010/main" val="260989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2F5870-B202-34A5-7516-D34E0DBC8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768C105-FAC9-8496-927F-1720049B58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A1D376-865D-96F4-181E-EE2AD5F65E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D47CB-82AB-4159-9070-114F051B6F1E}" type="datetimeFigureOut">
              <a:rPr lang="en-IN" smtClean="0"/>
              <a:t>27-05-2022</a:t>
            </a:fld>
            <a:endParaRPr lang="en-IN"/>
          </a:p>
        </p:txBody>
      </p:sp>
      <p:sp>
        <p:nvSpPr>
          <p:cNvPr id="5" name="Footer Placeholder 4">
            <a:extLst>
              <a:ext uri="{FF2B5EF4-FFF2-40B4-BE49-F238E27FC236}">
                <a16:creationId xmlns:a16="http://schemas.microsoft.com/office/drawing/2014/main" id="{73F1A383-5B5C-3A8E-C953-54C5B03F6F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A3BDCF4-C4E4-75BB-DD0D-918CDAB77F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9A1EB-D019-47D5-9207-CD6AE6828165}" type="slidenum">
              <a:rPr lang="en-IN" smtClean="0"/>
              <a:t>‹#›</a:t>
            </a:fld>
            <a:endParaRPr lang="en-IN"/>
          </a:p>
        </p:txBody>
      </p:sp>
    </p:spTree>
    <p:extLst>
      <p:ext uri="{BB962C8B-B14F-4D97-AF65-F5344CB8AC3E}">
        <p14:creationId xmlns:p14="http://schemas.microsoft.com/office/powerpoint/2010/main" val="1780683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F260C-F365-A11F-BC5A-1838686128F9}"/>
              </a:ext>
            </a:extLst>
          </p:cNvPr>
          <p:cNvSpPr>
            <a:spLocks noGrp="1"/>
          </p:cNvSpPr>
          <p:nvPr>
            <p:ph type="ctrTitle"/>
          </p:nvPr>
        </p:nvSpPr>
        <p:spPr/>
        <p:txBody>
          <a:bodyPr/>
          <a:lstStyle/>
          <a:p>
            <a:r>
              <a:rPr lang="en-IN" dirty="0"/>
              <a:t>Histoplasmosis</a:t>
            </a:r>
          </a:p>
        </p:txBody>
      </p:sp>
      <p:sp>
        <p:nvSpPr>
          <p:cNvPr id="3" name="Subtitle 2">
            <a:extLst>
              <a:ext uri="{FF2B5EF4-FFF2-40B4-BE49-F238E27FC236}">
                <a16:creationId xmlns:a16="http://schemas.microsoft.com/office/drawing/2014/main" id="{91362889-EB01-3428-7E33-C1F57A01CF69}"/>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1699303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0D868-53A1-A68E-3F75-84D9CD26065D}"/>
              </a:ext>
            </a:extLst>
          </p:cNvPr>
          <p:cNvSpPr>
            <a:spLocks noGrp="1"/>
          </p:cNvSpPr>
          <p:nvPr>
            <p:ph type="title"/>
          </p:nvPr>
        </p:nvSpPr>
        <p:spPr/>
        <p:txBody>
          <a:bodyPr>
            <a:normAutofit/>
          </a:bodyPr>
          <a:lstStyle/>
          <a:p>
            <a:r>
              <a:rPr lang="en-US" sz="3200" b="1" dirty="0"/>
              <a:t>Acute disseminated histoplasmosis</a:t>
            </a:r>
            <a:endParaRPr lang="en-IN" sz="3200" b="1" dirty="0"/>
          </a:p>
        </p:txBody>
      </p:sp>
      <p:sp>
        <p:nvSpPr>
          <p:cNvPr id="3" name="Content Placeholder 2">
            <a:extLst>
              <a:ext uri="{FF2B5EF4-FFF2-40B4-BE49-F238E27FC236}">
                <a16:creationId xmlns:a16="http://schemas.microsoft.com/office/drawing/2014/main" id="{80ABF62F-2D1D-4B58-ADC2-E9A15FC9DC17}"/>
              </a:ext>
            </a:extLst>
          </p:cNvPr>
          <p:cNvSpPr>
            <a:spLocks noGrp="1"/>
          </p:cNvSpPr>
          <p:nvPr>
            <p:ph idx="1"/>
          </p:nvPr>
        </p:nvSpPr>
        <p:spPr/>
        <p:txBody>
          <a:bodyPr/>
          <a:lstStyle/>
          <a:p>
            <a:r>
              <a:rPr lang="en-US" dirty="0"/>
              <a:t>Acute disseminated histoplasmosis is a fulminant process most commonly seen in severely immunosuppressed individuals.</a:t>
            </a:r>
          </a:p>
          <a:p>
            <a:r>
              <a:rPr lang="en-US" dirty="0"/>
              <a:t>acute disseminated disease may present with a septic shock–like picture, with fever, hypotension, pulmonary infiltrates, and acute respiratory distress. Oral and gastrointestinal ulcerations and bleeding, adrenal insufficiency, meningitis, and endocarditis may also be seen. If untreated, acute disseminated histoplasmosis is fatal within days to weeks.</a:t>
            </a:r>
            <a:endParaRPr lang="en-IN" dirty="0"/>
          </a:p>
        </p:txBody>
      </p:sp>
    </p:spTree>
    <p:extLst>
      <p:ext uri="{BB962C8B-B14F-4D97-AF65-F5344CB8AC3E}">
        <p14:creationId xmlns:p14="http://schemas.microsoft.com/office/powerpoint/2010/main" val="49796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2B46-557B-7F12-3667-F54644DE8D7D}"/>
              </a:ext>
            </a:extLst>
          </p:cNvPr>
          <p:cNvSpPr>
            <a:spLocks noGrp="1"/>
          </p:cNvSpPr>
          <p:nvPr>
            <p:ph type="title"/>
          </p:nvPr>
        </p:nvSpPr>
        <p:spPr/>
        <p:txBody>
          <a:bodyPr/>
          <a:lstStyle/>
          <a:p>
            <a:r>
              <a:rPr lang="en-IN" i="1" dirty="0"/>
              <a:t>Histoplasmosis </a:t>
            </a:r>
            <a:r>
              <a:rPr lang="en-IN" i="1" dirty="0" err="1"/>
              <a:t>duboisii</a:t>
            </a:r>
            <a:endParaRPr lang="en-IN" i="1" dirty="0"/>
          </a:p>
        </p:txBody>
      </p:sp>
      <p:sp>
        <p:nvSpPr>
          <p:cNvPr id="3" name="Content Placeholder 2">
            <a:extLst>
              <a:ext uri="{FF2B5EF4-FFF2-40B4-BE49-F238E27FC236}">
                <a16:creationId xmlns:a16="http://schemas.microsoft.com/office/drawing/2014/main" id="{4BA1C0C6-0A76-0AFC-9412-65B5FC235F29}"/>
              </a:ext>
            </a:extLst>
          </p:cNvPr>
          <p:cNvSpPr>
            <a:spLocks noGrp="1"/>
          </p:cNvSpPr>
          <p:nvPr>
            <p:ph idx="1"/>
          </p:nvPr>
        </p:nvSpPr>
        <p:spPr/>
        <p:txBody>
          <a:bodyPr>
            <a:normAutofit fontScale="77500" lnSpcReduction="20000"/>
          </a:bodyPr>
          <a:lstStyle/>
          <a:p>
            <a:r>
              <a:rPr lang="en-US" dirty="0"/>
              <a:t>In contrast to classic histoplasmosis, pulmonary lesions are uncommon in African histoplasmosis. </a:t>
            </a:r>
          </a:p>
          <a:p>
            <a:r>
              <a:rPr lang="en-US" dirty="0"/>
              <a:t>The localized form of histoplasmosis </a:t>
            </a:r>
            <a:r>
              <a:rPr lang="en-US" dirty="0" err="1"/>
              <a:t>duboisii</a:t>
            </a:r>
            <a:r>
              <a:rPr lang="en-US" dirty="0"/>
              <a:t> is a chronic disease characterized by regional lymphadenopathy with lesions of skin and bone. Skin lesions are </a:t>
            </a:r>
            <a:r>
              <a:rPr lang="en-US" dirty="0" err="1"/>
              <a:t>papular</a:t>
            </a:r>
            <a:r>
              <a:rPr lang="en-US" dirty="0"/>
              <a:t> or nodular and eventually progress to abscesses, which then ulcerate. </a:t>
            </a:r>
          </a:p>
          <a:p>
            <a:r>
              <a:rPr lang="en-US" dirty="0"/>
              <a:t>About one third of patients will exhibit osseous lesions characterized by osteolysis and involvement of contiguous joints. The cranium, sternum, ribs, vertebrae, and long bones are most frequently involved, often with overlying abscesses and draining sinuses. </a:t>
            </a:r>
          </a:p>
          <a:p>
            <a:r>
              <a:rPr lang="en-US" dirty="0"/>
              <a:t>A more fulminant disseminated form of </a:t>
            </a:r>
            <a:r>
              <a:rPr lang="en-US" i="1" dirty="0"/>
              <a:t>Histoplasmosis </a:t>
            </a:r>
            <a:r>
              <a:rPr lang="en-US" i="1" dirty="0" err="1"/>
              <a:t>duboisii</a:t>
            </a:r>
            <a:r>
              <a:rPr lang="en-US" i="1" dirty="0"/>
              <a:t> </a:t>
            </a:r>
            <a:r>
              <a:rPr lang="en-US" dirty="0"/>
              <a:t>may be seen in profoundly immunodeficient individuals.</a:t>
            </a:r>
          </a:p>
          <a:p>
            <a:r>
              <a:rPr lang="en-US" dirty="0"/>
              <a:t> Hematogenous and lymphatic dissemination to bone marrow, liver, spleen, and other organs occurs and is marked by fever, lymphadenopathy, anemia, weight loss, and </a:t>
            </a:r>
            <a:r>
              <a:rPr lang="en-IN" dirty="0"/>
              <a:t>organomegaly.</a:t>
            </a:r>
          </a:p>
          <a:p>
            <a:r>
              <a:rPr lang="en-US" dirty="0"/>
              <a:t>This form of the disease is uniformly fatal unless promptly diagnosed and treated.</a:t>
            </a:r>
            <a:endParaRPr lang="en-IN" dirty="0"/>
          </a:p>
        </p:txBody>
      </p:sp>
    </p:spTree>
    <p:extLst>
      <p:ext uri="{BB962C8B-B14F-4D97-AF65-F5344CB8AC3E}">
        <p14:creationId xmlns:p14="http://schemas.microsoft.com/office/powerpoint/2010/main" val="3785527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8ADF3-6C93-56DF-FFFE-96094586722D}"/>
              </a:ext>
            </a:extLst>
          </p:cNvPr>
          <p:cNvSpPr>
            <a:spLocks noGrp="1"/>
          </p:cNvSpPr>
          <p:nvPr>
            <p:ph type="title"/>
          </p:nvPr>
        </p:nvSpPr>
        <p:spPr/>
        <p:txBody>
          <a:bodyPr/>
          <a:lstStyle/>
          <a:p>
            <a:r>
              <a:rPr lang="en-IN" dirty="0"/>
              <a:t>Laboratory Diagnosis</a:t>
            </a:r>
          </a:p>
        </p:txBody>
      </p:sp>
      <p:sp>
        <p:nvSpPr>
          <p:cNvPr id="3" name="Content Placeholder 2">
            <a:extLst>
              <a:ext uri="{FF2B5EF4-FFF2-40B4-BE49-F238E27FC236}">
                <a16:creationId xmlns:a16="http://schemas.microsoft.com/office/drawing/2014/main" id="{1EE16CB5-B7CD-A3E5-896B-95DE4D8B361C}"/>
              </a:ext>
            </a:extLst>
          </p:cNvPr>
          <p:cNvSpPr>
            <a:spLocks noGrp="1"/>
          </p:cNvSpPr>
          <p:nvPr>
            <p:ph idx="1"/>
          </p:nvPr>
        </p:nvSpPr>
        <p:spPr/>
        <p:txBody>
          <a:bodyPr>
            <a:normAutofit lnSpcReduction="10000"/>
          </a:bodyPr>
          <a:lstStyle/>
          <a:p>
            <a:r>
              <a:rPr lang="en-US" dirty="0"/>
              <a:t>By direct microscopy, culture of blood, bone marrow, or other clinical material, and by serology, including antigen detection in blood and urine . The yeast phase of the organism can be detected in sputum, bronchoalveolar lavage fluid, peripheral blood films, bone marrow, and tissue stained with Giemsa, GMS, or PAS stains .</a:t>
            </a:r>
          </a:p>
          <a:p>
            <a:r>
              <a:rPr lang="en-US" dirty="0"/>
              <a:t> In tissue sections, cells of </a:t>
            </a:r>
            <a:r>
              <a:rPr lang="en-US" i="1" dirty="0"/>
              <a:t>H. capsulatum </a:t>
            </a:r>
            <a:r>
              <a:rPr lang="en-US" dirty="0"/>
              <a:t>var. capsulatum are yeastlike, hyaline, spherical to oval, 2 to 4 µm in diameter, and uninucleate and have single buds attached by a narrow base. The cells are usually intracellular and clustered together. The cells of H. capsulatum var. </a:t>
            </a:r>
            <a:r>
              <a:rPr lang="en-US" dirty="0" err="1"/>
              <a:t>duboisii</a:t>
            </a:r>
            <a:r>
              <a:rPr lang="en-US" dirty="0"/>
              <a:t> are also intracellular, yeastlike, and uninucleate but are much larger (8 to 15 µm) and have thick “double-contoured” walls. They are usually in macrophages and giant cells.</a:t>
            </a:r>
            <a:endParaRPr lang="en-IN" dirty="0"/>
          </a:p>
        </p:txBody>
      </p:sp>
    </p:spTree>
    <p:extLst>
      <p:ext uri="{BB962C8B-B14F-4D97-AF65-F5344CB8AC3E}">
        <p14:creationId xmlns:p14="http://schemas.microsoft.com/office/powerpoint/2010/main" val="29673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03D35-070B-0C1F-6C52-9C186AA4EA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A8487FC-9166-C0C5-6ACF-A1AE689F5CF2}"/>
              </a:ext>
            </a:extLst>
          </p:cNvPr>
          <p:cNvSpPr>
            <a:spLocks noGrp="1"/>
          </p:cNvSpPr>
          <p:nvPr>
            <p:ph idx="1"/>
          </p:nvPr>
        </p:nvSpPr>
        <p:spPr/>
        <p:txBody>
          <a:bodyPr>
            <a:normAutofit fontScale="92500" lnSpcReduction="10000"/>
          </a:bodyPr>
          <a:lstStyle/>
          <a:p>
            <a:r>
              <a:rPr lang="en-US" dirty="0"/>
              <a:t>Growth of the mycelial form in culture is slow, and once isolated, the identification must be confirmed by conversion to the yeast phase or by use of exoantigen testing or nucleic acid hybridization. </a:t>
            </a:r>
          </a:p>
          <a:p>
            <a:r>
              <a:rPr lang="en-US" dirty="0"/>
              <a:t>As with the other dimorphic pathogens, cultures of Histoplasma must be handled with care in a biosafety cabinet.</a:t>
            </a:r>
          </a:p>
          <a:p>
            <a:r>
              <a:rPr lang="en-US" dirty="0"/>
              <a:t>Serologic diagnosis of histoplasmosis employs tests for both antigen and antibody detection . Antibody detection assays include a CF assay and an ID test. These tests are usually used together to maximize sensitivity and specificity.</a:t>
            </a:r>
          </a:p>
          <a:p>
            <a:r>
              <a:rPr lang="en-US" dirty="0"/>
              <a:t>Detection of Histoplasma antigen in serum and urine by enzyme immunoassay has become very useful, particularly in diagnosing disseminated disease</a:t>
            </a:r>
            <a:endParaRPr lang="en-IN" dirty="0"/>
          </a:p>
        </p:txBody>
      </p:sp>
    </p:spTree>
    <p:extLst>
      <p:ext uri="{BB962C8B-B14F-4D97-AF65-F5344CB8AC3E}">
        <p14:creationId xmlns:p14="http://schemas.microsoft.com/office/powerpoint/2010/main" val="3454310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5CA7-2B4B-F857-6B4B-82E9D154C3D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EA5A47A-DBE3-042E-D93E-49A980537860}"/>
              </a:ext>
            </a:extLst>
          </p:cNvPr>
          <p:cNvSpPr>
            <a:spLocks noGrp="1"/>
          </p:cNvSpPr>
          <p:nvPr>
            <p:ph idx="1"/>
          </p:nvPr>
        </p:nvSpPr>
        <p:spPr/>
        <p:txBody>
          <a:bodyPr/>
          <a:lstStyle/>
          <a:p>
            <a:r>
              <a:rPr lang="en-US" dirty="0"/>
              <a:t>The sensitivity of antigen detection is greater in urine specimens than in blood and ranges from 21% in chronic pulmonary disease to 92% in disseminated disease.</a:t>
            </a:r>
          </a:p>
          <a:p>
            <a:r>
              <a:rPr lang="en-US" dirty="0"/>
              <a:t>Serial measurements of antigen may be used to assess response to therapy and for establishing relapse of the disease. </a:t>
            </a:r>
          </a:p>
          <a:p>
            <a:r>
              <a:rPr lang="en-US" dirty="0"/>
              <a:t> PCR has been useful in the diagnosis of histoplasmosis</a:t>
            </a:r>
            <a:endParaRPr lang="en-IN" dirty="0"/>
          </a:p>
        </p:txBody>
      </p:sp>
    </p:spTree>
    <p:extLst>
      <p:ext uri="{BB962C8B-B14F-4D97-AF65-F5344CB8AC3E}">
        <p14:creationId xmlns:p14="http://schemas.microsoft.com/office/powerpoint/2010/main" val="587679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2EF2-7103-38C2-8466-91C2E748D06C}"/>
              </a:ext>
            </a:extLst>
          </p:cNvPr>
          <p:cNvSpPr>
            <a:spLocks noGrp="1"/>
          </p:cNvSpPr>
          <p:nvPr>
            <p:ph type="title"/>
          </p:nvPr>
        </p:nvSpPr>
        <p:spPr/>
        <p:txBody>
          <a:bodyPr/>
          <a:lstStyle/>
          <a:p>
            <a:r>
              <a:rPr lang="en-IN" dirty="0"/>
              <a:t>Treatment</a:t>
            </a:r>
          </a:p>
        </p:txBody>
      </p:sp>
      <p:sp>
        <p:nvSpPr>
          <p:cNvPr id="3" name="Content Placeholder 2">
            <a:extLst>
              <a:ext uri="{FF2B5EF4-FFF2-40B4-BE49-F238E27FC236}">
                <a16:creationId xmlns:a16="http://schemas.microsoft.com/office/drawing/2014/main" id="{F6D8C512-5438-2D06-A653-9BAE6BDECE9B}"/>
              </a:ext>
            </a:extLst>
          </p:cNvPr>
          <p:cNvSpPr>
            <a:spLocks noGrp="1"/>
          </p:cNvSpPr>
          <p:nvPr>
            <p:ph idx="1"/>
          </p:nvPr>
        </p:nvSpPr>
        <p:spPr/>
        <p:txBody>
          <a:bodyPr/>
          <a:lstStyle/>
          <a:p>
            <a:r>
              <a:rPr lang="en-US" dirty="0"/>
              <a:t>itraconazole.</a:t>
            </a:r>
          </a:p>
          <a:p>
            <a:r>
              <a:rPr lang="en-US" dirty="0"/>
              <a:t> In cases of severe acute pulmonary histoplasmosis with hypoxemia and acute respiratory distress syndrome, a lipid formulation of amphotericin B should be administered. followed by itraconazole for 12 to 24 months, is recommended.</a:t>
            </a:r>
          </a:p>
          <a:p>
            <a:r>
              <a:rPr lang="en-US" dirty="0"/>
              <a:t>Histoplasmosis of the CNS is universally fatal if not treated. The therapy of choice is lipid amphotericin B followed by fluconazole for 9 to 12 months.</a:t>
            </a:r>
            <a:endParaRPr lang="en-IN" dirty="0"/>
          </a:p>
        </p:txBody>
      </p:sp>
    </p:spTree>
    <p:extLst>
      <p:ext uri="{BB962C8B-B14F-4D97-AF65-F5344CB8AC3E}">
        <p14:creationId xmlns:p14="http://schemas.microsoft.com/office/powerpoint/2010/main" val="54815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BDEF6-28E9-03EF-62E6-63805F1D78D7}"/>
              </a:ext>
            </a:extLst>
          </p:cNvPr>
          <p:cNvSpPr>
            <a:spLocks noGrp="1"/>
          </p:cNvSpPr>
          <p:nvPr>
            <p:ph type="title"/>
          </p:nvPr>
        </p:nvSpPr>
        <p:spPr/>
        <p:txBody>
          <a:bodyPr/>
          <a:lstStyle/>
          <a:p>
            <a:r>
              <a:rPr lang="en-IN" dirty="0"/>
              <a:t>Histoplasmosis</a:t>
            </a:r>
          </a:p>
        </p:txBody>
      </p:sp>
      <p:sp>
        <p:nvSpPr>
          <p:cNvPr id="3" name="Content Placeholder 2">
            <a:extLst>
              <a:ext uri="{FF2B5EF4-FFF2-40B4-BE49-F238E27FC236}">
                <a16:creationId xmlns:a16="http://schemas.microsoft.com/office/drawing/2014/main" id="{13906444-289A-E89F-A62E-E12BD39B188B}"/>
              </a:ext>
            </a:extLst>
          </p:cNvPr>
          <p:cNvSpPr>
            <a:spLocks noGrp="1"/>
          </p:cNvSpPr>
          <p:nvPr>
            <p:ph idx="1"/>
          </p:nvPr>
        </p:nvSpPr>
        <p:spPr/>
        <p:txBody>
          <a:bodyPr/>
          <a:lstStyle/>
          <a:p>
            <a:r>
              <a:rPr lang="en-US" dirty="0"/>
              <a:t>Histoplasmosis  is caused by two varieties of Histoplasma capsulatum: </a:t>
            </a:r>
            <a:r>
              <a:rPr lang="en-US" i="1" dirty="0"/>
              <a:t>H. capsulatum var. capsulatum</a:t>
            </a:r>
          </a:p>
          <a:p>
            <a:r>
              <a:rPr lang="en-US" i="1" dirty="0"/>
              <a:t> H. capsulatum var. </a:t>
            </a:r>
            <a:r>
              <a:rPr lang="en-US" i="1" dirty="0" err="1"/>
              <a:t>duboisii</a:t>
            </a:r>
            <a:r>
              <a:rPr lang="en-US" i="1" dirty="0"/>
              <a:t> </a:t>
            </a:r>
          </a:p>
          <a:p>
            <a:r>
              <a:rPr lang="en-US" dirty="0"/>
              <a:t> </a:t>
            </a:r>
            <a:r>
              <a:rPr lang="en-US" i="1" dirty="0"/>
              <a:t>H. capsulatum var. capsulatum </a:t>
            </a:r>
            <a:r>
              <a:rPr lang="en-US" dirty="0"/>
              <a:t>causes pulmonary and disseminated infections in the eastern half of the United States and most of Latin America</a:t>
            </a:r>
          </a:p>
          <a:p>
            <a:r>
              <a:rPr lang="en-US" dirty="0"/>
              <a:t> </a:t>
            </a:r>
            <a:r>
              <a:rPr lang="en-US" i="1" dirty="0"/>
              <a:t>H. capsulatum </a:t>
            </a:r>
            <a:r>
              <a:rPr lang="en-US" dirty="0"/>
              <a:t>var. </a:t>
            </a:r>
            <a:r>
              <a:rPr lang="en-US" dirty="0" err="1"/>
              <a:t>duboisii</a:t>
            </a:r>
            <a:r>
              <a:rPr lang="en-US" dirty="0"/>
              <a:t> causes predominantly skin and bone lesions and is restricted to the tropical areas of Africa</a:t>
            </a:r>
            <a:endParaRPr lang="en-IN" dirty="0"/>
          </a:p>
        </p:txBody>
      </p:sp>
    </p:spTree>
    <p:extLst>
      <p:ext uri="{BB962C8B-B14F-4D97-AF65-F5344CB8AC3E}">
        <p14:creationId xmlns:p14="http://schemas.microsoft.com/office/powerpoint/2010/main" val="396542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49623-4EE4-13B1-6146-C5728C1ABF56}"/>
              </a:ext>
            </a:extLst>
          </p:cNvPr>
          <p:cNvSpPr>
            <a:spLocks noGrp="1"/>
          </p:cNvSpPr>
          <p:nvPr>
            <p:ph type="title"/>
          </p:nvPr>
        </p:nvSpPr>
        <p:spPr/>
        <p:txBody>
          <a:bodyPr/>
          <a:lstStyle/>
          <a:p>
            <a:r>
              <a:rPr lang="en-IN" dirty="0"/>
              <a:t>Morphology</a:t>
            </a:r>
          </a:p>
        </p:txBody>
      </p:sp>
      <p:sp>
        <p:nvSpPr>
          <p:cNvPr id="3" name="Content Placeholder 2">
            <a:extLst>
              <a:ext uri="{FF2B5EF4-FFF2-40B4-BE49-F238E27FC236}">
                <a16:creationId xmlns:a16="http://schemas.microsoft.com/office/drawing/2014/main" id="{4357F720-A66D-BE7E-6920-ECF142927708}"/>
              </a:ext>
            </a:extLst>
          </p:cNvPr>
          <p:cNvSpPr>
            <a:spLocks noGrp="1"/>
          </p:cNvSpPr>
          <p:nvPr>
            <p:ph idx="1"/>
          </p:nvPr>
        </p:nvSpPr>
        <p:spPr/>
        <p:txBody>
          <a:bodyPr>
            <a:normAutofit fontScale="70000" lnSpcReduction="20000"/>
          </a:bodyPr>
          <a:lstStyle/>
          <a:p>
            <a:r>
              <a:rPr lang="en-US" dirty="0"/>
              <a:t>Both varieties of H. capsulatum are thermally dimorphic fungi existing as a hyaline mold in nature and in culture at 25°C and as an intracellular budding yeast in tissue and in culture at 37°C.</a:t>
            </a:r>
          </a:p>
          <a:p>
            <a:r>
              <a:rPr lang="en-US" dirty="0"/>
              <a:t>In culture, the mold forms of H. capsulatum var. capsulatum and var. </a:t>
            </a:r>
            <a:r>
              <a:rPr lang="en-US" dirty="0" err="1"/>
              <a:t>duboisii</a:t>
            </a:r>
            <a:r>
              <a:rPr lang="en-US" dirty="0"/>
              <a:t> are indistinguishable macroscopically and microscopically. </a:t>
            </a:r>
          </a:p>
          <a:p>
            <a:r>
              <a:rPr lang="en-US" dirty="0"/>
              <a:t>The mold colonies grow slowly and develop as white or brown hyphal colonies after several days to a week.</a:t>
            </a:r>
          </a:p>
          <a:p>
            <a:r>
              <a:rPr lang="en-US" dirty="0"/>
              <a:t> The mold form produces two types of conidia: </a:t>
            </a:r>
          </a:p>
          <a:p>
            <a:r>
              <a:rPr lang="en-US" dirty="0"/>
              <a:t>(1) large (8 to 15 µm), thick-walled, spherical macroconidia with spikelike projections (tuberculate macroconidia) that arise from short conidiophores  </a:t>
            </a:r>
          </a:p>
          <a:p>
            <a:r>
              <a:rPr lang="en-US" dirty="0"/>
              <a:t>(2) small oval microconidia (2 to 4 µm) with smooth or slightly rough walls that are sessile or on short stalks . </a:t>
            </a:r>
          </a:p>
          <a:p>
            <a:r>
              <a:rPr lang="en-US" dirty="0"/>
              <a:t>The yeast cells are thin walled, oval, and measure 2 to 4 µm (var. capsulatum)  or thicker walled and 8 to 15 µm (var. </a:t>
            </a:r>
            <a:r>
              <a:rPr lang="en-US" dirty="0" err="1"/>
              <a:t>duboisii</a:t>
            </a:r>
            <a:r>
              <a:rPr lang="en-US" dirty="0"/>
              <a:t>) . </a:t>
            </a:r>
          </a:p>
          <a:p>
            <a:r>
              <a:rPr lang="en-US" dirty="0"/>
              <a:t>The yeast cells of both varieties of </a:t>
            </a:r>
            <a:r>
              <a:rPr lang="en-US" i="1" dirty="0"/>
              <a:t>H. capsulatum </a:t>
            </a:r>
            <a:r>
              <a:rPr lang="en-US" dirty="0"/>
              <a:t>are intracellular in vivo and are </a:t>
            </a:r>
            <a:r>
              <a:rPr lang="en-US" dirty="0" err="1"/>
              <a:t>uninucleated</a:t>
            </a:r>
            <a:r>
              <a:rPr lang="en-US" dirty="0"/>
              <a:t> </a:t>
            </a:r>
            <a:endParaRPr lang="en-IN" dirty="0"/>
          </a:p>
        </p:txBody>
      </p:sp>
    </p:spTree>
    <p:extLst>
      <p:ext uri="{BB962C8B-B14F-4D97-AF65-F5344CB8AC3E}">
        <p14:creationId xmlns:p14="http://schemas.microsoft.com/office/powerpoint/2010/main" val="1502686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4FEBA-782E-70B0-96F3-B18E2353EABE}"/>
              </a:ext>
            </a:extLst>
          </p:cNvPr>
          <p:cNvSpPr>
            <a:spLocks noGrp="1"/>
          </p:cNvSpPr>
          <p:nvPr>
            <p:ph type="title"/>
          </p:nvPr>
        </p:nvSpPr>
        <p:spPr/>
        <p:txBody>
          <a:bodyPr/>
          <a:lstStyle/>
          <a:p>
            <a:r>
              <a:rPr lang="en-IN" dirty="0"/>
              <a:t>Histoplasma capsulatum </a:t>
            </a:r>
            <a:r>
              <a:rPr lang="en-IN" dirty="0" err="1"/>
              <a:t>mold</a:t>
            </a:r>
            <a:r>
              <a:rPr lang="en-IN" dirty="0"/>
              <a:t> phase showing tuberculate macroconidia. </a:t>
            </a:r>
          </a:p>
        </p:txBody>
      </p:sp>
      <p:pic>
        <p:nvPicPr>
          <p:cNvPr id="5" name="Content Placeholder 4">
            <a:extLst>
              <a:ext uri="{FF2B5EF4-FFF2-40B4-BE49-F238E27FC236}">
                <a16:creationId xmlns:a16="http://schemas.microsoft.com/office/drawing/2014/main" id="{FE1BA945-B835-23B1-ACA0-BFCACBE1901E}"/>
              </a:ext>
            </a:extLst>
          </p:cNvPr>
          <p:cNvPicPr>
            <a:picLocks noGrp="1" noChangeAspect="1"/>
          </p:cNvPicPr>
          <p:nvPr>
            <p:ph idx="1"/>
          </p:nvPr>
        </p:nvPicPr>
        <p:blipFill>
          <a:blip r:embed="rId2"/>
          <a:stretch>
            <a:fillRect/>
          </a:stretch>
        </p:blipFill>
        <p:spPr>
          <a:xfrm>
            <a:off x="3850105" y="2184935"/>
            <a:ext cx="5216893" cy="3628724"/>
          </a:xfrm>
        </p:spPr>
      </p:pic>
    </p:spTree>
    <p:extLst>
      <p:ext uri="{BB962C8B-B14F-4D97-AF65-F5344CB8AC3E}">
        <p14:creationId xmlns:p14="http://schemas.microsoft.com/office/powerpoint/2010/main" val="1859009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D892AFC-61E6-58F4-8517-048F3648E9B3}"/>
              </a:ext>
            </a:extLst>
          </p:cNvPr>
          <p:cNvPicPr>
            <a:picLocks noGrp="1" noChangeAspect="1"/>
          </p:cNvPicPr>
          <p:nvPr>
            <p:ph idx="4294967295"/>
          </p:nvPr>
        </p:nvPicPr>
        <p:blipFill>
          <a:blip r:embed="rId2"/>
          <a:stretch>
            <a:fillRect/>
          </a:stretch>
        </p:blipFill>
        <p:spPr>
          <a:xfrm>
            <a:off x="1078028" y="741145"/>
            <a:ext cx="9663765" cy="6189044"/>
          </a:xfrm>
        </p:spPr>
      </p:pic>
    </p:spTree>
    <p:extLst>
      <p:ext uri="{BB962C8B-B14F-4D97-AF65-F5344CB8AC3E}">
        <p14:creationId xmlns:p14="http://schemas.microsoft.com/office/powerpoint/2010/main" val="24829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56371-FFD1-E2AD-6130-A3A1619B0E82}"/>
              </a:ext>
            </a:extLst>
          </p:cNvPr>
          <p:cNvSpPr>
            <a:spLocks noGrp="1"/>
          </p:cNvSpPr>
          <p:nvPr>
            <p:ph type="title"/>
          </p:nvPr>
        </p:nvSpPr>
        <p:spPr/>
        <p:txBody>
          <a:bodyPr/>
          <a:lstStyle/>
          <a:p>
            <a:r>
              <a:rPr lang="en-IN" dirty="0"/>
              <a:t>Epidemiology</a:t>
            </a:r>
          </a:p>
        </p:txBody>
      </p:sp>
      <p:sp>
        <p:nvSpPr>
          <p:cNvPr id="3" name="Content Placeholder 2">
            <a:extLst>
              <a:ext uri="{FF2B5EF4-FFF2-40B4-BE49-F238E27FC236}">
                <a16:creationId xmlns:a16="http://schemas.microsoft.com/office/drawing/2014/main" id="{16CD9607-4763-E711-9811-E5E80CBFC54D}"/>
              </a:ext>
            </a:extLst>
          </p:cNvPr>
          <p:cNvSpPr>
            <a:spLocks noGrp="1"/>
          </p:cNvSpPr>
          <p:nvPr>
            <p:ph idx="1"/>
          </p:nvPr>
        </p:nvSpPr>
        <p:spPr/>
        <p:txBody>
          <a:bodyPr>
            <a:normAutofit fontScale="85000" lnSpcReduction="20000"/>
          </a:bodyPr>
          <a:lstStyle/>
          <a:p>
            <a:r>
              <a:rPr lang="en-US" i="1" dirty="0"/>
              <a:t>Histoplasmosis </a:t>
            </a:r>
            <a:r>
              <a:rPr lang="en-US" i="1" dirty="0" err="1"/>
              <a:t>capsulati</a:t>
            </a:r>
            <a:r>
              <a:rPr lang="en-US" dirty="0"/>
              <a:t> is localized to the broad regions of the Ohio and Mississippi river valleys in the United States and occurs throughout Mexico and Central and South America . </a:t>
            </a:r>
          </a:p>
          <a:p>
            <a:r>
              <a:rPr lang="en-US" i="1" dirty="0"/>
              <a:t>Histoplasmosis </a:t>
            </a:r>
            <a:r>
              <a:rPr lang="en-US" i="1" dirty="0" err="1"/>
              <a:t>duboisii</a:t>
            </a:r>
            <a:r>
              <a:rPr lang="en-US" i="1" dirty="0"/>
              <a:t>,</a:t>
            </a:r>
            <a:r>
              <a:rPr lang="en-US" dirty="0"/>
              <a:t> or African histoplasmosis, is confined to the tropical areas of Africa, including Gabon, Uganda, and Kenya .</a:t>
            </a:r>
          </a:p>
          <a:p>
            <a:r>
              <a:rPr lang="en-US" dirty="0"/>
              <a:t> The natural habitat of the mycelial form of both varieties of H. capsulatum is soil with a high nitrogen content, such as that found in areas contaminated with bird or bat droppings.</a:t>
            </a:r>
          </a:p>
          <a:p>
            <a:r>
              <a:rPr lang="en-US" dirty="0"/>
              <a:t> </a:t>
            </a:r>
            <a:r>
              <a:rPr lang="en-US" dirty="0" err="1"/>
              <a:t>Outbbreaks</a:t>
            </a:r>
            <a:r>
              <a:rPr lang="en-US" dirty="0"/>
              <a:t> of histoplasmosis have been associated with exposure to bird roosts, caves, and decaying buildings or urban renewal projects involving excavation and demolition. Aerosolization of microconidia and hyphal fragments in the disturbed soil, with subsequent inhalation by exposed individual</a:t>
            </a:r>
          </a:p>
          <a:p>
            <a:r>
              <a:rPr lang="en-US" dirty="0"/>
              <a:t>Immunocompromised individuals and children are more prone to develop symptomatic disease.</a:t>
            </a:r>
            <a:endParaRPr lang="en-IN" dirty="0"/>
          </a:p>
        </p:txBody>
      </p:sp>
    </p:spTree>
    <p:extLst>
      <p:ext uri="{BB962C8B-B14F-4D97-AF65-F5344CB8AC3E}">
        <p14:creationId xmlns:p14="http://schemas.microsoft.com/office/powerpoint/2010/main" val="464943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1D1B-9A6C-F48C-C211-E90D9B825967}"/>
              </a:ext>
            </a:extLst>
          </p:cNvPr>
          <p:cNvSpPr>
            <a:spLocks noGrp="1"/>
          </p:cNvSpPr>
          <p:nvPr>
            <p:ph type="title"/>
          </p:nvPr>
        </p:nvSpPr>
        <p:spPr/>
        <p:txBody>
          <a:bodyPr/>
          <a:lstStyle/>
          <a:p>
            <a:r>
              <a:rPr lang="en-IN" dirty="0"/>
              <a:t>Clinical Syndromes</a:t>
            </a:r>
          </a:p>
        </p:txBody>
      </p:sp>
      <p:sp>
        <p:nvSpPr>
          <p:cNvPr id="3" name="Content Placeholder 2">
            <a:extLst>
              <a:ext uri="{FF2B5EF4-FFF2-40B4-BE49-F238E27FC236}">
                <a16:creationId xmlns:a16="http://schemas.microsoft.com/office/drawing/2014/main" id="{E80E3C2B-4B12-DF87-5818-012506EEC9C8}"/>
              </a:ext>
            </a:extLst>
          </p:cNvPr>
          <p:cNvSpPr>
            <a:spLocks noGrp="1"/>
          </p:cNvSpPr>
          <p:nvPr>
            <p:ph idx="1"/>
          </p:nvPr>
        </p:nvSpPr>
        <p:spPr/>
        <p:txBody>
          <a:bodyPr/>
          <a:lstStyle/>
          <a:p>
            <a:r>
              <a:rPr lang="en-US" dirty="0"/>
              <a:t>The usual route of infection for both varieties of histoplasmosis is via inhalation of microconidia, which in turn germinate into yeasts within the lung and may remain localized or disseminate </a:t>
            </a:r>
            <a:r>
              <a:rPr lang="en-US" dirty="0" err="1"/>
              <a:t>hematogenously</a:t>
            </a:r>
            <a:r>
              <a:rPr lang="en-US" dirty="0"/>
              <a:t> or by the lymphatic system.</a:t>
            </a:r>
          </a:p>
          <a:p>
            <a:r>
              <a:rPr lang="en-US" dirty="0"/>
              <a:t>The microconidia are rapidly phagocytosed by pulmonary macrophages and neutrophils, and it is thought that conversion to the parasitic yeast form takes place intracellularly. </a:t>
            </a:r>
            <a:endParaRPr lang="en-IN" dirty="0"/>
          </a:p>
        </p:txBody>
      </p:sp>
    </p:spTree>
    <p:extLst>
      <p:ext uri="{BB962C8B-B14F-4D97-AF65-F5344CB8AC3E}">
        <p14:creationId xmlns:p14="http://schemas.microsoft.com/office/powerpoint/2010/main" val="1629153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D45F3-8C1C-7629-68C7-DEDEAE822F37}"/>
              </a:ext>
            </a:extLst>
          </p:cNvPr>
          <p:cNvSpPr>
            <a:spLocks noGrp="1"/>
          </p:cNvSpPr>
          <p:nvPr>
            <p:ph type="title"/>
          </p:nvPr>
        </p:nvSpPr>
        <p:spPr/>
        <p:txBody>
          <a:bodyPr/>
          <a:lstStyle/>
          <a:p>
            <a:r>
              <a:rPr lang="en-IN" i="1" dirty="0"/>
              <a:t>Histoplasmosis </a:t>
            </a:r>
            <a:r>
              <a:rPr lang="en-IN" i="1" dirty="0" err="1"/>
              <a:t>Capsulati</a:t>
            </a:r>
            <a:endParaRPr lang="en-IN" i="1" dirty="0"/>
          </a:p>
        </p:txBody>
      </p:sp>
      <p:sp>
        <p:nvSpPr>
          <p:cNvPr id="3" name="Content Placeholder 2">
            <a:extLst>
              <a:ext uri="{FF2B5EF4-FFF2-40B4-BE49-F238E27FC236}">
                <a16:creationId xmlns:a16="http://schemas.microsoft.com/office/drawing/2014/main" id="{E4B3584E-ADC7-AE6B-89B7-EAF37538E77E}"/>
              </a:ext>
            </a:extLst>
          </p:cNvPr>
          <p:cNvSpPr>
            <a:spLocks noGrp="1"/>
          </p:cNvSpPr>
          <p:nvPr>
            <p:ph idx="1"/>
          </p:nvPr>
        </p:nvSpPr>
        <p:spPr/>
        <p:txBody>
          <a:bodyPr>
            <a:normAutofit fontScale="70000" lnSpcReduction="20000"/>
          </a:bodyPr>
          <a:lstStyle/>
          <a:p>
            <a:r>
              <a:rPr lang="en-US" dirty="0"/>
              <a:t>The clinical presentation of histoplasmosis caused by </a:t>
            </a:r>
            <a:r>
              <a:rPr lang="en-US" i="1" dirty="0"/>
              <a:t>H. capsulatum </a:t>
            </a:r>
            <a:r>
              <a:rPr lang="en-US" dirty="0"/>
              <a:t>var. capsulatum is dependent upon the intensity of exposure and immunologic status of the host. </a:t>
            </a:r>
          </a:p>
          <a:p>
            <a:r>
              <a:rPr lang="en-US" dirty="0"/>
              <a:t>Asymptomatic infection occurs in 90% of individuals after a low-intensity exposure. In the event of an exposure to a heavy inoculum, however, most individuals exhibit some symptoms. </a:t>
            </a:r>
          </a:p>
          <a:p>
            <a:r>
              <a:rPr lang="en-US" dirty="0"/>
              <a:t>The </a:t>
            </a:r>
            <a:r>
              <a:rPr lang="en-US" dirty="0" err="1"/>
              <a:t>selflimited</a:t>
            </a:r>
            <a:r>
              <a:rPr lang="en-US" dirty="0"/>
              <a:t> form of acute pulmonary histoplasmosis is marked by a flulike illness with fever, chills, headache, cough, myalgias, and chest pain. </a:t>
            </a:r>
          </a:p>
          <a:p>
            <a:r>
              <a:rPr lang="en-US" dirty="0"/>
              <a:t>Radiographic evidence of hilar or mediastinal adenopathy and patchy pulmonary infiltrates may be seen.</a:t>
            </a:r>
          </a:p>
          <a:p>
            <a:r>
              <a:rPr lang="en-US" dirty="0"/>
              <a:t> Most acute infections resolve with supportive care and do not require specific antifungal treatment. In rare instances,  very heavy exposure, acute respiratory distress syndrome may be seen. </a:t>
            </a:r>
          </a:p>
          <a:p>
            <a:r>
              <a:rPr lang="en-US" dirty="0"/>
              <a:t>In approximately 10% of patients, inflammatory sequelae such as persistent lymphadenopathy with bronchial obstruction, arthritis, arthralgias, or pericarditis may be seen  a condition known as mediastinal fibrosis, in which persistent host response to the organism may result in massive fibrosis and constriction of mediastinal structures, including the heart and great vessels.</a:t>
            </a:r>
            <a:endParaRPr lang="en-IN" dirty="0"/>
          </a:p>
        </p:txBody>
      </p:sp>
    </p:spTree>
    <p:extLst>
      <p:ext uri="{BB962C8B-B14F-4D97-AF65-F5344CB8AC3E}">
        <p14:creationId xmlns:p14="http://schemas.microsoft.com/office/powerpoint/2010/main" val="179939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790FC-91D1-72A1-3482-30C378585E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A8863AC-D6C3-61F1-EA32-7C3CCF8C051C}"/>
              </a:ext>
            </a:extLst>
          </p:cNvPr>
          <p:cNvSpPr>
            <a:spLocks noGrp="1"/>
          </p:cNvSpPr>
          <p:nvPr>
            <p:ph idx="1"/>
          </p:nvPr>
        </p:nvSpPr>
        <p:spPr/>
        <p:txBody>
          <a:bodyPr>
            <a:normAutofit fontScale="70000" lnSpcReduction="20000"/>
          </a:bodyPr>
          <a:lstStyle/>
          <a:p>
            <a:r>
              <a:rPr lang="en-US" dirty="0"/>
              <a:t>Progressive pulmonary histoplasmosis may follow acute infection in approximately 1 in 100,000 cases per year.</a:t>
            </a:r>
          </a:p>
          <a:p>
            <a:r>
              <a:rPr lang="en-US" dirty="0"/>
              <a:t> Chronic pulmonary symptoms are associated with apical cavities and fibrosis and are more likely to occur in patients with prior underlying pulmonary disease. These lesions generally do not heal spontaneously, and persistence of the organism leads to progressive destruction and fibrosis secondary to the immune response to the organism. </a:t>
            </a:r>
          </a:p>
          <a:p>
            <a:r>
              <a:rPr lang="en-US" dirty="0"/>
              <a:t>Disseminated histoplasmosis follows acute infection in 1 in 2000 adults and is much higher in children and immunocompromised adults. Disseminated disease may assume a chronic, subacute, or acute course. Chronic disseminated histoplasmosis is characterized by weight loss and fatigue, with or without fever. </a:t>
            </a:r>
          </a:p>
          <a:p>
            <a:r>
              <a:rPr lang="en-US" dirty="0"/>
              <a:t>Oral ulcers and hepatosplenomegaly are common. Subacute disseminated histoplasmosis is marked by fever, weight loss, and malaise. Oropharyngeal ulcers and hepatosplenomegaly are prominent. Bone marrow involvement may produce anemia, leukopenia, and thrombocytopenia. Other sites of involvement include the adrenals, cardiac valves, and CNS. </a:t>
            </a:r>
          </a:p>
          <a:p>
            <a:r>
              <a:rPr lang="en-US" dirty="0"/>
              <a:t>Untreated subacute disseminated histoplasmosis will result in death in 2 to 24 months.</a:t>
            </a:r>
            <a:endParaRPr lang="en-IN" dirty="0"/>
          </a:p>
        </p:txBody>
      </p:sp>
    </p:spTree>
    <p:extLst>
      <p:ext uri="{BB962C8B-B14F-4D97-AF65-F5344CB8AC3E}">
        <p14:creationId xmlns:p14="http://schemas.microsoft.com/office/powerpoint/2010/main" val="1169837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1506</Words>
  <Application>Microsoft Office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Histoplasmosis</vt:lpstr>
      <vt:lpstr>Histoplasmosis</vt:lpstr>
      <vt:lpstr>Morphology</vt:lpstr>
      <vt:lpstr>Histoplasma capsulatum mold phase showing tuberculate macroconidia. </vt:lpstr>
      <vt:lpstr>PowerPoint Presentation</vt:lpstr>
      <vt:lpstr>Epidemiology</vt:lpstr>
      <vt:lpstr>Clinical Syndromes</vt:lpstr>
      <vt:lpstr>Histoplasmosis Capsulati</vt:lpstr>
      <vt:lpstr>PowerPoint Presentation</vt:lpstr>
      <vt:lpstr>Acute disseminated histoplasmosis</vt:lpstr>
      <vt:lpstr>Histoplasmosis duboisii</vt:lpstr>
      <vt:lpstr>Laboratory Diagnosis</vt:lpstr>
      <vt:lpstr>PowerPoint Presentation</vt:lpstr>
      <vt:lpstr>PowerPoint Presentation</vt:lpstr>
      <vt:lpstr>Treatment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Histoplasmosis</dc:title>
  <dc:creator>Manishi</dc:creator>
  <cp:lastModifiedBy>Manishi</cp:lastModifiedBy>
  <cp:revision>1</cp:revision>
  <dcterms:created xsi:type="dcterms:W3CDTF">2022-05-27T09:11:40Z</dcterms:created>
  <dcterms:modified xsi:type="dcterms:W3CDTF">2022-05-27T09:12:18Z</dcterms:modified>
</cp:coreProperties>
</file>