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D2588-4177-D7D0-181D-F7F4DD24AA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CFE6FBD-80B8-AF01-5723-080E88F8A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6BB154C-8B7D-88FD-6B37-EDD2C1A0873E}"/>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E09B2776-8A7E-4E3C-E6AA-580F3F99F4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B049DC-28D2-7843-5D23-A49FA7459BC6}"/>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50622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EDFD-CE8D-F36F-DD91-559E0C6651B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E345390-C97D-724F-E62E-579A41A56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BDF1F2-84EA-2182-D808-A9CBAAE1841D}"/>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0701856D-B08B-49BD-B9B6-3226E810F9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F11C82-F8F9-5918-868B-8E51DA441E8D}"/>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395108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9C3B3-FE24-712B-63FB-B93248DD17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DBB18A7-539F-EE61-B301-E6410C98D3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8F07329-1658-B71B-EE3E-909CE9897A85}"/>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FB0203C2-D690-43B7-CA16-991E3D90AD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27CDBF-ACCC-02FE-FB6E-352021A808F7}"/>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91822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2DC7-1831-3CA2-1AB8-8FAA1F9A483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34BDE1E-0B64-8F05-5F72-474FED585D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8D89FF-120A-7E38-F7CD-B05DCBE76BE2}"/>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C3ED5B45-A5FF-3529-0BED-74656DBFB2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B89030-BB33-2205-FF15-87DAC89EB72A}"/>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23165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BA63-C183-7CB4-0E45-95743A7B4C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9C70A45-A09D-A94E-7118-A3910FEE8B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ABE811-E539-C00C-9528-16627588F33D}"/>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50D1F74C-059B-0E40-6CDD-5515AA34C2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1468C7F-052B-1EB4-7C49-761B8AA66257}"/>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277818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68EA-82A7-01EF-C336-9870087997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A33FA15-80DA-03A7-210F-49F434F041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7D509FE-ED89-A527-B4BC-43AF578DEC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4869801-1EDA-FD40-B2DC-3DBF3FDB398D}"/>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6" name="Footer Placeholder 5">
            <a:extLst>
              <a:ext uri="{FF2B5EF4-FFF2-40B4-BE49-F238E27FC236}">
                <a16:creationId xmlns:a16="http://schemas.microsoft.com/office/drawing/2014/main" id="{E5AAA77C-38CD-F45A-73B1-D319131D066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CCFF70-0E52-18CF-82B0-C0CFAF8DB526}"/>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116832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9834-7BC5-051F-6489-3C1320EF122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EFCC1DA-9E96-ACF9-329C-A40C0A36F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AFF214-6AD2-C28E-C362-BD2A686BC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49BAAF1-EC78-70B6-01A6-AEBE651D7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725146-467C-5DB5-6AFB-3292D61DA1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1EAFA37-183D-9E57-847F-53A32CC21F9E}"/>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8" name="Footer Placeholder 7">
            <a:extLst>
              <a:ext uri="{FF2B5EF4-FFF2-40B4-BE49-F238E27FC236}">
                <a16:creationId xmlns:a16="http://schemas.microsoft.com/office/drawing/2014/main" id="{995949AC-0C7F-7E14-F554-CEF2B7D53DF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DD2FE9B-5CB0-B256-72AF-AD38743C468E}"/>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25752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2E60-7E16-7CA9-143F-0CD0EC61427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2C85187-AD48-D5AC-E01A-497F9058217D}"/>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4" name="Footer Placeholder 3">
            <a:extLst>
              <a:ext uri="{FF2B5EF4-FFF2-40B4-BE49-F238E27FC236}">
                <a16:creationId xmlns:a16="http://schemas.microsoft.com/office/drawing/2014/main" id="{A6C3E213-CAB8-2709-3EC7-AC65EF586F7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877AF24-E9BE-5469-663E-06F4DE5AE80C}"/>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387899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39A60-F3F1-DBA0-CD8A-981E5461E862}"/>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3" name="Footer Placeholder 2">
            <a:extLst>
              <a:ext uri="{FF2B5EF4-FFF2-40B4-BE49-F238E27FC236}">
                <a16:creationId xmlns:a16="http://schemas.microsoft.com/office/drawing/2014/main" id="{CBDC81F4-7EE4-AA87-4478-3BEF7C4E80B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47B074-F902-699E-803A-EEDD6A43218E}"/>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50456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32B9-2FA6-3360-FF09-9DE8C11522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F46EA83-5584-DDA0-BEE4-F419686C5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545C3DE-AF00-567D-4F59-6BF61D4F3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0FCFF2-BE02-2CC8-B93F-D330EF50665E}"/>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6" name="Footer Placeholder 5">
            <a:extLst>
              <a:ext uri="{FF2B5EF4-FFF2-40B4-BE49-F238E27FC236}">
                <a16:creationId xmlns:a16="http://schemas.microsoft.com/office/drawing/2014/main" id="{04D62F7C-69E0-9C1D-D726-45A1A13F72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441019-A188-C569-6230-F15ED16E36C5}"/>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128672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5C0D-75EF-E923-0001-05DD102069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A8BAE44-CF89-B9F1-BB51-7571A3A2F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3568227-9D3F-5AF6-A1E1-66C70D129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2F050-C588-D11B-1BD2-9EB3942DE0CF}"/>
              </a:ext>
            </a:extLst>
          </p:cNvPr>
          <p:cNvSpPr>
            <a:spLocks noGrp="1"/>
          </p:cNvSpPr>
          <p:nvPr>
            <p:ph type="dt" sz="half" idx="10"/>
          </p:nvPr>
        </p:nvSpPr>
        <p:spPr/>
        <p:txBody>
          <a:bodyPr/>
          <a:lstStyle/>
          <a:p>
            <a:fld id="{A58A8518-E99B-44CB-B5D9-93FC9806DBC6}" type="datetimeFigureOut">
              <a:rPr lang="en-IN" smtClean="0"/>
              <a:t>02-06-2022</a:t>
            </a:fld>
            <a:endParaRPr lang="en-IN"/>
          </a:p>
        </p:txBody>
      </p:sp>
      <p:sp>
        <p:nvSpPr>
          <p:cNvPr id="6" name="Footer Placeholder 5">
            <a:extLst>
              <a:ext uri="{FF2B5EF4-FFF2-40B4-BE49-F238E27FC236}">
                <a16:creationId xmlns:a16="http://schemas.microsoft.com/office/drawing/2014/main" id="{9F033ED2-4BF9-84DE-CC0D-A03EC9B779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53ED47-BBE0-2E29-D12C-D2617AE921AD}"/>
              </a:ext>
            </a:extLst>
          </p:cNvPr>
          <p:cNvSpPr>
            <a:spLocks noGrp="1"/>
          </p:cNvSpPr>
          <p:nvPr>
            <p:ph type="sldNum" sz="quarter" idx="12"/>
          </p:nvPr>
        </p:nvSpPr>
        <p:spPr/>
        <p:txBody>
          <a:bodyPr/>
          <a:lstStyle/>
          <a:p>
            <a:fld id="{D10392C4-0F21-4701-8590-D125B95ACB9B}" type="slidenum">
              <a:rPr lang="en-IN" smtClean="0"/>
              <a:t>‹#›</a:t>
            </a:fld>
            <a:endParaRPr lang="en-IN"/>
          </a:p>
        </p:txBody>
      </p:sp>
    </p:spTree>
    <p:extLst>
      <p:ext uri="{BB962C8B-B14F-4D97-AF65-F5344CB8AC3E}">
        <p14:creationId xmlns:p14="http://schemas.microsoft.com/office/powerpoint/2010/main" val="303026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9833D5-91E3-396C-F70B-489EAEAAF7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8A116F-6088-8580-07ED-F8450C7B91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CBB0856-BEEE-C5D0-A151-D6D41DE835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A8518-E99B-44CB-B5D9-93FC9806DBC6}" type="datetimeFigureOut">
              <a:rPr lang="en-IN" smtClean="0"/>
              <a:t>02-06-2022</a:t>
            </a:fld>
            <a:endParaRPr lang="en-IN"/>
          </a:p>
        </p:txBody>
      </p:sp>
      <p:sp>
        <p:nvSpPr>
          <p:cNvPr id="5" name="Footer Placeholder 4">
            <a:extLst>
              <a:ext uri="{FF2B5EF4-FFF2-40B4-BE49-F238E27FC236}">
                <a16:creationId xmlns:a16="http://schemas.microsoft.com/office/drawing/2014/main" id="{03D6A80A-A927-843A-8FCC-473E960A41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42E83D8-ECF3-851C-2328-B479AC4677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392C4-0F21-4701-8590-D125B95ACB9B}" type="slidenum">
              <a:rPr lang="en-IN" smtClean="0"/>
              <a:t>‹#›</a:t>
            </a:fld>
            <a:endParaRPr lang="en-IN"/>
          </a:p>
        </p:txBody>
      </p:sp>
    </p:spTree>
    <p:extLst>
      <p:ext uri="{BB962C8B-B14F-4D97-AF65-F5344CB8AC3E}">
        <p14:creationId xmlns:p14="http://schemas.microsoft.com/office/powerpoint/2010/main" val="3035446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6FBA-A1C4-D2F6-AF91-8D9380309DE7}"/>
              </a:ext>
            </a:extLst>
          </p:cNvPr>
          <p:cNvSpPr>
            <a:spLocks noGrp="1"/>
          </p:cNvSpPr>
          <p:nvPr>
            <p:ph type="ctrTitle"/>
          </p:nvPr>
        </p:nvSpPr>
        <p:spPr>
          <a:xfrm>
            <a:off x="1524000" y="1122363"/>
            <a:ext cx="9144000" cy="1915477"/>
          </a:xfrm>
        </p:spPr>
        <p:txBody>
          <a:bodyPr>
            <a:normAutofit/>
          </a:bodyPr>
          <a:lstStyle/>
          <a:p>
            <a:r>
              <a:rPr lang="en-IN" sz="5400" dirty="0">
                <a:effectLst>
                  <a:outerShdw blurRad="38100" dist="38100" dir="2700000" algn="tl">
                    <a:srgbClr val="000000">
                      <a:alpha val="43137"/>
                    </a:srgbClr>
                  </a:outerShdw>
                </a:effectLst>
              </a:rPr>
              <a:t>Immunosuppressants</a:t>
            </a:r>
          </a:p>
        </p:txBody>
      </p:sp>
      <p:sp>
        <p:nvSpPr>
          <p:cNvPr id="3" name="Subtitle 2">
            <a:extLst>
              <a:ext uri="{FF2B5EF4-FFF2-40B4-BE49-F238E27FC236}">
                <a16:creationId xmlns:a16="http://schemas.microsoft.com/office/drawing/2014/main" id="{0253131C-A0C6-6F9F-724F-8D6CE42ED9AC}"/>
              </a:ext>
            </a:extLst>
          </p:cNvPr>
          <p:cNvSpPr>
            <a:spLocks noGrp="1"/>
          </p:cNvSpPr>
          <p:nvPr>
            <p:ph type="subTitle" idx="1"/>
          </p:nvPr>
        </p:nvSpPr>
        <p:spPr/>
        <p:txBody>
          <a:bodyPr/>
          <a:lstStyle/>
          <a:p>
            <a:r>
              <a:rPr lang="en-IN" dirty="0"/>
              <a:t>BP602T</a:t>
            </a:r>
          </a:p>
          <a:p>
            <a:r>
              <a:rPr lang="en-IN" dirty="0"/>
              <a:t>Pharmacology III</a:t>
            </a:r>
          </a:p>
        </p:txBody>
      </p:sp>
    </p:spTree>
    <p:extLst>
      <p:ext uri="{BB962C8B-B14F-4D97-AF65-F5344CB8AC3E}">
        <p14:creationId xmlns:p14="http://schemas.microsoft.com/office/powerpoint/2010/main" val="25438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D9617-B10C-7C46-D897-0D68C3C38043}"/>
              </a:ext>
            </a:extLst>
          </p:cNvPr>
          <p:cNvSpPr>
            <a:spLocks noGrp="1"/>
          </p:cNvSpPr>
          <p:nvPr>
            <p:ph idx="1"/>
          </p:nvPr>
        </p:nvSpPr>
        <p:spPr>
          <a:xfrm>
            <a:off x="838200" y="548640"/>
            <a:ext cx="10515600" cy="562832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Immunosuppressive drugs are useful in: </a:t>
            </a:r>
          </a:p>
          <a:p>
            <a:pPr marL="0" indent="0">
              <a:buNone/>
            </a:pPr>
            <a:r>
              <a:rPr lang="en-US" dirty="0">
                <a:latin typeface="Times New Roman" panose="02020603050405020304" pitchFamily="18" charset="0"/>
                <a:cs typeface="Times New Roman" panose="02020603050405020304" pitchFamily="18" charset="0"/>
              </a:rPr>
              <a:t>a) Treating autoimmune diseases; and </a:t>
            </a:r>
          </a:p>
          <a:p>
            <a:pPr marL="0" indent="0">
              <a:buNone/>
            </a:pPr>
            <a:r>
              <a:rPr lang="en-US" dirty="0">
                <a:latin typeface="Times New Roman" panose="02020603050405020304" pitchFamily="18" charset="0"/>
                <a:cs typeface="Times New Roman" panose="02020603050405020304" pitchFamily="18" charset="0"/>
              </a:rPr>
              <a:t>b) Preventing </a:t>
            </a:r>
            <a:r>
              <a:rPr lang="en-US" dirty="0" err="1">
                <a:latin typeface="Times New Roman" panose="02020603050405020304" pitchFamily="18" charset="0"/>
                <a:cs typeface="Times New Roman" panose="02020603050405020304" pitchFamily="18" charset="0"/>
              </a:rPr>
              <a:t>immunorejection</a:t>
            </a:r>
            <a:r>
              <a:rPr lang="en-US" dirty="0">
                <a:latin typeface="Times New Roman" panose="02020603050405020304" pitchFamily="18" charset="0"/>
                <a:cs typeface="Times New Roman" panose="02020603050405020304" pitchFamily="18" charset="0"/>
              </a:rPr>
              <a:t> of organ transplants.</a:t>
            </a:r>
          </a:p>
          <a:p>
            <a:pPr marL="0" indent="0">
              <a:buNone/>
            </a:pPr>
            <a:r>
              <a:rPr lang="en-IN" dirty="0" err="1">
                <a:latin typeface="Times New Roman" panose="02020603050405020304" pitchFamily="18" charset="0"/>
                <a:cs typeface="Times New Roman" panose="02020603050405020304" pitchFamily="18" charset="0"/>
              </a:rPr>
              <a:t>Immunosuppresants</a:t>
            </a:r>
            <a:r>
              <a:rPr lang="en-IN" dirty="0">
                <a:latin typeface="Times New Roman" panose="02020603050405020304" pitchFamily="18" charset="0"/>
                <a:cs typeface="Times New Roman" panose="02020603050405020304" pitchFamily="18" charset="0"/>
              </a:rPr>
              <a:t> may be classified as-</a:t>
            </a:r>
          </a:p>
          <a:p>
            <a:pPr marL="514350" indent="-514350">
              <a:buAutoNum type="arabicParenBoth"/>
            </a:pPr>
            <a:r>
              <a:rPr lang="en-IN" dirty="0">
                <a:latin typeface="Times New Roman" panose="02020603050405020304" pitchFamily="18" charset="0"/>
                <a:cs typeface="Times New Roman" panose="02020603050405020304" pitchFamily="18" charset="0"/>
              </a:rPr>
              <a:t>Calcineurin inhibitors: Cyclosporine Tacrolimus </a:t>
            </a:r>
          </a:p>
          <a:p>
            <a:pPr marL="514350" indent="-514350">
              <a:buAutoNum type="arabicParenBoth"/>
            </a:pPr>
            <a:r>
              <a:rPr lang="en-IN" dirty="0">
                <a:latin typeface="Times New Roman" panose="02020603050405020304" pitchFamily="18" charset="0"/>
                <a:cs typeface="Times New Roman" panose="02020603050405020304" pitchFamily="18" charset="0"/>
              </a:rPr>
              <a:t>Glucocorticoids Prednisolone </a:t>
            </a:r>
          </a:p>
          <a:p>
            <a:pPr marL="514350" indent="-514350">
              <a:buAutoNum type="arabicParenBoth"/>
            </a:pPr>
            <a:r>
              <a:rPr lang="en-IN" dirty="0">
                <a:latin typeface="Times New Roman" panose="02020603050405020304" pitchFamily="18" charset="0"/>
                <a:cs typeface="Times New Roman" panose="02020603050405020304" pitchFamily="18" charset="0"/>
              </a:rPr>
              <a:t>Cytotoxic/antiproliferative agents Azathioprine Mycophenolate Sirolimus </a:t>
            </a:r>
          </a:p>
          <a:p>
            <a:pPr marL="514350" indent="-514350">
              <a:buAutoNum type="arabicParenBoth"/>
            </a:pPr>
            <a:r>
              <a:rPr lang="en-IN" dirty="0">
                <a:latin typeface="Times New Roman" panose="02020603050405020304" pitchFamily="18" charset="0"/>
                <a:cs typeface="Times New Roman" panose="02020603050405020304" pitchFamily="18" charset="0"/>
              </a:rPr>
              <a:t>Antibodies (a) T cell depleting </a:t>
            </a:r>
            <a:r>
              <a:rPr lang="en-IN" dirty="0" err="1">
                <a:latin typeface="Times New Roman" panose="02020603050405020304" pitchFamily="18" charset="0"/>
                <a:cs typeface="Times New Roman" panose="02020603050405020304" pitchFamily="18" charset="0"/>
              </a:rPr>
              <a:t>Muromonab</a:t>
            </a:r>
            <a:r>
              <a:rPr lang="en-IN" dirty="0">
                <a:latin typeface="Times New Roman" panose="02020603050405020304" pitchFamily="18" charset="0"/>
                <a:cs typeface="Times New Roman" panose="02020603050405020304" pitchFamily="18" charset="0"/>
              </a:rPr>
              <a:t> Antibodies </a:t>
            </a:r>
            <a:r>
              <a:rPr lang="en-IN" dirty="0" err="1">
                <a:latin typeface="Times New Roman" panose="02020603050405020304" pitchFamily="18" charset="0"/>
                <a:cs typeface="Times New Roman" panose="02020603050405020304" pitchFamily="18" charset="0"/>
              </a:rPr>
              <a:t>Antilymphocytic</a:t>
            </a:r>
            <a:r>
              <a:rPr lang="en-IN" dirty="0">
                <a:latin typeface="Times New Roman" panose="02020603050405020304" pitchFamily="18" charset="0"/>
                <a:cs typeface="Times New Roman" panose="02020603050405020304" pitchFamily="18" charset="0"/>
              </a:rPr>
              <a:t> antibodies </a:t>
            </a:r>
            <a:r>
              <a:rPr lang="en-IN" dirty="0" err="1">
                <a:latin typeface="Times New Roman" panose="02020603050405020304" pitchFamily="18" charset="0"/>
                <a:cs typeface="Times New Roman" panose="02020603050405020304" pitchFamily="18" charset="0"/>
              </a:rPr>
              <a:t>Antithymocytic</a:t>
            </a:r>
            <a:r>
              <a:rPr lang="en-IN" dirty="0">
                <a:latin typeface="Times New Roman" panose="02020603050405020304" pitchFamily="18" charset="0"/>
                <a:cs typeface="Times New Roman" panose="02020603050405020304" pitchFamily="18" charset="0"/>
              </a:rPr>
              <a:t> antibodies</a:t>
            </a:r>
          </a:p>
          <a:p>
            <a:pPr marL="0" indent="0">
              <a:buNone/>
            </a:pPr>
            <a:r>
              <a:rPr lang="en-IN" dirty="0">
                <a:latin typeface="Times New Roman" panose="02020603050405020304" pitchFamily="18" charset="0"/>
                <a:cs typeface="Times New Roman" panose="02020603050405020304" pitchFamily="18" charset="0"/>
              </a:rPr>
              <a:t>	(b) Anti CD25 </a:t>
            </a:r>
            <a:r>
              <a:rPr lang="en-IN" dirty="0" err="1">
                <a:latin typeface="Times New Roman" panose="02020603050405020304" pitchFamily="18" charset="0"/>
                <a:cs typeface="Times New Roman" panose="02020603050405020304" pitchFamily="18" charset="0"/>
              </a:rPr>
              <a:t>Basilliximab</a:t>
            </a:r>
            <a:r>
              <a:rPr lang="en-IN" dirty="0">
                <a:latin typeface="Times New Roman" panose="02020603050405020304" pitchFamily="18" charset="0"/>
                <a:cs typeface="Times New Roman" panose="02020603050405020304" pitchFamily="18" charset="0"/>
              </a:rPr>
              <a:t> Antibodies Daclizumab </a:t>
            </a:r>
          </a:p>
        </p:txBody>
      </p:sp>
    </p:spTree>
    <p:extLst>
      <p:ext uri="{BB962C8B-B14F-4D97-AF65-F5344CB8AC3E}">
        <p14:creationId xmlns:p14="http://schemas.microsoft.com/office/powerpoint/2010/main" val="1044584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029E351-DF83-906E-A75F-7BBD01564585}"/>
              </a:ext>
            </a:extLst>
          </p:cNvPr>
          <p:cNvPicPr>
            <a:picLocks noGrp="1" noChangeAspect="1"/>
          </p:cNvPicPr>
          <p:nvPr>
            <p:ph idx="1"/>
          </p:nvPr>
        </p:nvPicPr>
        <p:blipFill rotWithShape="1">
          <a:blip r:embed="rId2"/>
          <a:srcRect l="17015" t="16724" r="54452" b="15643"/>
          <a:stretch/>
        </p:blipFill>
        <p:spPr>
          <a:xfrm>
            <a:off x="3007360" y="40639"/>
            <a:ext cx="5821680" cy="6756399"/>
          </a:xfrm>
        </p:spPr>
      </p:pic>
    </p:spTree>
    <p:extLst>
      <p:ext uri="{BB962C8B-B14F-4D97-AF65-F5344CB8AC3E}">
        <p14:creationId xmlns:p14="http://schemas.microsoft.com/office/powerpoint/2010/main" val="3604129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85B3A-FEA8-702C-B176-846F97B0D16C}"/>
              </a:ext>
            </a:extLst>
          </p:cNvPr>
          <p:cNvSpPr>
            <a:spLocks noGrp="1"/>
          </p:cNvSpPr>
          <p:nvPr>
            <p:ph idx="1"/>
          </p:nvPr>
        </p:nvSpPr>
        <p:spPr>
          <a:xfrm>
            <a:off x="838200" y="508000"/>
            <a:ext cx="10515600" cy="5668963"/>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CYCLOSPORINE: The drug, formerly known as Cyclosporin A, is a cyclic undecapeptide (11 amino acid) produced by the fungus </a:t>
            </a:r>
            <a:r>
              <a:rPr lang="en-US" sz="2400" i="1" dirty="0">
                <a:latin typeface="Times New Roman" panose="02020603050405020304" pitchFamily="18" charset="0"/>
                <a:cs typeface="Times New Roman" panose="02020603050405020304" pitchFamily="18" charset="0"/>
              </a:rPr>
              <a:t>Beauveria nivea </a:t>
            </a:r>
            <a:r>
              <a:rPr lang="en-US" sz="2400" dirty="0">
                <a:latin typeface="Times New Roman" panose="02020603050405020304" pitchFamily="18" charset="0"/>
                <a:cs typeface="Times New Roman" panose="02020603050405020304" pitchFamily="18" charset="0"/>
              </a:rPr>
              <a:t>or soil/pathogenic fungus </a:t>
            </a:r>
            <a:r>
              <a:rPr lang="en-US" sz="2400" i="1" dirty="0" err="1">
                <a:latin typeface="Times New Roman" panose="02020603050405020304" pitchFamily="18" charset="0"/>
                <a:cs typeface="Times New Roman" panose="02020603050405020304" pitchFamily="18" charset="0"/>
              </a:rPr>
              <a:t>Tolypoclodium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inflatum</a:t>
            </a:r>
            <a:r>
              <a:rPr lang="en-US" sz="2400" i="1" dirty="0">
                <a:latin typeface="Times New Roman" panose="02020603050405020304" pitchFamily="18" charset="0"/>
                <a:cs typeface="Times New Roman" panose="02020603050405020304" pitchFamily="18" charset="0"/>
              </a:rPr>
              <a:t> or </a:t>
            </a:r>
            <a:r>
              <a:rPr lang="en-IN" sz="2400" i="1" dirty="0">
                <a:solidFill>
                  <a:srgbClr val="202124"/>
                </a:solidFill>
                <a:effectLst/>
                <a:latin typeface="Times New Roman" panose="02020603050405020304" pitchFamily="18" charset="0"/>
                <a:cs typeface="Times New Roman" panose="02020603050405020304" pitchFamily="18" charset="0"/>
              </a:rPr>
              <a:t>Trichoderma </a:t>
            </a:r>
            <a:r>
              <a:rPr lang="en-IN" sz="2400" i="1" dirty="0" err="1">
                <a:solidFill>
                  <a:srgbClr val="202124"/>
                </a:solidFill>
                <a:effectLst/>
                <a:latin typeface="Times New Roman" panose="02020603050405020304" pitchFamily="18" charset="0"/>
                <a:cs typeface="Times New Roman" panose="02020603050405020304" pitchFamily="18" charset="0"/>
              </a:rPr>
              <a:t>polysporum</a:t>
            </a:r>
            <a:r>
              <a:rPr lang="en-US" sz="2400" dirty="0">
                <a:latin typeface="Times New Roman" panose="02020603050405020304" pitchFamily="18" charset="0"/>
                <a:cs typeface="Times New Roman" panose="02020603050405020304" pitchFamily="18" charset="0"/>
              </a:rPr>
              <a:t>. It has now been synthesized. </a:t>
            </a:r>
          </a:p>
          <a:p>
            <a:r>
              <a:rPr lang="en-US" sz="2400" dirty="0">
                <a:latin typeface="Times New Roman" panose="02020603050405020304" pitchFamily="18" charset="0"/>
                <a:cs typeface="Times New Roman" panose="02020603050405020304" pitchFamily="18" charset="0"/>
              </a:rPr>
              <a:t>MOA: Calcineurin is required for induction of a T cell specific transcription factor involved in synthesis of cytokines by activated T cells. Cyclosporine acts as a selective immunosuppressant; it blocks an early stage in the activation of cytotoxic T lymphocytes after the recipient is exposed to the antigen. Within the T lymphocytes, it binds to an intracellular protein cyclophilin/</a:t>
            </a:r>
            <a:r>
              <a:rPr lang="en-US" sz="2400" dirty="0" err="1">
                <a:latin typeface="Times New Roman" panose="02020603050405020304" pitchFamily="18" charset="0"/>
                <a:cs typeface="Times New Roman" panose="02020603050405020304" pitchFamily="18" charset="0"/>
              </a:rPr>
              <a:t>cytophilin</a:t>
            </a:r>
            <a:r>
              <a:rPr lang="en-US" sz="2400" dirty="0">
                <a:latin typeface="Times New Roman" panose="02020603050405020304" pitchFamily="18" charset="0"/>
                <a:cs typeface="Times New Roman" panose="02020603050405020304" pitchFamily="18" charset="0"/>
              </a:rPr>
              <a:t> C and form complex, this complex then inhibits calcineurin.</a:t>
            </a:r>
          </a:p>
          <a:p>
            <a:r>
              <a:rPr lang="en-US" sz="2400" dirty="0" err="1">
                <a:latin typeface="Times New Roman" panose="02020603050405020304" pitchFamily="18" charset="0"/>
                <a:cs typeface="Times New Roman" panose="02020603050405020304" pitchFamily="18" charset="0"/>
              </a:rPr>
              <a:t>P’kinetics</a:t>
            </a:r>
            <a:r>
              <a:rPr lang="en-US" sz="2400" dirty="0">
                <a:latin typeface="Times New Roman" panose="02020603050405020304" pitchFamily="18" charset="0"/>
                <a:cs typeface="Times New Roman" panose="02020603050405020304" pitchFamily="18" charset="0"/>
              </a:rPr>
              <a:t>: Given orally, its bioavailability is 20 - 50%. In the circulation, 50% is bound to erythrocytes, 10% to leucocytes and 40% to lipoproteins in the plasma. It is almost completely </a:t>
            </a:r>
            <a:r>
              <a:rPr lang="en-US" sz="2400" dirty="0" err="1">
                <a:latin typeface="Times New Roman" panose="02020603050405020304" pitchFamily="18" charset="0"/>
                <a:cs typeface="Times New Roman" panose="02020603050405020304" pitchFamily="18" charset="0"/>
              </a:rPr>
              <a:t>metabolised</a:t>
            </a:r>
            <a:r>
              <a:rPr lang="en-US" sz="2400" dirty="0">
                <a:latin typeface="Times New Roman" panose="02020603050405020304" pitchFamily="18" charset="0"/>
                <a:cs typeface="Times New Roman" panose="02020603050405020304" pitchFamily="18" charset="0"/>
              </a:rPr>
              <a:t>, by CYP3A4.</a:t>
            </a:r>
          </a:p>
          <a:p>
            <a:r>
              <a:rPr lang="en-US" sz="2400" dirty="0">
                <a:latin typeface="Times New Roman" panose="02020603050405020304" pitchFamily="18" charset="0"/>
                <a:cs typeface="Times New Roman" panose="02020603050405020304" pitchFamily="18" charset="0"/>
              </a:rPr>
              <a:t>ADRs: Nephrotoxicity, hypertension and hyperlipidemia; the others are hypertrichosis, gum hypertrophy, increased susceptibility to infection, leucopenia thrombocytopenia and development of lymphomas caused by Epstein-Barr virus.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90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4DCCA-F7B4-0D40-B5F5-276581E486D6}"/>
              </a:ext>
            </a:extLst>
          </p:cNvPr>
          <p:cNvSpPr>
            <a:spLocks noGrp="1"/>
          </p:cNvSpPr>
          <p:nvPr>
            <p:ph idx="1"/>
          </p:nvPr>
        </p:nvSpPr>
        <p:spPr>
          <a:xfrm>
            <a:off x="680720" y="487680"/>
            <a:ext cx="10922000" cy="597408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TACROLIMUS: It is a macrolide antibiotic isolated from </a:t>
            </a:r>
            <a:r>
              <a:rPr lang="en-US" sz="2400" i="1" dirty="0">
                <a:latin typeface="Times New Roman" panose="02020603050405020304" pitchFamily="18" charset="0"/>
                <a:cs typeface="Times New Roman" panose="02020603050405020304" pitchFamily="18" charset="0"/>
              </a:rPr>
              <a:t>Streptomyces </a:t>
            </a:r>
            <a:r>
              <a:rPr lang="en-US" sz="2400" i="1" dirty="0" err="1">
                <a:latin typeface="Times New Roman" panose="02020603050405020304" pitchFamily="18" charset="0"/>
                <a:cs typeface="Times New Roman" panose="02020603050405020304" pitchFamily="18" charset="0"/>
              </a:rPr>
              <a:t>tsukubaensis</a:t>
            </a:r>
            <a:r>
              <a:rPr lang="en-US" sz="2400" dirty="0">
                <a:latin typeface="Times New Roman" panose="02020603050405020304" pitchFamily="18" charset="0"/>
                <a:cs typeface="Times New Roman" panose="02020603050405020304" pitchFamily="18" charset="0"/>
              </a:rPr>
              <a:t>. It binds to an immunophilin (FK binding protein); the complex inhibits calcineurin, thereby inhibiting activation of T cell specific transcription factor.</a:t>
            </a:r>
          </a:p>
          <a:p>
            <a:pPr marL="0" indent="0">
              <a:buNone/>
            </a:pPr>
            <a:r>
              <a:rPr lang="en-US" sz="2400" i="1" dirty="0">
                <a:latin typeface="Times New Roman" panose="02020603050405020304" pitchFamily="18" charset="0"/>
                <a:cs typeface="Times New Roman" panose="02020603050405020304" pitchFamily="18" charset="0"/>
              </a:rPr>
              <a:t>Tacrolimus is 100 times more potent than cyclosporine as an immunosuppressant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Given orally, its bioavailability is variable and is reduced by food. The drug is extensively </a:t>
            </a:r>
            <a:r>
              <a:rPr lang="en-US" sz="2400" dirty="0" err="1">
                <a:latin typeface="Times New Roman" panose="02020603050405020304" pitchFamily="18" charset="0"/>
                <a:cs typeface="Times New Roman" panose="02020603050405020304" pitchFamily="18" charset="0"/>
              </a:rPr>
              <a:t>metabolised</a:t>
            </a:r>
            <a:r>
              <a:rPr lang="en-US" sz="2400" dirty="0">
                <a:latin typeface="Times New Roman" panose="02020603050405020304" pitchFamily="18" charset="0"/>
                <a:cs typeface="Times New Roman" panose="02020603050405020304" pitchFamily="18" charset="0"/>
              </a:rPr>
              <a:t> in the liver and less than 1% is excreted unchanged. It can also be given IV. </a:t>
            </a:r>
          </a:p>
          <a:p>
            <a:pPr marL="0" indent="0">
              <a:buNone/>
            </a:pPr>
            <a:r>
              <a:rPr lang="en-US" sz="2400" dirty="0">
                <a:latin typeface="Times New Roman" panose="02020603050405020304" pitchFamily="18" charset="0"/>
                <a:cs typeface="Times New Roman" panose="02020603050405020304" pitchFamily="18" charset="0"/>
              </a:rPr>
              <a:t>Adverse reactions: These are similar to those of cyclosporine, with nephrotoxicity being the major toxic manifestation. Other adverse reactions include nausea, </a:t>
            </a:r>
            <a:r>
              <a:rPr lang="en-US" sz="2400" dirty="0" err="1">
                <a:latin typeface="Times New Roman" panose="02020603050405020304" pitchFamily="18" charset="0"/>
                <a:cs typeface="Times New Roman" panose="02020603050405020304" pitchFamily="18" charset="0"/>
              </a:rPr>
              <a:t>diarrhoea</a:t>
            </a:r>
            <a:r>
              <a:rPr lang="en-US" sz="2400" dirty="0">
                <a:latin typeface="Times New Roman" panose="02020603050405020304" pitchFamily="18" charset="0"/>
                <a:cs typeface="Times New Roman" panose="02020603050405020304" pitchFamily="18" charset="0"/>
              </a:rPr>
              <a:t>, neurotoxicity, hypertension, hypomagnesemia, hyperkalemia and hyperglycemia.</a:t>
            </a:r>
          </a:p>
          <a:p>
            <a:pPr marL="0" indent="0">
              <a:buNone/>
            </a:pPr>
            <a:endParaRPr lang="en-US" sz="600" dirty="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MYCOPHENOLATE MOFETIL: This prodrug, given orally, is rapidly hydrolysed to the active compound, mycophenolic acid, which inhibits purine synthesis. It has a potent cytostatic effect on both B and T lymphocytes. This results in inhibition of lymphocyte proliferation and antibody formation.</a:t>
            </a:r>
          </a:p>
        </p:txBody>
      </p:sp>
    </p:spTree>
    <p:extLst>
      <p:ext uri="{BB962C8B-B14F-4D97-AF65-F5344CB8AC3E}">
        <p14:creationId xmlns:p14="http://schemas.microsoft.com/office/powerpoint/2010/main" val="422020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48D489-55B4-01FE-0895-4D3017028836}"/>
              </a:ext>
            </a:extLst>
          </p:cNvPr>
          <p:cNvSpPr>
            <a:spLocks noGrp="1"/>
          </p:cNvSpPr>
          <p:nvPr>
            <p:ph idx="1"/>
          </p:nvPr>
        </p:nvSpPr>
        <p:spPr>
          <a:xfrm>
            <a:off x="640080" y="406400"/>
            <a:ext cx="10713720" cy="5770563"/>
          </a:xfrm>
        </p:spPr>
        <p:txBody>
          <a:bodyPr>
            <a:normAutofit lnSpcReduction="10000"/>
          </a:bodyPr>
          <a:lstStyle/>
          <a:p>
            <a:pPr marL="0" indent="0">
              <a:buNone/>
            </a:pPr>
            <a:r>
              <a:rPr lang="en-US" sz="2600" dirty="0">
                <a:latin typeface="Times New Roman" panose="02020603050405020304" pitchFamily="18" charset="0"/>
                <a:cs typeface="Times New Roman" panose="02020603050405020304" pitchFamily="18" charset="0"/>
              </a:rPr>
              <a:t>SIROLIMUS: though structurally related to tacrolimus, differs in its mechanism of action. It forms a complex with circulating immunophilin but does not inhibit calcineurin. Instead, the complex binds and blocks a component of cellular </a:t>
            </a:r>
            <a:r>
              <a:rPr lang="en-US" sz="2600" dirty="0" err="1">
                <a:latin typeface="Times New Roman" panose="02020603050405020304" pitchFamily="18" charset="0"/>
                <a:cs typeface="Times New Roman" panose="02020603050405020304" pitchFamily="18" charset="0"/>
              </a:rPr>
              <a:t>signalling</a:t>
            </a:r>
            <a:r>
              <a:rPr lang="en-US" sz="2600" dirty="0">
                <a:latin typeface="Times New Roman" panose="02020603050405020304" pitchFamily="18" charset="0"/>
                <a:cs typeface="Times New Roman" panose="02020603050405020304" pitchFamily="18" charset="0"/>
              </a:rPr>
              <a:t> pathway involved in growth, proliferation and angiogenesis. Hence it is also termed as proliferation signal inhibitor (PSI).</a:t>
            </a:r>
          </a:p>
          <a:p>
            <a:pPr marL="0" indent="0">
              <a:buNone/>
            </a:pPr>
            <a:r>
              <a:rPr lang="en-US" sz="2600" dirty="0">
                <a:latin typeface="Times New Roman" panose="02020603050405020304" pitchFamily="18" charset="0"/>
                <a:cs typeface="Times New Roman" panose="02020603050405020304" pitchFamily="18" charset="0"/>
              </a:rPr>
              <a:t>It is given orally, has a long t</a:t>
            </a:r>
            <a:r>
              <a:rPr lang="en-US" sz="2600" baseline="-25000" dirty="0">
                <a:latin typeface="Times New Roman" panose="02020603050405020304" pitchFamily="18" charset="0"/>
                <a:cs typeface="Times New Roman" panose="02020603050405020304" pitchFamily="18" charset="0"/>
              </a:rPr>
              <a:t>1/2</a:t>
            </a:r>
            <a:r>
              <a:rPr lang="en-US" sz="2600" dirty="0">
                <a:latin typeface="Times New Roman" panose="02020603050405020304" pitchFamily="18" charset="0"/>
                <a:cs typeface="Times New Roman" panose="02020603050405020304" pitchFamily="18" charset="0"/>
              </a:rPr>
              <a:t> and is a substrate for CYP3A4 and p-glycoprotein.</a:t>
            </a:r>
          </a:p>
          <a:p>
            <a:pPr marL="0" indent="0">
              <a:buNone/>
            </a:pPr>
            <a:r>
              <a:rPr lang="en-US" sz="2600" dirty="0">
                <a:latin typeface="Times New Roman" panose="02020603050405020304" pitchFamily="18" charset="0"/>
                <a:cs typeface="Times New Roman" panose="02020603050405020304" pitchFamily="18" charset="0"/>
              </a:rPr>
              <a:t>ADR include profound myelosuppression, especially thrombocytopenia, hepatotoxicity, </a:t>
            </a:r>
            <a:r>
              <a:rPr lang="en-US" sz="2600" dirty="0" err="1">
                <a:latin typeface="Times New Roman" panose="02020603050405020304" pitchFamily="18" charset="0"/>
                <a:cs typeface="Times New Roman" panose="02020603050405020304" pitchFamily="18" charset="0"/>
              </a:rPr>
              <a:t>diarrhoea</a:t>
            </a:r>
            <a:r>
              <a:rPr lang="en-US" sz="2600" dirty="0">
                <a:latin typeface="Times New Roman" panose="02020603050405020304" pitchFamily="18" charset="0"/>
                <a:cs typeface="Times New Roman" panose="02020603050405020304" pitchFamily="18" charset="0"/>
              </a:rPr>
              <a:t>, increase in cholesterol and triglyceride levels and pneumonitis.</a:t>
            </a:r>
          </a:p>
          <a:p>
            <a:pPr marL="0" indent="0">
              <a:buNone/>
            </a:pPr>
            <a:r>
              <a:rPr lang="en-US" sz="2600" dirty="0">
                <a:latin typeface="Times New Roman" panose="02020603050405020304" pitchFamily="18" charset="0"/>
                <a:cs typeface="Times New Roman" panose="02020603050405020304" pitchFamily="18" charset="0"/>
              </a:rPr>
              <a:t>It is used alone or in combination with other immunosuppressants to prevent and treat rejection of solid organ transplant and GVH (graft versus host) reaction. Topically it is used for uveoretinitis. Sirolimus eluting intracoronary stents are </a:t>
            </a:r>
            <a:r>
              <a:rPr lang="en-US" sz="2600">
                <a:latin typeface="Times New Roman" panose="02020603050405020304" pitchFamily="18" charset="0"/>
                <a:cs typeface="Times New Roman" panose="02020603050405020304" pitchFamily="18" charset="0"/>
              </a:rPr>
              <a:t>also available; </a:t>
            </a:r>
            <a:r>
              <a:rPr lang="en-US" sz="2600" dirty="0">
                <a:latin typeface="Times New Roman" panose="02020603050405020304" pitchFamily="18" charset="0"/>
                <a:cs typeface="Times New Roman" panose="02020603050405020304" pitchFamily="18" charset="0"/>
              </a:rPr>
              <a:t>it inhibits cell proliferation in the endothelium, decreases neointimal hyperplasia and reduces the risk of in-stent stenosis</a:t>
            </a:r>
            <a:endParaRPr lang="en-I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703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595</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Immunosuppressants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Immunosuppressants</dc:title>
  <dc:creator>ajaympgupta@yahoo.com</dc:creator>
  <cp:lastModifiedBy>ajaympgupta@yahoo.com</cp:lastModifiedBy>
  <cp:revision>1</cp:revision>
  <dcterms:created xsi:type="dcterms:W3CDTF">2022-06-02T11:44:38Z</dcterms:created>
  <dcterms:modified xsi:type="dcterms:W3CDTF">2022-06-02T12:08:50Z</dcterms:modified>
</cp:coreProperties>
</file>