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8" r:id="rId10"/>
    <p:sldId id="270" r:id="rId11"/>
    <p:sldId id="269" r:id="rId12"/>
    <p:sldId id="264" r:id="rId13"/>
    <p:sldId id="267" r:id="rId14"/>
    <p:sldId id="265" r:id="rId15"/>
    <p:sldId id="266" r:id="rId16"/>
  </p:sldIdLst>
  <p:sldSz cx="9144000" cy="6858000" type="screen4x3"/>
  <p:notesSz cx="6888163" cy="96234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0066FF"/>
    <a:srgbClr val="000099"/>
    <a:srgbClr val="0099FF"/>
    <a:srgbClr val="0033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92" autoAdjust="0"/>
    <p:restoredTop sz="90929"/>
  </p:normalViewPr>
  <p:slideViewPr>
    <p:cSldViewPr>
      <p:cViewPr varScale="1">
        <p:scale>
          <a:sx n="117" d="100"/>
          <a:sy n="117" d="100"/>
        </p:scale>
        <p:origin x="-18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2413"/>
            <a:ext cx="29845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142413"/>
            <a:ext cx="29845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 smtClean="0"/>
            </a:lvl1pPr>
          </a:lstStyle>
          <a:p>
            <a:pPr>
              <a:defRPr/>
            </a:pPr>
            <a:fld id="{7091D09C-704C-44BE-9BD1-0456DACCE94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84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8225" y="722313"/>
            <a:ext cx="4811713" cy="3608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570413"/>
            <a:ext cx="5049837" cy="433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2413"/>
            <a:ext cx="29845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142413"/>
            <a:ext cx="29845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 smtClean="0"/>
            </a:lvl1pPr>
          </a:lstStyle>
          <a:p>
            <a:pPr>
              <a:defRPr/>
            </a:pPr>
            <a:fld id="{74CF97BF-0AB0-4A56-B87B-BF3A3B0FF2F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19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defTabSz="942975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defTabSz="942975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defTabSz="942975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defTabSz="942975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3C8AEBCE-2AD5-4C4D-A0AA-24490C11CAD3}" type="slidenum">
              <a:rPr lang="ar-SA" sz="1200"/>
              <a:pPr eaLnBrk="1" hangingPunct="1"/>
              <a:t>2</a:t>
            </a:fld>
            <a:endParaRPr 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3ED69-982A-4BCB-B93D-C4E6A5D1267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6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0FD25-3DD7-457D-AAB9-3BCE7A021C9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86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D66B9-E3CE-4E3C-B75C-271DF90B087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3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831BF-E700-485A-BE5E-CA03201DB08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32CCD-11B3-4CFF-9111-6C5D021427C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08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A63F3-E393-4715-BC39-F855DD758F2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96BB5-CE49-4D98-8A23-F21FA903581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69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DED80-4769-4AD7-94CD-64F9F769F39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50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141EE-03BF-4498-AE2D-348C33FB2AC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85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D8C5E-9470-4300-8612-F321EB6C5E6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87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39A62-F437-4DDC-B6C8-3791171FDB5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5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66FF"/>
            </a:gs>
            <a:gs pos="100000">
              <a:srgbClr val="0000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2143B9C-9ACF-4735-86F9-12EAB193283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6600" b="1" smtClean="0">
                <a:solidFill>
                  <a:srgbClr val="FFFF00"/>
                </a:solidFill>
              </a:rPr>
              <a:t>Leukemia</a:t>
            </a:r>
            <a:br>
              <a:rPr lang="en-US" sz="6600" b="1" smtClean="0">
                <a:solidFill>
                  <a:srgbClr val="FFFF00"/>
                </a:solidFill>
              </a:rPr>
            </a:br>
            <a:endParaRPr lang="en-IN" sz="6600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Dr. Versha Prasad</a:t>
            </a:r>
            <a:endParaRPr lang="en-IN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Environmental factors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Ionizing radiation</a:t>
            </a:r>
          </a:p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Leukemia is associated with exposure to ionizing radiation such as nuclear weapons in Hiroshima and Nagasaki.</a:t>
            </a:r>
          </a:p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Both acute and chronic forms of leukemia including AML, ALL and CML were associated.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Chemical drugs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A variety of chemicals and drugs have been associated with the development of leukemic transformation</a:t>
            </a:r>
          </a:p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Examples: Benzene, Chloramphenecol, Phenylbutazone and Cytotoxic alkylating chemotherapeutic agents.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Viruses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7338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FFFF00"/>
                </a:solidFill>
              </a:rPr>
              <a:t>The human T-cell leukemia-lymphoma virus-I (HTLV-I) has been implicated as a causative agent of adult T-Cell leukemia-lymphoma.</a:t>
            </a:r>
          </a:p>
          <a:p>
            <a:pPr eaLnBrk="1" hangingPunct="1"/>
            <a:r>
              <a:rPr lang="en-US" sz="2800" smtClean="0">
                <a:solidFill>
                  <a:srgbClr val="FFFF00"/>
                </a:solidFill>
              </a:rPr>
              <a:t>Another related virus HTLV-II has been isolated from patients with atypical hairy cell leukemia (CLL)</a:t>
            </a:r>
          </a:p>
          <a:p>
            <a:pPr eaLnBrk="1" hangingPunct="1"/>
            <a:r>
              <a:rPr lang="en-US" sz="2800" smtClean="0">
                <a:solidFill>
                  <a:srgbClr val="FFFF00"/>
                </a:solidFill>
              </a:rPr>
              <a:t>The Epstein’s Barr virus has been linked to Burkitt’s lymphoma.</a:t>
            </a:r>
            <a:endParaRPr lang="en-US" sz="28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FF00"/>
                </a:solidFill>
              </a:rPr>
              <a:t>Incidence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In the USA 8-10 new cases per 100,000 individuals annually.</a:t>
            </a:r>
          </a:p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Approximately 28,600 new cases were reported about 50% acute and 50% chronic</a:t>
            </a:r>
          </a:p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Leukemia strike more in adult than children (10:1) and has slightly increase incidence in males than females (1-2:1)</a:t>
            </a:r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965325" y="73025"/>
            <a:ext cx="55197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4000">
                <a:solidFill>
                  <a:srgbClr val="FFFF00"/>
                </a:solidFill>
              </a:rPr>
              <a:t>Classification of leukemia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565525" y="914400"/>
            <a:ext cx="25177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FF00"/>
                </a:solidFill>
              </a:rPr>
              <a:t>Main classification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2590800" y="1406525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4800600" y="1406525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371600" y="2244725"/>
            <a:ext cx="24415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FF00"/>
                </a:solidFill>
              </a:rPr>
              <a:t>Chronic leukemia 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486400" y="2235200"/>
            <a:ext cx="21113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FF00"/>
                </a:solidFill>
              </a:rPr>
              <a:t>Acute leukemia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H="1">
            <a:off x="5181600" y="2701925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6553200" y="2701925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>
            <a:off x="1371600" y="2701925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514600" y="2701925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72" name="Text Box 12" descr="Wide upward diagonal"/>
          <p:cNvSpPr txBox="1">
            <a:spLocks noChangeArrowheads="1"/>
          </p:cNvSpPr>
          <p:nvPr/>
        </p:nvSpPr>
        <p:spPr bwMode="auto">
          <a:xfrm>
            <a:off x="685800" y="3378200"/>
            <a:ext cx="1538288" cy="466725"/>
          </a:xfrm>
          <a:prstGeom prst="rect">
            <a:avLst/>
          </a:prstGeom>
          <a:pattFill prst="wdUpDiag">
            <a:fgClr>
              <a:srgbClr val="DDDDDD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Lymphoid </a:t>
            </a:r>
          </a:p>
        </p:txBody>
      </p:sp>
      <p:sp>
        <p:nvSpPr>
          <p:cNvPr id="15373" name="Text Box 13" descr="Wide downward diagonal"/>
          <p:cNvSpPr txBox="1">
            <a:spLocks noChangeArrowheads="1"/>
          </p:cNvSpPr>
          <p:nvPr/>
        </p:nvSpPr>
        <p:spPr bwMode="auto">
          <a:xfrm>
            <a:off x="4648200" y="3463925"/>
            <a:ext cx="1462088" cy="466725"/>
          </a:xfrm>
          <a:prstGeom prst="rect">
            <a:avLst/>
          </a:prstGeom>
          <a:pattFill prst="wdDnDiag">
            <a:fgClr>
              <a:srgbClr val="DDDDDD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Lymphoid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2971800" y="3387725"/>
            <a:ext cx="1225550" cy="46672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Myeloid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7315200" y="3454400"/>
            <a:ext cx="1225550" cy="46672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Myeloid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6156325" y="2743200"/>
            <a:ext cx="777875" cy="457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</a:rPr>
              <a:t>FAB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7391400" y="4302125"/>
            <a:ext cx="1158875" cy="242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b="1">
                <a:solidFill>
                  <a:srgbClr val="FFFF00"/>
                </a:solidFill>
              </a:rPr>
              <a:t>AML</a:t>
            </a:r>
          </a:p>
          <a:p>
            <a:pPr algn="ctr" eaLnBrk="1" hangingPunct="1"/>
            <a:r>
              <a:rPr lang="en-US" sz="1600">
                <a:solidFill>
                  <a:srgbClr val="FFFF00"/>
                </a:solidFill>
              </a:rPr>
              <a:t>M0</a:t>
            </a:r>
          </a:p>
          <a:p>
            <a:pPr algn="ctr" eaLnBrk="1" hangingPunct="1"/>
            <a:r>
              <a:rPr lang="en-US" sz="1600">
                <a:solidFill>
                  <a:srgbClr val="FFFF00"/>
                </a:solidFill>
              </a:rPr>
              <a:t>M1</a:t>
            </a:r>
          </a:p>
          <a:p>
            <a:pPr algn="ctr" eaLnBrk="1" hangingPunct="1"/>
            <a:r>
              <a:rPr lang="en-US" sz="1600">
                <a:solidFill>
                  <a:srgbClr val="FFFF00"/>
                </a:solidFill>
              </a:rPr>
              <a:t>M2</a:t>
            </a:r>
          </a:p>
          <a:p>
            <a:pPr algn="ctr" eaLnBrk="1" hangingPunct="1"/>
            <a:r>
              <a:rPr lang="en-US" sz="1600">
                <a:solidFill>
                  <a:srgbClr val="FFFF00"/>
                </a:solidFill>
              </a:rPr>
              <a:t>M3</a:t>
            </a:r>
          </a:p>
          <a:p>
            <a:pPr algn="ctr" eaLnBrk="1" hangingPunct="1"/>
            <a:r>
              <a:rPr lang="en-US" sz="1600">
                <a:solidFill>
                  <a:srgbClr val="FFFF00"/>
                </a:solidFill>
              </a:rPr>
              <a:t>M4</a:t>
            </a:r>
          </a:p>
          <a:p>
            <a:pPr algn="ctr" eaLnBrk="1" hangingPunct="1"/>
            <a:r>
              <a:rPr lang="en-US" sz="1600">
                <a:solidFill>
                  <a:srgbClr val="FFFF00"/>
                </a:solidFill>
              </a:rPr>
              <a:t>M5</a:t>
            </a:r>
          </a:p>
          <a:p>
            <a:pPr algn="ctr" eaLnBrk="1" hangingPunct="1"/>
            <a:r>
              <a:rPr lang="en-US" sz="1600">
                <a:solidFill>
                  <a:srgbClr val="FFFF00"/>
                </a:solidFill>
              </a:rPr>
              <a:t>M6</a:t>
            </a:r>
          </a:p>
          <a:p>
            <a:pPr algn="ctr" eaLnBrk="1" hangingPunct="1"/>
            <a:r>
              <a:rPr lang="en-US" sz="1600">
                <a:solidFill>
                  <a:srgbClr val="FFFF00"/>
                </a:solidFill>
              </a:rPr>
              <a:t>M7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3179763" y="4797425"/>
            <a:ext cx="854075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FF00"/>
                </a:solidFill>
              </a:rPr>
              <a:t>CML</a:t>
            </a:r>
          </a:p>
          <a:p>
            <a:pPr algn="ctr" eaLnBrk="1" hangingPunct="1"/>
            <a:r>
              <a:rPr lang="en-US">
                <a:solidFill>
                  <a:srgbClr val="FFFF00"/>
                </a:solidFill>
              </a:rPr>
              <a:t>PV</a:t>
            </a:r>
          </a:p>
          <a:p>
            <a:pPr algn="ctr" eaLnBrk="1" hangingPunct="1"/>
            <a:r>
              <a:rPr lang="en-US">
                <a:solidFill>
                  <a:srgbClr val="FFFF00"/>
                </a:solidFill>
              </a:rPr>
              <a:t>ET</a:t>
            </a:r>
          </a:p>
          <a:p>
            <a:pPr algn="ctr" eaLnBrk="1" hangingPunct="1"/>
            <a:r>
              <a:rPr lang="en-US">
                <a:solidFill>
                  <a:srgbClr val="FFFF00"/>
                </a:solidFill>
              </a:rPr>
              <a:t>IMF</a:t>
            </a:r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3581400" y="3844925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8001000" y="39211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15" name="Group 55"/>
          <p:cNvGraphicFramePr>
            <a:graphicFrameLocks noGrp="1"/>
          </p:cNvGraphicFramePr>
          <p:nvPr/>
        </p:nvGraphicFramePr>
        <p:xfrm>
          <a:off x="762000" y="1371600"/>
          <a:ext cx="7924800" cy="4684713"/>
        </p:xfrm>
        <a:graphic>
          <a:graphicData uri="http://schemas.openxmlformats.org/drawingml/2006/table">
            <a:tbl>
              <a:tblPr/>
              <a:tblGrid>
                <a:gridCol w="2641600"/>
                <a:gridCol w="2641600"/>
                <a:gridCol w="2641600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Acute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Chronic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All 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Adults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Clinical onset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Sudden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Insidious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Leukemic cells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Immature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Anemia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Mild to severe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Thrombocytopenia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Mild to severe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WBC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Increased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Organomegaly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prominent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4" name="Text Box 56"/>
          <p:cNvSpPr txBox="1">
            <a:spLocks noChangeArrowheads="1"/>
          </p:cNvSpPr>
          <p:nvPr/>
        </p:nvSpPr>
        <p:spPr bwMode="auto">
          <a:xfrm>
            <a:off x="685800" y="349250"/>
            <a:ext cx="8045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FFFF00"/>
                </a:solidFill>
              </a:rPr>
              <a:t>Comparison of acute and chronic leukemia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219200" y="685800"/>
            <a:ext cx="617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</a:rPr>
              <a:t>Introduction  to Leukemia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914400" y="2041525"/>
            <a:ext cx="77724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8463" indent="-339725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4000">
                <a:solidFill>
                  <a:srgbClr val="FFFF00"/>
                </a:solidFill>
              </a:rPr>
              <a:t> Definition</a:t>
            </a:r>
          </a:p>
          <a:p>
            <a:pPr eaLnBrk="1" hangingPunct="1">
              <a:buFontTx/>
              <a:buChar char="•"/>
            </a:pPr>
            <a:r>
              <a:rPr lang="en-US" sz="4000">
                <a:solidFill>
                  <a:srgbClr val="FFFF00"/>
                </a:solidFill>
              </a:rPr>
              <a:t> Historic Perspective</a:t>
            </a:r>
          </a:p>
          <a:p>
            <a:pPr eaLnBrk="1" hangingPunct="1">
              <a:buFontTx/>
              <a:buChar char="•"/>
            </a:pPr>
            <a:r>
              <a:rPr lang="en-US" sz="4000">
                <a:solidFill>
                  <a:srgbClr val="FFFF00"/>
                </a:solidFill>
              </a:rPr>
              <a:t> Etiology and Risk Factors </a:t>
            </a:r>
          </a:p>
          <a:p>
            <a:pPr eaLnBrk="1" hangingPunct="1">
              <a:buFontTx/>
              <a:buChar char="•"/>
            </a:pPr>
            <a:r>
              <a:rPr lang="en-US" sz="4000">
                <a:solidFill>
                  <a:srgbClr val="FFFF00"/>
                </a:solidFill>
              </a:rPr>
              <a:t> Incidence</a:t>
            </a:r>
          </a:p>
          <a:p>
            <a:pPr eaLnBrk="1" hangingPunct="1">
              <a:buFontTx/>
              <a:buChar char="•"/>
            </a:pPr>
            <a:r>
              <a:rPr lang="en-US" sz="4000">
                <a:solidFill>
                  <a:srgbClr val="FFFF00"/>
                </a:solidFill>
              </a:rPr>
              <a:t> Classification</a:t>
            </a:r>
          </a:p>
          <a:p>
            <a:pPr eaLnBrk="1" hangingPunct="1">
              <a:buFontTx/>
              <a:buChar char="•"/>
            </a:pPr>
            <a:r>
              <a:rPr lang="en-US" sz="4000">
                <a:solidFill>
                  <a:srgbClr val="FFFF00"/>
                </a:solidFill>
              </a:rPr>
              <a:t> Comparison of Acute and Chronic Leukemia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610600" cy="563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</a:rPr>
              <a:t>Leukemia</a:t>
            </a:r>
          </a:p>
          <a:p>
            <a:pPr eaLnBrk="1" hangingPunct="1">
              <a:spcBef>
                <a:spcPct val="50000"/>
              </a:spcBef>
            </a:pPr>
            <a:endParaRPr lang="en-US">
              <a:solidFill>
                <a:srgbClr val="FFFF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FFFF00"/>
                </a:solidFill>
              </a:rPr>
              <a:t>Definition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</a:rPr>
              <a:t>Leukemia is a malignant disease of hematopoietic tissue characterized by the accumulation abnormal white cells (neoplastic or leukemic) in the bone marrow leading to bone marrow failure, a raised circulating white cell count (leukocytosis) and infiltrate organs (e.g liver, spleen, lymph nodes, brain)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682625"/>
            <a:ext cx="8534400" cy="454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sz="3200">
                <a:solidFill>
                  <a:srgbClr val="FFFF00"/>
                </a:solidFill>
              </a:rPr>
              <a:t> </a:t>
            </a:r>
            <a:r>
              <a:rPr lang="en-US" sz="4000" b="1">
                <a:solidFill>
                  <a:srgbClr val="FFFF00"/>
                </a:solidFill>
              </a:rPr>
              <a:t>Leukemia</a:t>
            </a:r>
            <a:endParaRPr lang="en-US" sz="3200">
              <a:solidFill>
                <a:srgbClr val="FFFF00"/>
              </a:solidFill>
            </a:endParaRPr>
          </a:p>
          <a:p>
            <a:pPr algn="ctr" eaLnBrk="1" hangingPunct="1"/>
            <a:endParaRPr lang="en-US" sz="3200">
              <a:solidFill>
                <a:srgbClr val="FFFF00"/>
              </a:solidFill>
            </a:endParaRPr>
          </a:p>
          <a:p>
            <a:pPr algn="ctr" eaLnBrk="1" hangingPunct="1"/>
            <a:r>
              <a:rPr lang="en-US" sz="3200" u="sng">
                <a:solidFill>
                  <a:srgbClr val="FFFF00"/>
                </a:solidFill>
              </a:rPr>
              <a:t>Historic Perspective</a:t>
            </a:r>
          </a:p>
          <a:p>
            <a:pPr algn="just" eaLnBrk="1" hangingPunct="1"/>
            <a:endParaRPr lang="en-US" sz="2800">
              <a:solidFill>
                <a:srgbClr val="FFFF00"/>
              </a:solidFill>
            </a:endParaRPr>
          </a:p>
          <a:p>
            <a:pPr algn="just" eaLnBrk="1" hangingPunct="1">
              <a:buFontTx/>
              <a:buChar char="•"/>
            </a:pPr>
            <a:r>
              <a:rPr lang="en-US" sz="3200">
                <a:solidFill>
                  <a:srgbClr val="FFFF00"/>
                </a:solidFill>
              </a:rPr>
              <a:t>1945</a:t>
            </a:r>
          </a:p>
          <a:p>
            <a:pPr algn="just" eaLnBrk="1" hangingPunct="1">
              <a:buFontTx/>
              <a:buChar char="•"/>
            </a:pPr>
            <a:r>
              <a:rPr lang="en-US" sz="3200">
                <a:solidFill>
                  <a:srgbClr val="FFFF00"/>
                </a:solidFill>
              </a:rPr>
              <a:t>The initial description of leukemia as a clinical entity was made by Bennett in Scotland and in Germany.</a:t>
            </a:r>
          </a:p>
          <a:p>
            <a:pPr algn="ctr" eaLnBrk="1" hangingPunct="1"/>
            <a:endParaRPr lang="en-US" sz="3200" u="sng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373438" y="455613"/>
            <a:ext cx="23574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FFFF00"/>
                </a:solidFill>
              </a:rPr>
              <a:t>Leukemia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940675" cy="447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3200" b="1" u="sng">
                <a:solidFill>
                  <a:srgbClr val="FFFF00"/>
                </a:solidFill>
              </a:rPr>
              <a:t>Etiology and Risk Factors</a:t>
            </a:r>
          </a:p>
          <a:p>
            <a:pPr eaLnBrk="1" hangingPunct="1"/>
            <a:endParaRPr lang="en-US" sz="3200">
              <a:solidFill>
                <a:srgbClr val="FFFF00"/>
              </a:solidFill>
            </a:endParaRPr>
          </a:p>
          <a:p>
            <a:pPr eaLnBrk="1" hangingPunct="1"/>
            <a:r>
              <a:rPr lang="en-US" sz="3200">
                <a:solidFill>
                  <a:srgbClr val="FFFF00"/>
                </a:solidFill>
              </a:rPr>
              <a:t>The etiology of leukemia is unknown.</a:t>
            </a:r>
          </a:p>
          <a:p>
            <a:pPr eaLnBrk="1" hangingPunct="1">
              <a:buFontTx/>
              <a:buChar char="•"/>
            </a:pPr>
            <a:endParaRPr lang="en-US" sz="3200">
              <a:solidFill>
                <a:srgbClr val="FFFF00"/>
              </a:solidFill>
            </a:endParaRPr>
          </a:p>
          <a:p>
            <a:pPr algn="just" eaLnBrk="1" hangingPunct="1">
              <a:buFontTx/>
              <a:buChar char="•"/>
            </a:pPr>
            <a:r>
              <a:rPr lang="en-US" sz="3200">
                <a:solidFill>
                  <a:srgbClr val="FFFF00"/>
                </a:solidFill>
              </a:rPr>
              <a:t>Oncogenes mutation and tumor suppressor      gene alteration.</a:t>
            </a:r>
          </a:p>
          <a:p>
            <a:pPr algn="just" eaLnBrk="1" hangingPunct="1">
              <a:buFontTx/>
              <a:buChar char="•"/>
            </a:pPr>
            <a:endParaRPr lang="en-US" sz="3200">
              <a:solidFill>
                <a:srgbClr val="FFFF00"/>
              </a:solidFill>
            </a:endParaRPr>
          </a:p>
          <a:p>
            <a:pPr algn="just" eaLnBrk="1" hangingPunct="1">
              <a:buFontTx/>
              <a:buChar char="•"/>
            </a:pPr>
            <a:r>
              <a:rPr lang="en-US" sz="3200">
                <a:solidFill>
                  <a:srgbClr val="FFFF00"/>
                </a:solidFill>
              </a:rPr>
              <a:t>Host factors.</a:t>
            </a:r>
          </a:p>
          <a:p>
            <a:pPr algn="just" eaLnBrk="1" hangingPunct="1">
              <a:buFontTx/>
              <a:buChar char="•"/>
            </a:pPr>
            <a:r>
              <a:rPr lang="en-US" sz="3200">
                <a:solidFill>
                  <a:srgbClr val="FFFF00"/>
                </a:solidFill>
              </a:rPr>
              <a:t>Environmental factors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819400" y="5232400"/>
            <a:ext cx="5715000" cy="711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</a:rPr>
              <a:t>Leukemia</a:t>
            </a: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5562600" y="1381125"/>
            <a:ext cx="381000" cy="381000"/>
          </a:xfrm>
          <a:prstGeom prst="ellipse">
            <a:avLst/>
          </a:prstGeom>
          <a:solidFill>
            <a:schemeClr val="folHlink">
              <a:alpha val="50195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3962400" y="1762125"/>
            <a:ext cx="1447800" cy="990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6019800" y="1762125"/>
            <a:ext cx="1219200" cy="1066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74" name="Oval 7"/>
          <p:cNvSpPr>
            <a:spLocks noChangeArrowheads="1"/>
          </p:cNvSpPr>
          <p:nvPr/>
        </p:nvSpPr>
        <p:spPr bwMode="auto">
          <a:xfrm>
            <a:off x="3429000" y="2828925"/>
            <a:ext cx="533400" cy="381000"/>
          </a:xfrm>
          <a:prstGeom prst="ellipse">
            <a:avLst/>
          </a:prstGeom>
          <a:solidFill>
            <a:schemeClr val="folHlink">
              <a:alpha val="50195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7175" name="Oval 8"/>
          <p:cNvSpPr>
            <a:spLocks noChangeArrowheads="1"/>
          </p:cNvSpPr>
          <p:nvPr/>
        </p:nvSpPr>
        <p:spPr bwMode="auto">
          <a:xfrm>
            <a:off x="7086600" y="2905125"/>
            <a:ext cx="533400" cy="381000"/>
          </a:xfrm>
          <a:prstGeom prst="ellipse">
            <a:avLst/>
          </a:prstGeom>
          <a:solidFill>
            <a:schemeClr val="folHlink">
              <a:alpha val="50195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2743200" y="3209925"/>
            <a:ext cx="1985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FF00"/>
                </a:solidFill>
              </a:rPr>
              <a:t>Myeloid series</a:t>
            </a:r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6477000" y="3209925"/>
            <a:ext cx="2222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FF00"/>
                </a:solidFill>
              </a:rPr>
              <a:t>Lymphoid series</a:t>
            </a:r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5105400" y="812800"/>
            <a:ext cx="1392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FF00"/>
                </a:solidFill>
              </a:rPr>
              <a:t>Stem Cell</a:t>
            </a:r>
          </a:p>
        </p:txBody>
      </p:sp>
      <p:sp>
        <p:nvSpPr>
          <p:cNvPr id="7179" name="Line 12"/>
          <p:cNvSpPr>
            <a:spLocks noChangeShapeType="1"/>
          </p:cNvSpPr>
          <p:nvPr/>
        </p:nvSpPr>
        <p:spPr bwMode="auto">
          <a:xfrm>
            <a:off x="3657600" y="3708400"/>
            <a:ext cx="0" cy="1524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80" name="Line 13"/>
          <p:cNvSpPr>
            <a:spLocks noChangeShapeType="1"/>
          </p:cNvSpPr>
          <p:nvPr/>
        </p:nvSpPr>
        <p:spPr bwMode="auto">
          <a:xfrm>
            <a:off x="7543800" y="3784600"/>
            <a:ext cx="0" cy="1447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81" name="Text Box 14"/>
          <p:cNvSpPr txBox="1">
            <a:spLocks noChangeArrowheads="1"/>
          </p:cNvSpPr>
          <p:nvPr/>
        </p:nvSpPr>
        <p:spPr bwMode="auto">
          <a:xfrm>
            <a:off x="3794125" y="16510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6765925" y="17272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3032125" y="44196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7086600" y="44196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7185" name="Text Box 18"/>
          <p:cNvSpPr txBox="1">
            <a:spLocks noChangeArrowheads="1"/>
          </p:cNvSpPr>
          <p:nvPr/>
        </p:nvSpPr>
        <p:spPr bwMode="auto">
          <a:xfrm>
            <a:off x="304800" y="228600"/>
            <a:ext cx="3465513" cy="15621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FF00"/>
                </a:solidFill>
              </a:rPr>
              <a:t>Oncogene mutation</a:t>
            </a:r>
          </a:p>
          <a:p>
            <a:pPr eaLnBrk="1" hangingPunct="1"/>
            <a:r>
              <a:rPr lang="en-US">
                <a:solidFill>
                  <a:srgbClr val="FFFF00"/>
                </a:solidFill>
              </a:rPr>
              <a:t>Tumor suppressor gene</a:t>
            </a:r>
          </a:p>
          <a:p>
            <a:pPr eaLnBrk="1" hangingPunct="1"/>
            <a:r>
              <a:rPr lang="en-US">
                <a:solidFill>
                  <a:srgbClr val="FFFF00"/>
                </a:solidFill>
              </a:rPr>
              <a:t>Chromosomal abnormality</a:t>
            </a:r>
          </a:p>
          <a:p>
            <a:pPr eaLnBrk="1" hangingPunct="1"/>
            <a:r>
              <a:rPr lang="en-US">
                <a:solidFill>
                  <a:srgbClr val="FFFF00"/>
                </a:solidFill>
              </a:rPr>
              <a:t>Gene rearrangement</a:t>
            </a:r>
          </a:p>
        </p:txBody>
      </p:sp>
      <p:sp>
        <p:nvSpPr>
          <p:cNvPr id="7186" name="Line 19"/>
          <p:cNvSpPr>
            <a:spLocks noChangeShapeType="1"/>
          </p:cNvSpPr>
          <p:nvPr/>
        </p:nvSpPr>
        <p:spPr bwMode="auto">
          <a:xfrm>
            <a:off x="3810000" y="1295400"/>
            <a:ext cx="762000" cy="762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87" name="Line 20"/>
          <p:cNvSpPr>
            <a:spLocks noChangeShapeType="1"/>
          </p:cNvSpPr>
          <p:nvPr/>
        </p:nvSpPr>
        <p:spPr bwMode="auto">
          <a:xfrm>
            <a:off x="3886200" y="990600"/>
            <a:ext cx="2438400" cy="1219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88" name="Line 21"/>
          <p:cNvSpPr>
            <a:spLocks noChangeShapeType="1"/>
          </p:cNvSpPr>
          <p:nvPr/>
        </p:nvSpPr>
        <p:spPr bwMode="auto">
          <a:xfrm>
            <a:off x="685800" y="1828800"/>
            <a:ext cx="2667000" cy="2590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89" name="Line 22"/>
          <p:cNvSpPr>
            <a:spLocks noChangeShapeType="1"/>
          </p:cNvSpPr>
          <p:nvPr/>
        </p:nvSpPr>
        <p:spPr bwMode="auto">
          <a:xfrm>
            <a:off x="3429000" y="1828800"/>
            <a:ext cx="3733800" cy="2438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534400" cy="637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33413" indent="-515938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</a:rPr>
              <a:t>Host Factors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4000">
                <a:solidFill>
                  <a:srgbClr val="FF0000"/>
                </a:solidFill>
              </a:rPr>
              <a:t>Congenital chromosomal abnormalities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>
                <a:solidFill>
                  <a:srgbClr val="FFFF00"/>
                </a:solidFill>
              </a:rPr>
              <a:t>Increased frequency in patients with congenital disorders that have tendency for chromosomal abnormality.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>
                <a:solidFill>
                  <a:srgbClr val="FFFF00"/>
                </a:solidFill>
              </a:rPr>
              <a:t>Such as : Bloom’s syndrome, Fanconi anemia, Down’s and Klinefelter’s syndromes.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>
                <a:solidFill>
                  <a:srgbClr val="FFFF00"/>
                </a:solidFill>
              </a:rPr>
              <a:t>18-20 fold increase incidence of AL is seen in children win DS.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69925" y="1112838"/>
            <a:ext cx="8093075" cy="460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4000">
                <a:solidFill>
                  <a:srgbClr val="FF0000"/>
                </a:solidFill>
              </a:rPr>
              <a:t>Immunodeficiency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>
                <a:solidFill>
                  <a:srgbClr val="FFFF00"/>
                </a:solidFill>
              </a:rPr>
              <a:t>An unusually high incidence of lymphoid leukemia and lymphoma has been described in patients with hereditary immunodeficiency states (ataxia-telangiectasia and sex-linked agamaglobulinemia).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>
                <a:solidFill>
                  <a:srgbClr val="FFFF00"/>
                </a:solidFill>
              </a:rPr>
              <a:t>Usually related to T and B-lymphocyte gene rearrangement.</a:t>
            </a:r>
            <a:r>
              <a:rPr lang="en-US">
                <a:solidFill>
                  <a:srgbClr val="FFFF00"/>
                </a:solidFill>
              </a:rPr>
              <a:t>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0000"/>
                </a:solidFill>
              </a:rPr>
              <a:t>Chronic bone marrow dysfunction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276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Patients with CBMD syndromes have an increased risk of acute leukemic transformation.</a:t>
            </a:r>
          </a:p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Examples include the myelodypalstic syndromes, myeloproliferative disorders, aplastic anemia and PNH </a:t>
            </a: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491</Words>
  <Application>Microsoft Office PowerPoint</Application>
  <PresentationFormat>On-screen Show (4:3)</PresentationFormat>
  <Paragraphs>113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Leukemia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Chronic bone marrow dysfunction</vt:lpstr>
      <vt:lpstr>Environmental factors</vt:lpstr>
      <vt:lpstr>Chemical drugs</vt:lpstr>
      <vt:lpstr>Viruses</vt:lpstr>
      <vt:lpstr>Incidence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pcline</dc:creator>
  <cp:lastModifiedBy>user</cp:lastModifiedBy>
  <cp:revision>12</cp:revision>
  <dcterms:created xsi:type="dcterms:W3CDTF">2001-10-08T22:47:30Z</dcterms:created>
  <dcterms:modified xsi:type="dcterms:W3CDTF">2022-05-28T06:17:05Z</dcterms:modified>
</cp:coreProperties>
</file>