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29347-C9AD-49CC-B053-C8DE7E7A48D6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14875-9B94-430D-84A1-BC706A8251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1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660F-3CAE-4004-A9C5-7A248052B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4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8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0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0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6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7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0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0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4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81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16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8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5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8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95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36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89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49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6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72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1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0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69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38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50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0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2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72D9-B620-418D-A31E-40E604E7C959}" type="datetimeFigureOut">
              <a:rPr lang="en-IN" smtClean="0"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30D9E-5E0A-40D2-B5B0-64C043C77F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1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668" y="3248297"/>
            <a:ext cx="9431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Microbial production of enzymes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21816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1611" y="879564"/>
            <a:ext cx="6174378" cy="46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08067" y="679269"/>
            <a:ext cx="7419703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3634" y="219890"/>
            <a:ext cx="8247017" cy="61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6479" y="365759"/>
            <a:ext cx="7988663" cy="59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5954" y="211184"/>
            <a:ext cx="8728891" cy="6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1646" y="605246"/>
            <a:ext cx="7797074" cy="58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0686" y="548640"/>
            <a:ext cx="8081554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96046" y="1741715"/>
            <a:ext cx="5463176" cy="40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63931" y="354875"/>
            <a:ext cx="8072845" cy="60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6284" y="370114"/>
            <a:ext cx="7831909" cy="58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509" y="470263"/>
            <a:ext cx="77680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Enzymes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biological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catalysts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proteinaceous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catalytic site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(active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enzymes contain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cofactor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”( nonprotein organic compound)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catalytically active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apoenzyme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protein portion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holoenzyme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fully intact enzyme.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8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5884" y="751114"/>
            <a:ext cx="7683863" cy="57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2971" y="470263"/>
            <a:ext cx="83718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5257" y="622661"/>
            <a:ext cx="7971246" cy="597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93850" y="1323703"/>
            <a:ext cx="4960983" cy="37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12660"/>
          <a:stretch/>
        </p:blipFill>
        <p:spPr>
          <a:xfrm>
            <a:off x="1849119" y="296090"/>
            <a:ext cx="8827589" cy="57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11977" y="640080"/>
            <a:ext cx="7933509" cy="59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72342" y="252549"/>
            <a:ext cx="8072845" cy="60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5884" y="394063"/>
            <a:ext cx="7440023" cy="5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15885" y="219892"/>
            <a:ext cx="8485051" cy="63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3303" y="714102"/>
            <a:ext cx="6873966" cy="5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3A62E9-7FC7-4867-BD51-996D4945F827}"/>
              </a:ext>
            </a:extLst>
          </p:cNvPr>
          <p:cNvSpPr/>
          <p:nvPr/>
        </p:nvSpPr>
        <p:spPr>
          <a:xfrm>
            <a:off x="923107" y="836023"/>
            <a:ext cx="103893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Cofactor + apoenzyme ® Holoenzyme (or enzyme)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Cofactors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 divalent metallic ion (e.g. Ca2+, Co2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Mg2+ 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Mn2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or Zn2+ 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Cofactors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firmly bound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apoenzyme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prosthetic group.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Cofactors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loosely bound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apoenzyme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coenzyme.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Cofactors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heat.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most enzyme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lose activity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heating.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4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1747" y="418012"/>
            <a:ext cx="8354423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8969" r="47508" b="35397"/>
          <a:stretch/>
        </p:blipFill>
        <p:spPr>
          <a:xfrm>
            <a:off x="3492136" y="1942012"/>
            <a:ext cx="4554584" cy="2969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361" y="0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/>
              <a:t>Mode of action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4082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6911"/>
          <a:stretch/>
        </p:blipFill>
        <p:spPr>
          <a:xfrm>
            <a:off x="78376" y="1767840"/>
            <a:ext cx="5164023" cy="3605348"/>
          </a:xfrm>
          <a:prstGeom prst="rect">
            <a:avLst/>
          </a:prstGeom>
        </p:spPr>
      </p:pic>
      <p:pic>
        <p:nvPicPr>
          <p:cNvPr id="3" name="Object 1" descr="preencoded.png"/>
          <p:cNvPicPr>
            <a:picLocks noChangeAspect="1"/>
          </p:cNvPicPr>
          <p:nvPr/>
        </p:nvPicPr>
        <p:blipFill rotWithShape="1">
          <a:blip r:embed="rId4"/>
          <a:srcRect b="11111"/>
          <a:stretch/>
        </p:blipFill>
        <p:spPr>
          <a:xfrm>
            <a:off x="5895701" y="2386148"/>
            <a:ext cx="4362995" cy="29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2240" y="1201783"/>
            <a:ext cx="6142445" cy="46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5919" y="437605"/>
            <a:ext cx="8194767" cy="61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57F0A-1FC6-4F3D-85EB-8D457143B41F}"/>
              </a:ext>
            </a:extLst>
          </p:cNvPr>
          <p:cNvSpPr/>
          <p:nvPr/>
        </p:nvSpPr>
        <p:spPr>
          <a:xfrm>
            <a:off x="464233" y="1203515"/>
            <a:ext cx="11282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Proenzyme or zymogen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inactive form of enzymes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converted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form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Proenzyme –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Pepsinogen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Enzyme - Pepsin 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Proenzyme –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Trypsinogen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Enzyme - Trypsin  </a:t>
            </a:r>
          </a:p>
        </p:txBody>
      </p:sp>
    </p:spTree>
    <p:extLst>
      <p:ext uri="{BB962C8B-B14F-4D97-AF65-F5344CB8AC3E}">
        <p14:creationId xmlns:p14="http://schemas.microsoft.com/office/powerpoint/2010/main" val="120769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8" y="573850"/>
            <a:ext cx="119220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PROPERTIES OF ENZYMES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protein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nature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substrate molecules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substrate binds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site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active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of enzyme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site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bear 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 complementary relationship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structure of the substrate (s)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w/c allows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almost precise fit b/w them.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9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BC3E7-33C2-489B-8468-2DFF55975493}"/>
              </a:ext>
            </a:extLst>
          </p:cNvPr>
          <p:cNvSpPr/>
          <p:nvPr/>
        </p:nvSpPr>
        <p:spPr>
          <a:xfrm>
            <a:off x="434715" y="153164"/>
            <a:ext cx="113025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site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made up of 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binding site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b)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catalytic site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only 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few of the amino acids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 part in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catalytic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mechanism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others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determine the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specificity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enzyme.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 site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amino acids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reactive side-chain grouping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e.g.,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cysteine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histidine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serine.</a:t>
            </a:r>
          </a:p>
        </p:txBody>
      </p:sp>
    </p:spTree>
    <p:extLst>
      <p:ext uri="{BB962C8B-B14F-4D97-AF65-F5344CB8AC3E}">
        <p14:creationId xmlns:p14="http://schemas.microsoft.com/office/powerpoint/2010/main" val="70857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7758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food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772816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enzymes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traditionally been derived from: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Plants: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bromelain,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glucanase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ficin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papain,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chymopapain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lipoxygenase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trypsins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pepsins,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chymotrypsins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catalase, pancreatic amylase, pancreatic lipase, and rennin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glucose isomerase,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cellulase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catalase, lactase, pectinases, pectin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lyase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invertase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raffinose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microbial lipases, and proteases.</a:t>
            </a:r>
          </a:p>
        </p:txBody>
      </p:sp>
    </p:spTree>
    <p:extLst>
      <p:ext uri="{BB962C8B-B14F-4D97-AF65-F5344CB8AC3E}">
        <p14:creationId xmlns:p14="http://schemas.microsoft.com/office/powerpoint/2010/main" val="336612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89462" y="535576"/>
            <a:ext cx="7622903" cy="5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93966" y="76199"/>
            <a:ext cx="8165738" cy="61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375</Words>
  <Application>Microsoft Office PowerPoint</Application>
  <PresentationFormat>Widescreen</PresentationFormat>
  <Paragraphs>90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7</cp:revision>
  <dcterms:created xsi:type="dcterms:W3CDTF">2022-04-28T18:47:51Z</dcterms:created>
  <dcterms:modified xsi:type="dcterms:W3CDTF">2022-05-04T09:14:47Z</dcterms:modified>
</cp:coreProperties>
</file>