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1" r:id="rId6"/>
    <p:sldId id="262" r:id="rId7"/>
    <p:sldId id="263" r:id="rId8"/>
    <p:sldId id="274" r:id="rId9"/>
    <p:sldId id="264" r:id="rId10"/>
    <p:sldId id="265" r:id="rId11"/>
    <p:sldId id="266" r:id="rId12"/>
    <p:sldId id="267" r:id="rId13"/>
    <p:sldId id="268" r:id="rId14"/>
    <p:sldId id="269" r:id="rId15"/>
    <p:sldId id="270" r:id="rId16"/>
    <p:sldId id="271" r:id="rId17"/>
    <p:sldId id="272" r:id="rId18"/>
    <p:sldId id="273" r:id="rId19"/>
    <p:sldId id="275" r:id="rId20"/>
    <p:sldId id="276"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6" d="100"/>
          <a:sy n="66" d="100"/>
        </p:scale>
        <p:origin x="668"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B33709-77BF-2BC2-0B1D-F38EAE085B2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a:extLst>
              <a:ext uri="{FF2B5EF4-FFF2-40B4-BE49-F238E27FC236}">
                <a16:creationId xmlns:a16="http://schemas.microsoft.com/office/drawing/2014/main" id="{DD1E421F-5023-2B8B-2129-C8E1203D5B8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a:extLst>
              <a:ext uri="{FF2B5EF4-FFF2-40B4-BE49-F238E27FC236}">
                <a16:creationId xmlns:a16="http://schemas.microsoft.com/office/drawing/2014/main" id="{90AAABF4-21C7-96A6-1E7E-3ACD3C494351}"/>
              </a:ext>
            </a:extLst>
          </p:cNvPr>
          <p:cNvSpPr>
            <a:spLocks noGrp="1"/>
          </p:cNvSpPr>
          <p:nvPr>
            <p:ph type="dt" sz="half" idx="10"/>
          </p:nvPr>
        </p:nvSpPr>
        <p:spPr/>
        <p:txBody>
          <a:bodyPr/>
          <a:lstStyle/>
          <a:p>
            <a:fld id="{D3C7A905-5DC9-4C77-8D3D-D315BA5CC462}" type="datetimeFigureOut">
              <a:rPr lang="en-IN" smtClean="0"/>
              <a:t>17-05-2022</a:t>
            </a:fld>
            <a:endParaRPr lang="en-IN"/>
          </a:p>
        </p:txBody>
      </p:sp>
      <p:sp>
        <p:nvSpPr>
          <p:cNvPr id="5" name="Footer Placeholder 4">
            <a:extLst>
              <a:ext uri="{FF2B5EF4-FFF2-40B4-BE49-F238E27FC236}">
                <a16:creationId xmlns:a16="http://schemas.microsoft.com/office/drawing/2014/main" id="{C5D97C53-18AF-A756-93EB-3EE9F5BE48AD}"/>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42A8AEE5-B32F-307A-C72D-A45F80A50D19}"/>
              </a:ext>
            </a:extLst>
          </p:cNvPr>
          <p:cNvSpPr>
            <a:spLocks noGrp="1"/>
          </p:cNvSpPr>
          <p:nvPr>
            <p:ph type="sldNum" sz="quarter" idx="12"/>
          </p:nvPr>
        </p:nvSpPr>
        <p:spPr/>
        <p:txBody>
          <a:bodyPr/>
          <a:lstStyle/>
          <a:p>
            <a:fld id="{0A1F3695-83B6-4F9F-A71C-9EFD22A9533C}" type="slidenum">
              <a:rPr lang="en-IN" smtClean="0"/>
              <a:t>‹#›</a:t>
            </a:fld>
            <a:endParaRPr lang="en-IN"/>
          </a:p>
        </p:txBody>
      </p:sp>
    </p:spTree>
    <p:extLst>
      <p:ext uri="{BB962C8B-B14F-4D97-AF65-F5344CB8AC3E}">
        <p14:creationId xmlns:p14="http://schemas.microsoft.com/office/powerpoint/2010/main" val="37428466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170904-286E-AF5D-8AF6-8849E78B393F}"/>
              </a:ext>
            </a:extLst>
          </p:cNvPr>
          <p:cNvSpPr>
            <a:spLocks noGrp="1"/>
          </p:cNvSpPr>
          <p:nvPr>
            <p:ph type="title"/>
          </p:nvPr>
        </p:nvSpPr>
        <p:spPr/>
        <p:txBody>
          <a:bodyPr/>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9111F8D7-BE5D-003D-9CC6-0FB10C922E9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2F00D995-3840-7965-7A28-68A372BB41A5}"/>
              </a:ext>
            </a:extLst>
          </p:cNvPr>
          <p:cNvSpPr>
            <a:spLocks noGrp="1"/>
          </p:cNvSpPr>
          <p:nvPr>
            <p:ph type="dt" sz="half" idx="10"/>
          </p:nvPr>
        </p:nvSpPr>
        <p:spPr/>
        <p:txBody>
          <a:bodyPr/>
          <a:lstStyle/>
          <a:p>
            <a:fld id="{D3C7A905-5DC9-4C77-8D3D-D315BA5CC462}" type="datetimeFigureOut">
              <a:rPr lang="en-IN" smtClean="0"/>
              <a:t>17-05-2022</a:t>
            </a:fld>
            <a:endParaRPr lang="en-IN"/>
          </a:p>
        </p:txBody>
      </p:sp>
      <p:sp>
        <p:nvSpPr>
          <p:cNvPr id="5" name="Footer Placeholder 4">
            <a:extLst>
              <a:ext uri="{FF2B5EF4-FFF2-40B4-BE49-F238E27FC236}">
                <a16:creationId xmlns:a16="http://schemas.microsoft.com/office/drawing/2014/main" id="{9936F36D-5516-D41C-5968-A1AD085220D4}"/>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DE1020D5-23D7-65C4-711F-B65FFA4585CA}"/>
              </a:ext>
            </a:extLst>
          </p:cNvPr>
          <p:cNvSpPr>
            <a:spLocks noGrp="1"/>
          </p:cNvSpPr>
          <p:nvPr>
            <p:ph type="sldNum" sz="quarter" idx="12"/>
          </p:nvPr>
        </p:nvSpPr>
        <p:spPr/>
        <p:txBody>
          <a:bodyPr/>
          <a:lstStyle/>
          <a:p>
            <a:fld id="{0A1F3695-83B6-4F9F-A71C-9EFD22A9533C}" type="slidenum">
              <a:rPr lang="en-IN" smtClean="0"/>
              <a:t>‹#›</a:t>
            </a:fld>
            <a:endParaRPr lang="en-IN"/>
          </a:p>
        </p:txBody>
      </p:sp>
    </p:spTree>
    <p:extLst>
      <p:ext uri="{BB962C8B-B14F-4D97-AF65-F5344CB8AC3E}">
        <p14:creationId xmlns:p14="http://schemas.microsoft.com/office/powerpoint/2010/main" val="27970619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2AA4CB4-060D-0FFD-7279-71588F18BE1D}"/>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77A6EFA4-847E-135C-521E-88FB4A06489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CE5AA94E-8054-C175-846B-2893B45FBBA9}"/>
              </a:ext>
            </a:extLst>
          </p:cNvPr>
          <p:cNvSpPr>
            <a:spLocks noGrp="1"/>
          </p:cNvSpPr>
          <p:nvPr>
            <p:ph type="dt" sz="half" idx="10"/>
          </p:nvPr>
        </p:nvSpPr>
        <p:spPr/>
        <p:txBody>
          <a:bodyPr/>
          <a:lstStyle/>
          <a:p>
            <a:fld id="{D3C7A905-5DC9-4C77-8D3D-D315BA5CC462}" type="datetimeFigureOut">
              <a:rPr lang="en-IN" smtClean="0"/>
              <a:t>17-05-2022</a:t>
            </a:fld>
            <a:endParaRPr lang="en-IN"/>
          </a:p>
        </p:txBody>
      </p:sp>
      <p:sp>
        <p:nvSpPr>
          <p:cNvPr id="5" name="Footer Placeholder 4">
            <a:extLst>
              <a:ext uri="{FF2B5EF4-FFF2-40B4-BE49-F238E27FC236}">
                <a16:creationId xmlns:a16="http://schemas.microsoft.com/office/drawing/2014/main" id="{91C325AD-8B7A-1601-78F5-BBC7AA3BF819}"/>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F6182CA6-6002-9B6F-B17B-32CCE8566857}"/>
              </a:ext>
            </a:extLst>
          </p:cNvPr>
          <p:cNvSpPr>
            <a:spLocks noGrp="1"/>
          </p:cNvSpPr>
          <p:nvPr>
            <p:ph type="sldNum" sz="quarter" idx="12"/>
          </p:nvPr>
        </p:nvSpPr>
        <p:spPr/>
        <p:txBody>
          <a:bodyPr/>
          <a:lstStyle/>
          <a:p>
            <a:fld id="{0A1F3695-83B6-4F9F-A71C-9EFD22A9533C}" type="slidenum">
              <a:rPr lang="en-IN" smtClean="0"/>
              <a:t>‹#›</a:t>
            </a:fld>
            <a:endParaRPr lang="en-IN"/>
          </a:p>
        </p:txBody>
      </p:sp>
    </p:spTree>
    <p:extLst>
      <p:ext uri="{BB962C8B-B14F-4D97-AF65-F5344CB8AC3E}">
        <p14:creationId xmlns:p14="http://schemas.microsoft.com/office/powerpoint/2010/main" val="40771485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41EEAA-D892-BA57-3C21-8024E32B4821}"/>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86F979C7-5ADE-8F05-7D1A-FE97EEBA9FC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5B753105-A580-4EA3-C297-F9016E22F90E}"/>
              </a:ext>
            </a:extLst>
          </p:cNvPr>
          <p:cNvSpPr>
            <a:spLocks noGrp="1"/>
          </p:cNvSpPr>
          <p:nvPr>
            <p:ph type="dt" sz="half" idx="10"/>
          </p:nvPr>
        </p:nvSpPr>
        <p:spPr/>
        <p:txBody>
          <a:bodyPr/>
          <a:lstStyle/>
          <a:p>
            <a:fld id="{D3C7A905-5DC9-4C77-8D3D-D315BA5CC462}" type="datetimeFigureOut">
              <a:rPr lang="en-IN" smtClean="0"/>
              <a:t>17-05-2022</a:t>
            </a:fld>
            <a:endParaRPr lang="en-IN"/>
          </a:p>
        </p:txBody>
      </p:sp>
      <p:sp>
        <p:nvSpPr>
          <p:cNvPr id="5" name="Footer Placeholder 4">
            <a:extLst>
              <a:ext uri="{FF2B5EF4-FFF2-40B4-BE49-F238E27FC236}">
                <a16:creationId xmlns:a16="http://schemas.microsoft.com/office/drawing/2014/main" id="{B67CD8C3-7A3F-8B73-3F47-44842D3A4B19}"/>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ABD90DB7-4B79-EDBF-F3C3-F43BA604D3C1}"/>
              </a:ext>
            </a:extLst>
          </p:cNvPr>
          <p:cNvSpPr>
            <a:spLocks noGrp="1"/>
          </p:cNvSpPr>
          <p:nvPr>
            <p:ph type="sldNum" sz="quarter" idx="12"/>
          </p:nvPr>
        </p:nvSpPr>
        <p:spPr/>
        <p:txBody>
          <a:bodyPr/>
          <a:lstStyle/>
          <a:p>
            <a:fld id="{0A1F3695-83B6-4F9F-A71C-9EFD22A9533C}" type="slidenum">
              <a:rPr lang="en-IN" smtClean="0"/>
              <a:t>‹#›</a:t>
            </a:fld>
            <a:endParaRPr lang="en-IN"/>
          </a:p>
        </p:txBody>
      </p:sp>
    </p:spTree>
    <p:extLst>
      <p:ext uri="{BB962C8B-B14F-4D97-AF65-F5344CB8AC3E}">
        <p14:creationId xmlns:p14="http://schemas.microsoft.com/office/powerpoint/2010/main" val="24901088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EE9718-4827-F835-8D81-D7CD8B3DB86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a:extLst>
              <a:ext uri="{FF2B5EF4-FFF2-40B4-BE49-F238E27FC236}">
                <a16:creationId xmlns:a16="http://schemas.microsoft.com/office/drawing/2014/main" id="{F301AD45-F30C-20F6-30F9-9A40B9C5E0D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D8ADC59-94DF-8FE3-3D4C-53C2A4133D33}"/>
              </a:ext>
            </a:extLst>
          </p:cNvPr>
          <p:cNvSpPr>
            <a:spLocks noGrp="1"/>
          </p:cNvSpPr>
          <p:nvPr>
            <p:ph type="dt" sz="half" idx="10"/>
          </p:nvPr>
        </p:nvSpPr>
        <p:spPr/>
        <p:txBody>
          <a:bodyPr/>
          <a:lstStyle/>
          <a:p>
            <a:fld id="{D3C7A905-5DC9-4C77-8D3D-D315BA5CC462}" type="datetimeFigureOut">
              <a:rPr lang="en-IN" smtClean="0"/>
              <a:t>17-05-2022</a:t>
            </a:fld>
            <a:endParaRPr lang="en-IN"/>
          </a:p>
        </p:txBody>
      </p:sp>
      <p:sp>
        <p:nvSpPr>
          <p:cNvPr id="5" name="Footer Placeholder 4">
            <a:extLst>
              <a:ext uri="{FF2B5EF4-FFF2-40B4-BE49-F238E27FC236}">
                <a16:creationId xmlns:a16="http://schemas.microsoft.com/office/drawing/2014/main" id="{354CF1A2-4E3F-3228-01DC-178842FAE1CF}"/>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55429591-D67A-7F17-5EA5-C5480FDD0263}"/>
              </a:ext>
            </a:extLst>
          </p:cNvPr>
          <p:cNvSpPr>
            <a:spLocks noGrp="1"/>
          </p:cNvSpPr>
          <p:nvPr>
            <p:ph type="sldNum" sz="quarter" idx="12"/>
          </p:nvPr>
        </p:nvSpPr>
        <p:spPr/>
        <p:txBody>
          <a:bodyPr/>
          <a:lstStyle/>
          <a:p>
            <a:fld id="{0A1F3695-83B6-4F9F-A71C-9EFD22A9533C}" type="slidenum">
              <a:rPr lang="en-IN" smtClean="0"/>
              <a:t>‹#›</a:t>
            </a:fld>
            <a:endParaRPr lang="en-IN"/>
          </a:p>
        </p:txBody>
      </p:sp>
    </p:spTree>
    <p:extLst>
      <p:ext uri="{BB962C8B-B14F-4D97-AF65-F5344CB8AC3E}">
        <p14:creationId xmlns:p14="http://schemas.microsoft.com/office/powerpoint/2010/main" val="42261346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B9BA2E-089E-C1DB-5B62-7F2B9401A0BC}"/>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8A02B63D-CB6A-1945-A577-4E0AEF7EECC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a:extLst>
              <a:ext uri="{FF2B5EF4-FFF2-40B4-BE49-F238E27FC236}">
                <a16:creationId xmlns:a16="http://schemas.microsoft.com/office/drawing/2014/main" id="{97445F27-EDA4-9935-E8B5-794510EA47B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a:extLst>
              <a:ext uri="{FF2B5EF4-FFF2-40B4-BE49-F238E27FC236}">
                <a16:creationId xmlns:a16="http://schemas.microsoft.com/office/drawing/2014/main" id="{B567FEB3-EE3E-185E-63F7-387CA55E8B28}"/>
              </a:ext>
            </a:extLst>
          </p:cNvPr>
          <p:cNvSpPr>
            <a:spLocks noGrp="1"/>
          </p:cNvSpPr>
          <p:nvPr>
            <p:ph type="dt" sz="half" idx="10"/>
          </p:nvPr>
        </p:nvSpPr>
        <p:spPr/>
        <p:txBody>
          <a:bodyPr/>
          <a:lstStyle/>
          <a:p>
            <a:fld id="{D3C7A905-5DC9-4C77-8D3D-D315BA5CC462}" type="datetimeFigureOut">
              <a:rPr lang="en-IN" smtClean="0"/>
              <a:t>17-05-2022</a:t>
            </a:fld>
            <a:endParaRPr lang="en-IN"/>
          </a:p>
        </p:txBody>
      </p:sp>
      <p:sp>
        <p:nvSpPr>
          <p:cNvPr id="6" name="Footer Placeholder 5">
            <a:extLst>
              <a:ext uri="{FF2B5EF4-FFF2-40B4-BE49-F238E27FC236}">
                <a16:creationId xmlns:a16="http://schemas.microsoft.com/office/drawing/2014/main" id="{B5A9E3DF-8AB2-1C75-10C7-6A487675140A}"/>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578B3275-EC90-61AE-7549-8C085E8CCF62}"/>
              </a:ext>
            </a:extLst>
          </p:cNvPr>
          <p:cNvSpPr>
            <a:spLocks noGrp="1"/>
          </p:cNvSpPr>
          <p:nvPr>
            <p:ph type="sldNum" sz="quarter" idx="12"/>
          </p:nvPr>
        </p:nvSpPr>
        <p:spPr/>
        <p:txBody>
          <a:bodyPr/>
          <a:lstStyle/>
          <a:p>
            <a:fld id="{0A1F3695-83B6-4F9F-A71C-9EFD22A9533C}" type="slidenum">
              <a:rPr lang="en-IN" smtClean="0"/>
              <a:t>‹#›</a:t>
            </a:fld>
            <a:endParaRPr lang="en-IN"/>
          </a:p>
        </p:txBody>
      </p:sp>
    </p:spTree>
    <p:extLst>
      <p:ext uri="{BB962C8B-B14F-4D97-AF65-F5344CB8AC3E}">
        <p14:creationId xmlns:p14="http://schemas.microsoft.com/office/powerpoint/2010/main" val="9587682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3147B5-37A4-5B32-6189-96DAC9283A92}"/>
              </a:ext>
            </a:extLst>
          </p:cNvPr>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a:extLst>
              <a:ext uri="{FF2B5EF4-FFF2-40B4-BE49-F238E27FC236}">
                <a16:creationId xmlns:a16="http://schemas.microsoft.com/office/drawing/2014/main" id="{4D127669-B450-F7F3-D576-C830EAD4799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2F5E958-89C6-9250-46F2-9E0F5DB01B7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a:extLst>
              <a:ext uri="{FF2B5EF4-FFF2-40B4-BE49-F238E27FC236}">
                <a16:creationId xmlns:a16="http://schemas.microsoft.com/office/drawing/2014/main" id="{F74190EF-2A78-8165-1041-A6A008C9E6F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2242892-65B3-252E-D9A3-015655D5755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a:extLst>
              <a:ext uri="{FF2B5EF4-FFF2-40B4-BE49-F238E27FC236}">
                <a16:creationId xmlns:a16="http://schemas.microsoft.com/office/drawing/2014/main" id="{BB00F570-9A4C-A4B9-5392-7FEF26432D4E}"/>
              </a:ext>
            </a:extLst>
          </p:cNvPr>
          <p:cNvSpPr>
            <a:spLocks noGrp="1"/>
          </p:cNvSpPr>
          <p:nvPr>
            <p:ph type="dt" sz="half" idx="10"/>
          </p:nvPr>
        </p:nvSpPr>
        <p:spPr/>
        <p:txBody>
          <a:bodyPr/>
          <a:lstStyle/>
          <a:p>
            <a:fld id="{D3C7A905-5DC9-4C77-8D3D-D315BA5CC462}" type="datetimeFigureOut">
              <a:rPr lang="en-IN" smtClean="0"/>
              <a:t>17-05-2022</a:t>
            </a:fld>
            <a:endParaRPr lang="en-IN"/>
          </a:p>
        </p:txBody>
      </p:sp>
      <p:sp>
        <p:nvSpPr>
          <p:cNvPr id="8" name="Footer Placeholder 7">
            <a:extLst>
              <a:ext uri="{FF2B5EF4-FFF2-40B4-BE49-F238E27FC236}">
                <a16:creationId xmlns:a16="http://schemas.microsoft.com/office/drawing/2014/main" id="{C74D6662-BF14-B4B4-6EE6-EFF3FA2C187F}"/>
              </a:ext>
            </a:extLst>
          </p:cNvPr>
          <p:cNvSpPr>
            <a:spLocks noGrp="1"/>
          </p:cNvSpPr>
          <p:nvPr>
            <p:ph type="ftr" sz="quarter" idx="11"/>
          </p:nvPr>
        </p:nvSpPr>
        <p:spPr/>
        <p:txBody>
          <a:bodyPr/>
          <a:lstStyle/>
          <a:p>
            <a:endParaRPr lang="en-IN"/>
          </a:p>
        </p:txBody>
      </p:sp>
      <p:sp>
        <p:nvSpPr>
          <p:cNvPr id="9" name="Slide Number Placeholder 8">
            <a:extLst>
              <a:ext uri="{FF2B5EF4-FFF2-40B4-BE49-F238E27FC236}">
                <a16:creationId xmlns:a16="http://schemas.microsoft.com/office/drawing/2014/main" id="{4E781888-C028-E7FE-98A4-39CEAA2CC908}"/>
              </a:ext>
            </a:extLst>
          </p:cNvPr>
          <p:cNvSpPr>
            <a:spLocks noGrp="1"/>
          </p:cNvSpPr>
          <p:nvPr>
            <p:ph type="sldNum" sz="quarter" idx="12"/>
          </p:nvPr>
        </p:nvSpPr>
        <p:spPr/>
        <p:txBody>
          <a:bodyPr/>
          <a:lstStyle/>
          <a:p>
            <a:fld id="{0A1F3695-83B6-4F9F-A71C-9EFD22A9533C}" type="slidenum">
              <a:rPr lang="en-IN" smtClean="0"/>
              <a:t>‹#›</a:t>
            </a:fld>
            <a:endParaRPr lang="en-IN"/>
          </a:p>
        </p:txBody>
      </p:sp>
    </p:spTree>
    <p:extLst>
      <p:ext uri="{BB962C8B-B14F-4D97-AF65-F5344CB8AC3E}">
        <p14:creationId xmlns:p14="http://schemas.microsoft.com/office/powerpoint/2010/main" val="6986782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CF1F7F-E7B7-BDB9-9AED-C719216E3679}"/>
              </a:ext>
            </a:extLst>
          </p:cNvPr>
          <p:cNvSpPr>
            <a:spLocks noGrp="1"/>
          </p:cNvSpPr>
          <p:nvPr>
            <p:ph type="title"/>
          </p:nvPr>
        </p:nvSpPr>
        <p:spPr/>
        <p:txBody>
          <a:bodyPr/>
          <a:lstStyle/>
          <a:p>
            <a:r>
              <a:rPr lang="en-US"/>
              <a:t>Click to edit Master title style</a:t>
            </a:r>
            <a:endParaRPr lang="en-IN"/>
          </a:p>
        </p:txBody>
      </p:sp>
      <p:sp>
        <p:nvSpPr>
          <p:cNvPr id="3" name="Date Placeholder 2">
            <a:extLst>
              <a:ext uri="{FF2B5EF4-FFF2-40B4-BE49-F238E27FC236}">
                <a16:creationId xmlns:a16="http://schemas.microsoft.com/office/drawing/2014/main" id="{3343CE5A-B0F0-7B47-77DC-020F5CC04B1E}"/>
              </a:ext>
            </a:extLst>
          </p:cNvPr>
          <p:cNvSpPr>
            <a:spLocks noGrp="1"/>
          </p:cNvSpPr>
          <p:nvPr>
            <p:ph type="dt" sz="half" idx="10"/>
          </p:nvPr>
        </p:nvSpPr>
        <p:spPr/>
        <p:txBody>
          <a:bodyPr/>
          <a:lstStyle/>
          <a:p>
            <a:fld id="{D3C7A905-5DC9-4C77-8D3D-D315BA5CC462}" type="datetimeFigureOut">
              <a:rPr lang="en-IN" smtClean="0"/>
              <a:t>17-05-2022</a:t>
            </a:fld>
            <a:endParaRPr lang="en-IN"/>
          </a:p>
        </p:txBody>
      </p:sp>
      <p:sp>
        <p:nvSpPr>
          <p:cNvPr id="4" name="Footer Placeholder 3">
            <a:extLst>
              <a:ext uri="{FF2B5EF4-FFF2-40B4-BE49-F238E27FC236}">
                <a16:creationId xmlns:a16="http://schemas.microsoft.com/office/drawing/2014/main" id="{5DBDDCA0-B99C-013F-1403-249F73A76153}"/>
              </a:ext>
            </a:extLst>
          </p:cNvPr>
          <p:cNvSpPr>
            <a:spLocks noGrp="1"/>
          </p:cNvSpPr>
          <p:nvPr>
            <p:ph type="ftr" sz="quarter" idx="11"/>
          </p:nvPr>
        </p:nvSpPr>
        <p:spPr/>
        <p:txBody>
          <a:bodyPr/>
          <a:lstStyle/>
          <a:p>
            <a:endParaRPr lang="en-IN"/>
          </a:p>
        </p:txBody>
      </p:sp>
      <p:sp>
        <p:nvSpPr>
          <p:cNvPr id="5" name="Slide Number Placeholder 4">
            <a:extLst>
              <a:ext uri="{FF2B5EF4-FFF2-40B4-BE49-F238E27FC236}">
                <a16:creationId xmlns:a16="http://schemas.microsoft.com/office/drawing/2014/main" id="{104F6DDB-6FE1-AA2D-0636-9FFCEAE0D6C1}"/>
              </a:ext>
            </a:extLst>
          </p:cNvPr>
          <p:cNvSpPr>
            <a:spLocks noGrp="1"/>
          </p:cNvSpPr>
          <p:nvPr>
            <p:ph type="sldNum" sz="quarter" idx="12"/>
          </p:nvPr>
        </p:nvSpPr>
        <p:spPr/>
        <p:txBody>
          <a:bodyPr/>
          <a:lstStyle/>
          <a:p>
            <a:fld id="{0A1F3695-83B6-4F9F-A71C-9EFD22A9533C}" type="slidenum">
              <a:rPr lang="en-IN" smtClean="0"/>
              <a:t>‹#›</a:t>
            </a:fld>
            <a:endParaRPr lang="en-IN"/>
          </a:p>
        </p:txBody>
      </p:sp>
    </p:spTree>
    <p:extLst>
      <p:ext uri="{BB962C8B-B14F-4D97-AF65-F5344CB8AC3E}">
        <p14:creationId xmlns:p14="http://schemas.microsoft.com/office/powerpoint/2010/main" val="37673577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7B7E19B-7DB7-702A-177D-79D2FD5155FC}"/>
              </a:ext>
            </a:extLst>
          </p:cNvPr>
          <p:cNvSpPr>
            <a:spLocks noGrp="1"/>
          </p:cNvSpPr>
          <p:nvPr>
            <p:ph type="dt" sz="half" idx="10"/>
          </p:nvPr>
        </p:nvSpPr>
        <p:spPr/>
        <p:txBody>
          <a:bodyPr/>
          <a:lstStyle/>
          <a:p>
            <a:fld id="{D3C7A905-5DC9-4C77-8D3D-D315BA5CC462}" type="datetimeFigureOut">
              <a:rPr lang="en-IN" smtClean="0"/>
              <a:t>17-05-2022</a:t>
            </a:fld>
            <a:endParaRPr lang="en-IN"/>
          </a:p>
        </p:txBody>
      </p:sp>
      <p:sp>
        <p:nvSpPr>
          <p:cNvPr id="3" name="Footer Placeholder 2">
            <a:extLst>
              <a:ext uri="{FF2B5EF4-FFF2-40B4-BE49-F238E27FC236}">
                <a16:creationId xmlns:a16="http://schemas.microsoft.com/office/drawing/2014/main" id="{4A995CAE-349F-8397-5068-2299F34CB2AC}"/>
              </a:ext>
            </a:extLst>
          </p:cNvPr>
          <p:cNvSpPr>
            <a:spLocks noGrp="1"/>
          </p:cNvSpPr>
          <p:nvPr>
            <p:ph type="ftr" sz="quarter" idx="11"/>
          </p:nvPr>
        </p:nvSpPr>
        <p:spPr/>
        <p:txBody>
          <a:bodyPr/>
          <a:lstStyle/>
          <a:p>
            <a:endParaRPr lang="en-IN"/>
          </a:p>
        </p:txBody>
      </p:sp>
      <p:sp>
        <p:nvSpPr>
          <p:cNvPr id="4" name="Slide Number Placeholder 3">
            <a:extLst>
              <a:ext uri="{FF2B5EF4-FFF2-40B4-BE49-F238E27FC236}">
                <a16:creationId xmlns:a16="http://schemas.microsoft.com/office/drawing/2014/main" id="{32642372-BECF-CE2F-9BDD-1BBB58C1FD3E}"/>
              </a:ext>
            </a:extLst>
          </p:cNvPr>
          <p:cNvSpPr>
            <a:spLocks noGrp="1"/>
          </p:cNvSpPr>
          <p:nvPr>
            <p:ph type="sldNum" sz="quarter" idx="12"/>
          </p:nvPr>
        </p:nvSpPr>
        <p:spPr/>
        <p:txBody>
          <a:bodyPr/>
          <a:lstStyle/>
          <a:p>
            <a:fld id="{0A1F3695-83B6-4F9F-A71C-9EFD22A9533C}" type="slidenum">
              <a:rPr lang="en-IN" smtClean="0"/>
              <a:t>‹#›</a:t>
            </a:fld>
            <a:endParaRPr lang="en-IN"/>
          </a:p>
        </p:txBody>
      </p:sp>
    </p:spTree>
    <p:extLst>
      <p:ext uri="{BB962C8B-B14F-4D97-AF65-F5344CB8AC3E}">
        <p14:creationId xmlns:p14="http://schemas.microsoft.com/office/powerpoint/2010/main" val="40057373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C4401A-507E-00B8-A4AB-EBC90F27425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a:extLst>
              <a:ext uri="{FF2B5EF4-FFF2-40B4-BE49-F238E27FC236}">
                <a16:creationId xmlns:a16="http://schemas.microsoft.com/office/drawing/2014/main" id="{1455FB02-DE25-DC45-4FB5-B09EF3C94AF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a:extLst>
              <a:ext uri="{FF2B5EF4-FFF2-40B4-BE49-F238E27FC236}">
                <a16:creationId xmlns:a16="http://schemas.microsoft.com/office/drawing/2014/main" id="{22BD8F65-7149-9C86-69BD-6C7F904ADBC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39A64FA-9174-8AC0-0D19-9A590ECC5D12}"/>
              </a:ext>
            </a:extLst>
          </p:cNvPr>
          <p:cNvSpPr>
            <a:spLocks noGrp="1"/>
          </p:cNvSpPr>
          <p:nvPr>
            <p:ph type="dt" sz="half" idx="10"/>
          </p:nvPr>
        </p:nvSpPr>
        <p:spPr/>
        <p:txBody>
          <a:bodyPr/>
          <a:lstStyle/>
          <a:p>
            <a:fld id="{D3C7A905-5DC9-4C77-8D3D-D315BA5CC462}" type="datetimeFigureOut">
              <a:rPr lang="en-IN" smtClean="0"/>
              <a:t>17-05-2022</a:t>
            </a:fld>
            <a:endParaRPr lang="en-IN"/>
          </a:p>
        </p:txBody>
      </p:sp>
      <p:sp>
        <p:nvSpPr>
          <p:cNvPr id="6" name="Footer Placeholder 5">
            <a:extLst>
              <a:ext uri="{FF2B5EF4-FFF2-40B4-BE49-F238E27FC236}">
                <a16:creationId xmlns:a16="http://schemas.microsoft.com/office/drawing/2014/main" id="{548EC3E1-8BE8-A588-E647-4AB1B0C595EF}"/>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AAF3FBD5-D62B-FD73-1CC5-B51B1E0F01EB}"/>
              </a:ext>
            </a:extLst>
          </p:cNvPr>
          <p:cNvSpPr>
            <a:spLocks noGrp="1"/>
          </p:cNvSpPr>
          <p:nvPr>
            <p:ph type="sldNum" sz="quarter" idx="12"/>
          </p:nvPr>
        </p:nvSpPr>
        <p:spPr/>
        <p:txBody>
          <a:bodyPr/>
          <a:lstStyle/>
          <a:p>
            <a:fld id="{0A1F3695-83B6-4F9F-A71C-9EFD22A9533C}" type="slidenum">
              <a:rPr lang="en-IN" smtClean="0"/>
              <a:t>‹#›</a:t>
            </a:fld>
            <a:endParaRPr lang="en-IN"/>
          </a:p>
        </p:txBody>
      </p:sp>
    </p:spTree>
    <p:extLst>
      <p:ext uri="{BB962C8B-B14F-4D97-AF65-F5344CB8AC3E}">
        <p14:creationId xmlns:p14="http://schemas.microsoft.com/office/powerpoint/2010/main" val="1198828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BFDD12-8E3A-EE9B-93BA-78EAAC3A31A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a:extLst>
              <a:ext uri="{FF2B5EF4-FFF2-40B4-BE49-F238E27FC236}">
                <a16:creationId xmlns:a16="http://schemas.microsoft.com/office/drawing/2014/main" id="{0B58FE59-28AC-9A26-9C5D-B26BD5F689B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a:extLst>
              <a:ext uri="{FF2B5EF4-FFF2-40B4-BE49-F238E27FC236}">
                <a16:creationId xmlns:a16="http://schemas.microsoft.com/office/drawing/2014/main" id="{66E9E7E9-3889-AD10-17C1-7952502A761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76001CF-AF6C-18CF-D804-328BD40761EB}"/>
              </a:ext>
            </a:extLst>
          </p:cNvPr>
          <p:cNvSpPr>
            <a:spLocks noGrp="1"/>
          </p:cNvSpPr>
          <p:nvPr>
            <p:ph type="dt" sz="half" idx="10"/>
          </p:nvPr>
        </p:nvSpPr>
        <p:spPr/>
        <p:txBody>
          <a:bodyPr/>
          <a:lstStyle/>
          <a:p>
            <a:fld id="{D3C7A905-5DC9-4C77-8D3D-D315BA5CC462}" type="datetimeFigureOut">
              <a:rPr lang="en-IN" smtClean="0"/>
              <a:t>17-05-2022</a:t>
            </a:fld>
            <a:endParaRPr lang="en-IN"/>
          </a:p>
        </p:txBody>
      </p:sp>
      <p:sp>
        <p:nvSpPr>
          <p:cNvPr id="6" name="Footer Placeholder 5">
            <a:extLst>
              <a:ext uri="{FF2B5EF4-FFF2-40B4-BE49-F238E27FC236}">
                <a16:creationId xmlns:a16="http://schemas.microsoft.com/office/drawing/2014/main" id="{8C0030FB-BF04-B7F8-2D2E-50984EE132A8}"/>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00A23A75-EB1F-6C7B-40C1-63C25280BE78}"/>
              </a:ext>
            </a:extLst>
          </p:cNvPr>
          <p:cNvSpPr>
            <a:spLocks noGrp="1"/>
          </p:cNvSpPr>
          <p:nvPr>
            <p:ph type="sldNum" sz="quarter" idx="12"/>
          </p:nvPr>
        </p:nvSpPr>
        <p:spPr/>
        <p:txBody>
          <a:bodyPr/>
          <a:lstStyle/>
          <a:p>
            <a:fld id="{0A1F3695-83B6-4F9F-A71C-9EFD22A9533C}" type="slidenum">
              <a:rPr lang="en-IN" smtClean="0"/>
              <a:t>‹#›</a:t>
            </a:fld>
            <a:endParaRPr lang="en-IN"/>
          </a:p>
        </p:txBody>
      </p:sp>
    </p:spTree>
    <p:extLst>
      <p:ext uri="{BB962C8B-B14F-4D97-AF65-F5344CB8AC3E}">
        <p14:creationId xmlns:p14="http://schemas.microsoft.com/office/powerpoint/2010/main" val="6076173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32EDFE8-04B6-4B1C-9237-6A101189864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a:extLst>
              <a:ext uri="{FF2B5EF4-FFF2-40B4-BE49-F238E27FC236}">
                <a16:creationId xmlns:a16="http://schemas.microsoft.com/office/drawing/2014/main" id="{9AE34668-A430-D38A-759C-A64A226A657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C61591CA-C7D5-520A-773B-2F4D488AEB5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3C7A905-5DC9-4C77-8D3D-D315BA5CC462}" type="datetimeFigureOut">
              <a:rPr lang="en-IN" smtClean="0"/>
              <a:t>17-05-2022</a:t>
            </a:fld>
            <a:endParaRPr lang="en-IN"/>
          </a:p>
        </p:txBody>
      </p:sp>
      <p:sp>
        <p:nvSpPr>
          <p:cNvPr id="5" name="Footer Placeholder 4">
            <a:extLst>
              <a:ext uri="{FF2B5EF4-FFF2-40B4-BE49-F238E27FC236}">
                <a16:creationId xmlns:a16="http://schemas.microsoft.com/office/drawing/2014/main" id="{7F0F66F5-F51B-B158-9E98-5BB2CA448DA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a:extLst>
              <a:ext uri="{FF2B5EF4-FFF2-40B4-BE49-F238E27FC236}">
                <a16:creationId xmlns:a16="http://schemas.microsoft.com/office/drawing/2014/main" id="{8EE7992B-BD95-4917-12FC-821EAF9E2F8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A1F3695-83B6-4F9F-A71C-9EFD22A9533C}" type="slidenum">
              <a:rPr lang="en-IN" smtClean="0"/>
              <a:t>‹#›</a:t>
            </a:fld>
            <a:endParaRPr lang="en-IN"/>
          </a:p>
        </p:txBody>
      </p:sp>
    </p:spTree>
    <p:extLst>
      <p:ext uri="{BB962C8B-B14F-4D97-AF65-F5344CB8AC3E}">
        <p14:creationId xmlns:p14="http://schemas.microsoft.com/office/powerpoint/2010/main" val="293898314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38F6EC-9005-0181-713E-A85FBCCE1723}"/>
              </a:ext>
            </a:extLst>
          </p:cNvPr>
          <p:cNvSpPr>
            <a:spLocks noGrp="1"/>
          </p:cNvSpPr>
          <p:nvPr>
            <p:ph type="ctrTitle"/>
          </p:nvPr>
        </p:nvSpPr>
        <p:spPr/>
        <p:txBody>
          <a:bodyPr/>
          <a:lstStyle/>
          <a:p>
            <a:r>
              <a:rPr lang="en-IN" b="0" i="0" dirty="0">
                <a:solidFill>
                  <a:srgbClr val="444444"/>
                </a:solidFill>
                <a:effectLst/>
                <a:latin typeface="Roboto" panose="02000000000000000000" pitchFamily="2" charset="0"/>
              </a:rPr>
              <a:t>Malaria</a:t>
            </a:r>
            <a:endParaRPr lang="en-IN" dirty="0"/>
          </a:p>
        </p:txBody>
      </p:sp>
      <p:sp>
        <p:nvSpPr>
          <p:cNvPr id="3" name="Subtitle 2">
            <a:extLst>
              <a:ext uri="{FF2B5EF4-FFF2-40B4-BE49-F238E27FC236}">
                <a16:creationId xmlns:a16="http://schemas.microsoft.com/office/drawing/2014/main" id="{359F4288-9FF0-4D7C-CA04-73EF7A3139C0}"/>
              </a:ext>
            </a:extLst>
          </p:cNvPr>
          <p:cNvSpPr>
            <a:spLocks noGrp="1"/>
          </p:cNvSpPr>
          <p:nvPr>
            <p:ph type="subTitle" idx="1"/>
          </p:nvPr>
        </p:nvSpPr>
        <p:spPr/>
        <p:txBody>
          <a:bodyPr/>
          <a:lstStyle/>
          <a:p>
            <a:endParaRPr lang="en-IN"/>
          </a:p>
        </p:txBody>
      </p:sp>
    </p:spTree>
    <p:extLst>
      <p:ext uri="{BB962C8B-B14F-4D97-AF65-F5344CB8AC3E}">
        <p14:creationId xmlns:p14="http://schemas.microsoft.com/office/powerpoint/2010/main" val="34638775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3B4A77-0644-53E0-8AED-FC954DCE2EBD}"/>
              </a:ext>
            </a:extLst>
          </p:cNvPr>
          <p:cNvSpPr>
            <a:spLocks noGrp="1"/>
          </p:cNvSpPr>
          <p:nvPr>
            <p:ph type="title"/>
          </p:nvPr>
        </p:nvSpPr>
        <p:spPr/>
        <p:txBody>
          <a:bodyPr/>
          <a:lstStyle/>
          <a:p>
            <a:r>
              <a:rPr lang="en-US" dirty="0"/>
              <a:t>Clinical Syndromes</a:t>
            </a:r>
            <a:endParaRPr lang="en-IN" dirty="0"/>
          </a:p>
        </p:txBody>
      </p:sp>
      <p:sp>
        <p:nvSpPr>
          <p:cNvPr id="3" name="Content Placeholder 2">
            <a:extLst>
              <a:ext uri="{FF2B5EF4-FFF2-40B4-BE49-F238E27FC236}">
                <a16:creationId xmlns:a16="http://schemas.microsoft.com/office/drawing/2014/main" id="{3F07E85F-B0FD-D0B1-D4FF-712D2E139A84}"/>
              </a:ext>
            </a:extLst>
          </p:cNvPr>
          <p:cNvSpPr>
            <a:spLocks noGrp="1"/>
          </p:cNvSpPr>
          <p:nvPr>
            <p:ph idx="1"/>
          </p:nvPr>
        </p:nvSpPr>
        <p:spPr/>
        <p:txBody>
          <a:bodyPr>
            <a:normAutofit fontScale="62500" lnSpcReduction="20000"/>
          </a:bodyPr>
          <a:lstStyle/>
          <a:p>
            <a:r>
              <a:rPr lang="en-US" dirty="0"/>
              <a:t>The incubation period of </a:t>
            </a:r>
            <a:r>
              <a:rPr lang="en-US" i="1" dirty="0"/>
              <a:t>P. falciparum </a:t>
            </a:r>
            <a:r>
              <a:rPr lang="en-US" dirty="0"/>
              <a:t>is the shortest of all the plasmodia, ranging from 7 to 10 days.</a:t>
            </a:r>
          </a:p>
          <a:p>
            <a:r>
              <a:rPr lang="en-US" dirty="0"/>
              <a:t> After the early influenza-like symptoms, </a:t>
            </a:r>
            <a:r>
              <a:rPr lang="en-US" i="1" dirty="0"/>
              <a:t>P. falciparum </a:t>
            </a:r>
            <a:r>
              <a:rPr lang="en-US" dirty="0"/>
              <a:t>rapidly produces daily (quotidian) chills and fever as well as severe nausea, vomiting, and diarrhea. The periodicity of the attacks then becomes tertian (36 to 48 hours), and fulminating disease develops.</a:t>
            </a:r>
          </a:p>
          <a:p>
            <a:r>
              <a:rPr lang="en-US" dirty="0"/>
              <a:t> The term malignant tertian malaria is appropriate for this infection. Because the symptoms of this type of malaria are similar to those of intestinal infections, the nausea, vomiting, and diarrhea.</a:t>
            </a:r>
          </a:p>
          <a:p>
            <a:r>
              <a:rPr lang="en-US" i="1" dirty="0"/>
              <a:t>P. falciparum </a:t>
            </a:r>
            <a:r>
              <a:rPr lang="en-US" dirty="0"/>
              <a:t>is the most likely to result in death if left untreated. The increased numbers of erythrocytes infected and destroyed result in toxic cellular debris, adherence of RBCs to vascular endothelium and adjacent RBCs, and formation of capillary plugging by masses of RBCs, platelets, leukocytes, and malarial pigment. </a:t>
            </a:r>
          </a:p>
          <a:p>
            <a:r>
              <a:rPr lang="en-US" dirty="0"/>
              <a:t>Involvement of the brain (cerebral malaria) is most often seen in </a:t>
            </a:r>
            <a:r>
              <a:rPr lang="en-US" i="1" dirty="0"/>
              <a:t>P. falciparum </a:t>
            </a:r>
            <a:r>
              <a:rPr lang="en-US" dirty="0"/>
              <a:t>infection. Capillary plugging from an accumulation of malarial pigment and masses of cells can result in coma and death.</a:t>
            </a:r>
          </a:p>
          <a:p>
            <a:r>
              <a:rPr lang="en-US" dirty="0"/>
              <a:t> Kidney damage is also associated with </a:t>
            </a:r>
            <a:r>
              <a:rPr lang="en-US" i="1" dirty="0"/>
              <a:t>P. falciparum </a:t>
            </a:r>
            <a:r>
              <a:rPr lang="en-US" dirty="0"/>
              <a:t>malaria, resulting in an illness called blackwater fever. Intravascular hemolysis with rapid destruction of RBCs produces a marked hemoglobinuria and can result in acute renal failure, tubular necrosis, nephrotic syndrome, and death. </a:t>
            </a:r>
          </a:p>
          <a:p>
            <a:r>
              <a:rPr lang="en-US" dirty="0"/>
              <a:t>Liver involvement is characterized by abdominal pain, vomiting of bile, severe diarrhea, and rapid </a:t>
            </a:r>
            <a:r>
              <a:rPr lang="en-IN" dirty="0"/>
              <a:t>dehydration.</a:t>
            </a:r>
          </a:p>
        </p:txBody>
      </p:sp>
    </p:spTree>
    <p:extLst>
      <p:ext uri="{BB962C8B-B14F-4D97-AF65-F5344CB8AC3E}">
        <p14:creationId xmlns:p14="http://schemas.microsoft.com/office/powerpoint/2010/main" val="33521828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BDEC1C-47A5-B4A9-B854-5363EB35EC8D}"/>
              </a:ext>
            </a:extLst>
          </p:cNvPr>
          <p:cNvSpPr>
            <a:spLocks noGrp="1"/>
          </p:cNvSpPr>
          <p:nvPr>
            <p:ph type="title"/>
          </p:nvPr>
        </p:nvSpPr>
        <p:spPr/>
        <p:txBody>
          <a:bodyPr/>
          <a:lstStyle/>
          <a:p>
            <a:r>
              <a:rPr lang="en-IN" dirty="0"/>
              <a:t>Laboratory Diagnosis</a:t>
            </a:r>
          </a:p>
        </p:txBody>
      </p:sp>
      <p:sp>
        <p:nvSpPr>
          <p:cNvPr id="3" name="Content Placeholder 2">
            <a:extLst>
              <a:ext uri="{FF2B5EF4-FFF2-40B4-BE49-F238E27FC236}">
                <a16:creationId xmlns:a16="http://schemas.microsoft.com/office/drawing/2014/main" id="{18FD54EB-D6AF-E3D0-BFDA-AB19888AE2D8}"/>
              </a:ext>
            </a:extLst>
          </p:cNvPr>
          <p:cNvSpPr>
            <a:spLocks noGrp="1"/>
          </p:cNvSpPr>
          <p:nvPr>
            <p:ph idx="1"/>
          </p:nvPr>
        </p:nvSpPr>
        <p:spPr/>
        <p:txBody>
          <a:bodyPr/>
          <a:lstStyle/>
          <a:p>
            <a:r>
              <a:rPr lang="en-US" dirty="0"/>
              <a:t>Thick and thin blood films are searched for the characteristic rings of </a:t>
            </a:r>
            <a:r>
              <a:rPr lang="en-US" i="1" dirty="0"/>
              <a:t>P. falciparum</a:t>
            </a:r>
            <a:r>
              <a:rPr lang="en-US" dirty="0"/>
              <a:t>, which frequently occur in multiples within a single cell as well as in the </a:t>
            </a:r>
            <a:r>
              <a:rPr lang="en-US" dirty="0" err="1"/>
              <a:t>accolé</a:t>
            </a:r>
            <a:r>
              <a:rPr lang="en-US" dirty="0"/>
              <a:t> position.</a:t>
            </a:r>
            <a:endParaRPr lang="en-IN" dirty="0"/>
          </a:p>
        </p:txBody>
      </p:sp>
      <p:pic>
        <p:nvPicPr>
          <p:cNvPr id="5" name="Picture 4">
            <a:extLst>
              <a:ext uri="{FF2B5EF4-FFF2-40B4-BE49-F238E27FC236}">
                <a16:creationId xmlns:a16="http://schemas.microsoft.com/office/drawing/2014/main" id="{42AFA745-05E0-1D80-71E7-813FAAA33D0F}"/>
              </a:ext>
            </a:extLst>
          </p:cNvPr>
          <p:cNvPicPr>
            <a:picLocks noChangeAspect="1"/>
          </p:cNvPicPr>
          <p:nvPr/>
        </p:nvPicPr>
        <p:blipFill>
          <a:blip r:embed="rId2"/>
          <a:stretch>
            <a:fillRect/>
          </a:stretch>
        </p:blipFill>
        <p:spPr>
          <a:xfrm>
            <a:off x="993601" y="4081355"/>
            <a:ext cx="2870348" cy="2095608"/>
          </a:xfrm>
          <a:prstGeom prst="rect">
            <a:avLst/>
          </a:prstGeom>
        </p:spPr>
      </p:pic>
      <p:pic>
        <p:nvPicPr>
          <p:cNvPr id="7" name="Picture 6">
            <a:extLst>
              <a:ext uri="{FF2B5EF4-FFF2-40B4-BE49-F238E27FC236}">
                <a16:creationId xmlns:a16="http://schemas.microsoft.com/office/drawing/2014/main" id="{3F277E86-64B3-BC7F-371C-37197EE00096}"/>
              </a:ext>
            </a:extLst>
          </p:cNvPr>
          <p:cNvPicPr>
            <a:picLocks noChangeAspect="1"/>
          </p:cNvPicPr>
          <p:nvPr/>
        </p:nvPicPr>
        <p:blipFill>
          <a:blip r:embed="rId3"/>
          <a:stretch>
            <a:fillRect/>
          </a:stretch>
        </p:blipFill>
        <p:spPr>
          <a:xfrm>
            <a:off x="5826839" y="1141154"/>
            <a:ext cx="8642794" cy="5035809"/>
          </a:xfrm>
          <a:prstGeom prst="rect">
            <a:avLst/>
          </a:prstGeom>
        </p:spPr>
      </p:pic>
    </p:spTree>
    <p:extLst>
      <p:ext uri="{BB962C8B-B14F-4D97-AF65-F5344CB8AC3E}">
        <p14:creationId xmlns:p14="http://schemas.microsoft.com/office/powerpoint/2010/main" val="2065021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4816F3-F0E2-9097-8B4B-0E1C10867CB5}"/>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FBC3E5FC-233A-F63C-493B-92C7F6F0AC6F}"/>
              </a:ext>
            </a:extLst>
          </p:cNvPr>
          <p:cNvSpPr>
            <a:spLocks noGrp="1"/>
          </p:cNvSpPr>
          <p:nvPr>
            <p:ph idx="1"/>
          </p:nvPr>
        </p:nvSpPr>
        <p:spPr/>
        <p:txBody>
          <a:bodyPr>
            <a:normAutofit fontScale="92500"/>
          </a:bodyPr>
          <a:lstStyle/>
          <a:p>
            <a:r>
              <a:rPr lang="en-IN" dirty="0"/>
              <a:t>antigen detection using a rapid diagnostic test (RDT) is being used. RDTs use immunochromatographic lateral-flow strip technology and use monoclonal antibodies directed at either species-specific or pan-Plasmodium targets.</a:t>
            </a:r>
          </a:p>
          <a:p>
            <a:r>
              <a:rPr lang="en-IN" dirty="0"/>
              <a:t> These tests are simple, rapid (results in &lt; 20 minutes), and inexpensive. </a:t>
            </a:r>
          </a:p>
          <a:p>
            <a:r>
              <a:rPr lang="en-IN" i="1" dirty="0"/>
              <a:t>P. falciparum</a:t>
            </a:r>
            <a:r>
              <a:rPr lang="en-IN" dirty="0"/>
              <a:t>–specific monoclonal antibodies have been developed for histidine-rich protein 2 (HRP-2) and </a:t>
            </a:r>
            <a:r>
              <a:rPr lang="en-IN" i="1" dirty="0"/>
              <a:t>P. falciparum </a:t>
            </a:r>
            <a:r>
              <a:rPr lang="en-IN" dirty="0"/>
              <a:t>lactate dehydrogenase..</a:t>
            </a:r>
          </a:p>
          <a:p>
            <a:r>
              <a:rPr lang="en-US" dirty="0"/>
              <a:t>Infected RBCs do not enlarge and become distorted as they do with </a:t>
            </a:r>
            <a:r>
              <a:rPr lang="en-US" i="1" dirty="0"/>
              <a:t>P. vivax and P. </a:t>
            </a:r>
            <a:r>
              <a:rPr lang="en-US" i="1" dirty="0" err="1"/>
              <a:t>ovale</a:t>
            </a:r>
            <a:r>
              <a:rPr lang="en-US" i="1" dirty="0"/>
              <a:t>. </a:t>
            </a:r>
            <a:r>
              <a:rPr lang="en-US" dirty="0"/>
              <a:t>Occasionally, reddish granules known as Maurer dots are observed in </a:t>
            </a:r>
            <a:r>
              <a:rPr lang="en-US" i="1" dirty="0"/>
              <a:t>P. falciparum</a:t>
            </a:r>
            <a:r>
              <a:rPr lang="en-US" dirty="0"/>
              <a:t>.</a:t>
            </a:r>
            <a:endParaRPr lang="en-IN" dirty="0"/>
          </a:p>
        </p:txBody>
      </p:sp>
    </p:spTree>
    <p:extLst>
      <p:ext uri="{BB962C8B-B14F-4D97-AF65-F5344CB8AC3E}">
        <p14:creationId xmlns:p14="http://schemas.microsoft.com/office/powerpoint/2010/main" val="1910625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19EFF1-96A6-0E9D-FFD4-E280F089E3C1}"/>
              </a:ext>
            </a:extLst>
          </p:cNvPr>
          <p:cNvSpPr>
            <a:spLocks noGrp="1"/>
          </p:cNvSpPr>
          <p:nvPr>
            <p:ph type="title"/>
          </p:nvPr>
        </p:nvSpPr>
        <p:spPr/>
        <p:txBody>
          <a:bodyPr/>
          <a:lstStyle/>
          <a:p>
            <a:r>
              <a:rPr lang="en-IN" dirty="0"/>
              <a:t>Treatment, Prevention</a:t>
            </a:r>
          </a:p>
        </p:txBody>
      </p:sp>
      <p:sp>
        <p:nvSpPr>
          <p:cNvPr id="3" name="Content Placeholder 2">
            <a:extLst>
              <a:ext uri="{FF2B5EF4-FFF2-40B4-BE49-F238E27FC236}">
                <a16:creationId xmlns:a16="http://schemas.microsoft.com/office/drawing/2014/main" id="{19690E2A-0346-2FD7-C0DD-78B2B39192EB}"/>
              </a:ext>
            </a:extLst>
          </p:cNvPr>
          <p:cNvSpPr>
            <a:spLocks noGrp="1"/>
          </p:cNvSpPr>
          <p:nvPr>
            <p:ph idx="1"/>
          </p:nvPr>
        </p:nvSpPr>
        <p:spPr/>
        <p:txBody>
          <a:bodyPr>
            <a:normAutofit lnSpcReduction="10000"/>
          </a:bodyPr>
          <a:lstStyle/>
          <a:p>
            <a:r>
              <a:rPr lang="en-IN" dirty="0"/>
              <a:t>chloroquine or parenteral quinine.</a:t>
            </a:r>
          </a:p>
          <a:p>
            <a:r>
              <a:rPr lang="en-IN" dirty="0"/>
              <a:t>Patients infected with chloroquine-resistant P. falciparum (or P. vivax) may be treated with other agents, including mefloquine ± artesunate, artemether-lumefantrine, atovaquone-proguanil (</a:t>
            </a:r>
            <a:r>
              <a:rPr lang="en-IN" dirty="0" err="1"/>
              <a:t>Malarone</a:t>
            </a:r>
            <a:r>
              <a:rPr lang="en-IN" dirty="0"/>
              <a:t>), quinine, quinidine, pyrimethamine-</a:t>
            </a:r>
            <a:r>
              <a:rPr lang="en-IN" dirty="0" err="1"/>
              <a:t>sulfadoxine</a:t>
            </a:r>
            <a:r>
              <a:rPr lang="en-IN" dirty="0"/>
              <a:t> (</a:t>
            </a:r>
            <a:r>
              <a:rPr lang="en-IN" dirty="0" err="1"/>
              <a:t>Fansidar</a:t>
            </a:r>
            <a:r>
              <a:rPr lang="en-IN" dirty="0"/>
              <a:t>), and doxycycline.</a:t>
            </a:r>
          </a:p>
          <a:p>
            <a:r>
              <a:rPr lang="en-US" dirty="0"/>
              <a:t>Amodiaquine, an analog of chloroquine, is effective against chloroquine-resistant </a:t>
            </a:r>
            <a:r>
              <a:rPr lang="en-US" i="1" dirty="0"/>
              <a:t>P. falciparum</a:t>
            </a:r>
            <a:r>
              <a:rPr lang="en-US" dirty="0"/>
              <a:t>.</a:t>
            </a:r>
          </a:p>
          <a:p>
            <a:r>
              <a:rPr lang="en-US" dirty="0"/>
              <a:t>Chemoprophylaxis and prompt eradication of infections are critical in breaking the mosquito-human transmission cycle. Control of mosquito breeding and protection of individuals by screening, netting, protective clothing, and insect repellents are also essential.</a:t>
            </a:r>
            <a:endParaRPr lang="en-IN" dirty="0"/>
          </a:p>
        </p:txBody>
      </p:sp>
    </p:spTree>
    <p:extLst>
      <p:ext uri="{BB962C8B-B14F-4D97-AF65-F5344CB8AC3E}">
        <p14:creationId xmlns:p14="http://schemas.microsoft.com/office/powerpoint/2010/main" val="107023363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E9AB38-565C-DFA4-AE40-EF38593D90E5}"/>
              </a:ext>
            </a:extLst>
          </p:cNvPr>
          <p:cNvSpPr>
            <a:spLocks noGrp="1"/>
          </p:cNvSpPr>
          <p:nvPr>
            <p:ph type="title"/>
          </p:nvPr>
        </p:nvSpPr>
        <p:spPr/>
        <p:txBody>
          <a:bodyPr/>
          <a:lstStyle/>
          <a:p>
            <a:r>
              <a:rPr lang="en-IN" i="1" dirty="0"/>
              <a:t>Plasmodium vivax</a:t>
            </a:r>
          </a:p>
        </p:txBody>
      </p:sp>
      <p:sp>
        <p:nvSpPr>
          <p:cNvPr id="3" name="Content Placeholder 2">
            <a:extLst>
              <a:ext uri="{FF2B5EF4-FFF2-40B4-BE49-F238E27FC236}">
                <a16:creationId xmlns:a16="http://schemas.microsoft.com/office/drawing/2014/main" id="{0E1ADA67-F6A4-A342-8420-3F5272FD4691}"/>
              </a:ext>
            </a:extLst>
          </p:cNvPr>
          <p:cNvSpPr>
            <a:spLocks noGrp="1"/>
          </p:cNvSpPr>
          <p:nvPr>
            <p:ph idx="1"/>
          </p:nvPr>
        </p:nvSpPr>
        <p:spPr/>
        <p:txBody>
          <a:bodyPr/>
          <a:lstStyle/>
          <a:p>
            <a:r>
              <a:rPr lang="en-US" i="1" dirty="0"/>
              <a:t>P. vivax  </a:t>
            </a:r>
            <a:r>
              <a:rPr lang="en-US" dirty="0"/>
              <a:t>is selective in that it invades only young, immature erythrocytes. Whereas the Duffy blood group antigen on the RBC surface has long been considered to be the primary receptor for </a:t>
            </a:r>
            <a:r>
              <a:rPr lang="en-US" i="1" dirty="0"/>
              <a:t>P. vivax</a:t>
            </a:r>
          </a:p>
          <a:p>
            <a:r>
              <a:rPr lang="en-US" dirty="0"/>
              <a:t>In infections caused by P. vivax, infected RBCs are usually enlarged and contain numerous pink granules or </a:t>
            </a:r>
            <a:r>
              <a:rPr lang="en-US" dirty="0" err="1"/>
              <a:t>Schüffner</a:t>
            </a:r>
            <a:r>
              <a:rPr lang="en-US" dirty="0"/>
              <a:t> dots, the trophozoite is ring shaped but ameboid in appe</a:t>
            </a:r>
            <a:r>
              <a:rPr lang="en-US" i="1" dirty="0"/>
              <a:t>arance.</a:t>
            </a:r>
            <a:endParaRPr lang="en-IN" i="1" dirty="0"/>
          </a:p>
        </p:txBody>
      </p:sp>
    </p:spTree>
    <p:extLst>
      <p:ext uri="{BB962C8B-B14F-4D97-AF65-F5344CB8AC3E}">
        <p14:creationId xmlns:p14="http://schemas.microsoft.com/office/powerpoint/2010/main" val="24684063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927A82-DCBE-3D22-0858-25A651E831E5}"/>
              </a:ext>
            </a:extLst>
          </p:cNvPr>
          <p:cNvSpPr>
            <a:spLocks noGrp="1"/>
          </p:cNvSpPr>
          <p:nvPr>
            <p:ph type="title"/>
          </p:nvPr>
        </p:nvSpPr>
        <p:spPr/>
        <p:txBody>
          <a:bodyPr/>
          <a:lstStyle/>
          <a:p>
            <a:r>
              <a:rPr lang="en-IN" dirty="0"/>
              <a:t>Clinical Syndromes</a:t>
            </a:r>
          </a:p>
        </p:txBody>
      </p:sp>
      <p:sp>
        <p:nvSpPr>
          <p:cNvPr id="3" name="Content Placeholder 2">
            <a:extLst>
              <a:ext uri="{FF2B5EF4-FFF2-40B4-BE49-F238E27FC236}">
                <a16:creationId xmlns:a16="http://schemas.microsoft.com/office/drawing/2014/main" id="{8B20FCEE-07DD-C37D-E7EC-B7BE63C2AEC6}"/>
              </a:ext>
            </a:extLst>
          </p:cNvPr>
          <p:cNvSpPr>
            <a:spLocks noGrp="1"/>
          </p:cNvSpPr>
          <p:nvPr>
            <p:ph idx="1"/>
          </p:nvPr>
        </p:nvSpPr>
        <p:spPr/>
        <p:txBody>
          <a:bodyPr>
            <a:normAutofit fontScale="85000" lnSpcReduction="20000"/>
          </a:bodyPr>
          <a:lstStyle/>
          <a:p>
            <a:r>
              <a:rPr lang="en-US" dirty="0"/>
              <a:t>After an incubation period (usually 10 to 17 days), the patient experiences vague influenza-like symptoms with headache, muscle pains, photophobia, anorexia, nausea, and vomiting</a:t>
            </a:r>
          </a:p>
          <a:p>
            <a:r>
              <a:rPr lang="en-US" dirty="0"/>
              <a:t>As the infection progresses, increased numbers of rupturing erythrocytes liberate merozoites as well as toxic cellular debris and hemoglobin into the circulation. Together these produce the typical pattern of chills, fever, and malarial rigors. These paroxysms usually reappear periodically (generally every 48 hours) as the cycle of infection, replication, and cell lysis progresses.</a:t>
            </a:r>
          </a:p>
          <a:p>
            <a:r>
              <a:rPr lang="en-US" i="1" dirty="0"/>
              <a:t>P. vivax </a:t>
            </a:r>
            <a:r>
              <a:rPr lang="en-US" dirty="0"/>
              <a:t>causes “benign tertian malaria,” which refers to the cycle of paroxysms every 48 hours (in untreated patients) and the belief that most patients tolerate the attacks and can survive for years without treatment.</a:t>
            </a:r>
          </a:p>
          <a:p>
            <a:r>
              <a:rPr lang="en-US" dirty="0"/>
              <a:t>Recent evidence, however, suggests that P. vivax can cause a spectrum of severe, life-threatening syndromes that are strikingly similar to those caused by </a:t>
            </a:r>
            <a:r>
              <a:rPr lang="en-US" i="1" dirty="0"/>
              <a:t>P. falciparum</a:t>
            </a:r>
            <a:endParaRPr lang="en-IN" i="1" dirty="0"/>
          </a:p>
        </p:txBody>
      </p:sp>
    </p:spTree>
    <p:extLst>
      <p:ext uri="{BB962C8B-B14F-4D97-AF65-F5344CB8AC3E}">
        <p14:creationId xmlns:p14="http://schemas.microsoft.com/office/powerpoint/2010/main" val="215609580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5BA77E-2747-2DCC-BC3C-3B9EB175CB40}"/>
              </a:ext>
            </a:extLst>
          </p:cNvPr>
          <p:cNvSpPr>
            <a:spLocks noGrp="1"/>
          </p:cNvSpPr>
          <p:nvPr>
            <p:ph type="title"/>
          </p:nvPr>
        </p:nvSpPr>
        <p:spPr/>
        <p:txBody>
          <a:bodyPr/>
          <a:lstStyle/>
          <a:p>
            <a:r>
              <a:rPr lang="en-IN" dirty="0"/>
              <a:t>Laboratory Diagnosis</a:t>
            </a:r>
          </a:p>
        </p:txBody>
      </p:sp>
      <p:sp>
        <p:nvSpPr>
          <p:cNvPr id="3" name="Content Placeholder 2">
            <a:extLst>
              <a:ext uri="{FF2B5EF4-FFF2-40B4-BE49-F238E27FC236}">
                <a16:creationId xmlns:a16="http://schemas.microsoft.com/office/drawing/2014/main" id="{825949CB-1FFA-3789-B5DE-3D167BB63C63}"/>
              </a:ext>
            </a:extLst>
          </p:cNvPr>
          <p:cNvSpPr>
            <a:spLocks noGrp="1"/>
          </p:cNvSpPr>
          <p:nvPr>
            <p:ph idx="1"/>
          </p:nvPr>
        </p:nvSpPr>
        <p:spPr/>
        <p:txBody>
          <a:bodyPr/>
          <a:lstStyle/>
          <a:p>
            <a:r>
              <a:rPr lang="en-US" dirty="0"/>
              <a:t>Microscopic examination of thick and thin films of blood is the method of choice for confirming the clinical diagnosis of malaria and identifying the specific species responsible for disease. The thick film is a concentration method and may be used to detect the presence of organisms.</a:t>
            </a:r>
          </a:p>
          <a:p>
            <a:r>
              <a:rPr lang="en-US" dirty="0"/>
              <a:t>It may be necessary to take repeated films at intervals of 4 to 6 hours.</a:t>
            </a:r>
          </a:p>
          <a:p>
            <a:r>
              <a:rPr lang="en-US" dirty="0"/>
              <a:t>RDTs may be used as an adjunct to microscopy in the diagnosis of malaria caused by P. vivax.</a:t>
            </a:r>
            <a:endParaRPr lang="en-IN" dirty="0"/>
          </a:p>
        </p:txBody>
      </p:sp>
    </p:spTree>
    <p:extLst>
      <p:ext uri="{BB962C8B-B14F-4D97-AF65-F5344CB8AC3E}">
        <p14:creationId xmlns:p14="http://schemas.microsoft.com/office/powerpoint/2010/main" val="43372651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F985DE-A63F-A07D-5D19-836084A96BF4}"/>
              </a:ext>
            </a:extLst>
          </p:cNvPr>
          <p:cNvSpPr>
            <a:spLocks noGrp="1"/>
          </p:cNvSpPr>
          <p:nvPr>
            <p:ph type="title"/>
          </p:nvPr>
        </p:nvSpPr>
        <p:spPr/>
        <p:txBody>
          <a:bodyPr/>
          <a:lstStyle/>
          <a:p>
            <a:r>
              <a:rPr lang="en-US" dirty="0"/>
              <a:t>Treatment</a:t>
            </a:r>
            <a:endParaRPr lang="en-IN" dirty="0"/>
          </a:p>
        </p:txBody>
      </p:sp>
      <p:sp>
        <p:nvSpPr>
          <p:cNvPr id="3" name="Content Placeholder 2">
            <a:extLst>
              <a:ext uri="{FF2B5EF4-FFF2-40B4-BE49-F238E27FC236}">
                <a16:creationId xmlns:a16="http://schemas.microsoft.com/office/drawing/2014/main" id="{C1423B01-C1C8-5D17-D370-FFAB8F2C5A7E}"/>
              </a:ext>
            </a:extLst>
          </p:cNvPr>
          <p:cNvSpPr>
            <a:spLocks noGrp="1"/>
          </p:cNvSpPr>
          <p:nvPr>
            <p:ph idx="1"/>
          </p:nvPr>
        </p:nvSpPr>
        <p:spPr/>
        <p:txBody>
          <a:bodyPr>
            <a:normAutofit fontScale="92500" lnSpcReduction="20000"/>
          </a:bodyPr>
          <a:lstStyle/>
          <a:p>
            <a:r>
              <a:rPr lang="en-US" dirty="0"/>
              <a:t>Treatment of P. vivax infection involves a combination of supportive measures and chemotherapy. Bed rest, relief of fever and headache, regulation of fluid balance, and in some cases blood transfusion are supportive therapies. The chemotherapeutic regimens are as follows: </a:t>
            </a:r>
          </a:p>
          <a:p>
            <a:r>
              <a:rPr lang="en-US" dirty="0"/>
              <a:t>1. Suppressive: aimed at avoiding infection and clinical symptoms (i.e., a form of prophylaxis)</a:t>
            </a:r>
          </a:p>
          <a:p>
            <a:r>
              <a:rPr lang="en-US" dirty="0"/>
              <a:t> 2. Therapeutic: aimed at eradicating the erythrocytic cycle</a:t>
            </a:r>
          </a:p>
          <a:p>
            <a:r>
              <a:rPr lang="en-US" dirty="0"/>
              <a:t> 3. Radical cure: aimed at eradicating the exoerythrocytic cycle in the liver 4. Gametocidal: aimed at destroying erythrocytic gametocytes to prevent mosquito transmission </a:t>
            </a:r>
          </a:p>
          <a:p>
            <a:r>
              <a:rPr lang="en-US" dirty="0"/>
              <a:t>Chloroquine is the drug of choice for suppression and therapeutic treatment of P. vivax, followed by primaquine for radical cure and elimination of gametocytes</a:t>
            </a:r>
            <a:endParaRPr lang="en-IN" dirty="0"/>
          </a:p>
        </p:txBody>
      </p:sp>
    </p:spTree>
    <p:extLst>
      <p:ext uri="{BB962C8B-B14F-4D97-AF65-F5344CB8AC3E}">
        <p14:creationId xmlns:p14="http://schemas.microsoft.com/office/powerpoint/2010/main" val="127792823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D66648-02C8-5C81-07C1-320B00FF7DE4}"/>
              </a:ext>
            </a:extLst>
          </p:cNvPr>
          <p:cNvSpPr>
            <a:spLocks noGrp="1"/>
          </p:cNvSpPr>
          <p:nvPr>
            <p:ph type="title"/>
          </p:nvPr>
        </p:nvSpPr>
        <p:spPr/>
        <p:txBody>
          <a:bodyPr/>
          <a:lstStyle/>
          <a:p>
            <a:r>
              <a:rPr lang="en-IN" i="1" dirty="0"/>
              <a:t>Plasmodium </a:t>
            </a:r>
            <a:r>
              <a:rPr lang="en-IN" i="1" dirty="0" err="1"/>
              <a:t>ovale</a:t>
            </a:r>
            <a:endParaRPr lang="en-IN" i="1" dirty="0"/>
          </a:p>
        </p:txBody>
      </p:sp>
      <p:sp>
        <p:nvSpPr>
          <p:cNvPr id="3" name="Content Placeholder 2">
            <a:extLst>
              <a:ext uri="{FF2B5EF4-FFF2-40B4-BE49-F238E27FC236}">
                <a16:creationId xmlns:a16="http://schemas.microsoft.com/office/drawing/2014/main" id="{2815E5E3-E4F6-5083-ECFA-82F0799EB97D}"/>
              </a:ext>
            </a:extLst>
          </p:cNvPr>
          <p:cNvSpPr>
            <a:spLocks noGrp="1"/>
          </p:cNvSpPr>
          <p:nvPr>
            <p:ph idx="1"/>
          </p:nvPr>
        </p:nvSpPr>
        <p:spPr/>
        <p:txBody>
          <a:bodyPr>
            <a:normAutofit fontScale="92500"/>
          </a:bodyPr>
          <a:lstStyle/>
          <a:p>
            <a:r>
              <a:rPr lang="en-US" i="1" dirty="0"/>
              <a:t>P. </a:t>
            </a:r>
            <a:r>
              <a:rPr lang="en-US" i="1" dirty="0" err="1"/>
              <a:t>ovale</a:t>
            </a:r>
            <a:r>
              <a:rPr lang="en-US" i="1" dirty="0"/>
              <a:t> </a:t>
            </a:r>
            <a:r>
              <a:rPr lang="en-US" dirty="0"/>
              <a:t>is similar to </a:t>
            </a:r>
            <a:r>
              <a:rPr lang="en-US" i="1" dirty="0"/>
              <a:t>P. vivax </a:t>
            </a:r>
            <a:r>
              <a:rPr lang="en-US" dirty="0"/>
              <a:t>in many respects, including its selectivity for young, pliable erythrocytes.</a:t>
            </a:r>
          </a:p>
          <a:p>
            <a:r>
              <a:rPr lang="en-US" dirty="0"/>
              <a:t>The schizont of P. </a:t>
            </a:r>
            <a:r>
              <a:rPr lang="en-US" dirty="0" err="1"/>
              <a:t>ovale</a:t>
            </a:r>
            <a:r>
              <a:rPr lang="en-US" dirty="0"/>
              <a:t>, when mature, contains about half the number of merozoites seen in P. vivax, and the malarial pigment is a darker brown. </a:t>
            </a:r>
          </a:p>
          <a:p>
            <a:r>
              <a:rPr lang="en-US" dirty="0"/>
              <a:t>The clinical picture of tertian attacks for </a:t>
            </a:r>
            <a:r>
              <a:rPr lang="en-US" i="1" dirty="0"/>
              <a:t>P. </a:t>
            </a:r>
            <a:r>
              <a:rPr lang="en-US" i="1" dirty="0" err="1"/>
              <a:t>ovale</a:t>
            </a:r>
            <a:r>
              <a:rPr lang="en-US" i="1" dirty="0"/>
              <a:t> </a:t>
            </a:r>
            <a:r>
              <a:rPr lang="en-US" dirty="0"/>
              <a:t>(benign tertian or </a:t>
            </a:r>
            <a:r>
              <a:rPr lang="en-US" dirty="0" err="1"/>
              <a:t>ovale</a:t>
            </a:r>
            <a:r>
              <a:rPr lang="en-US" dirty="0"/>
              <a:t> malaria) infection is similar to that for P. vivax. Untreated infections last only about a year.</a:t>
            </a:r>
          </a:p>
          <a:p>
            <a:r>
              <a:rPr lang="en-US" dirty="0"/>
              <a:t>As with P. vivax, thick and thin blood films are examined for the typical oval host cell with </a:t>
            </a:r>
            <a:r>
              <a:rPr lang="en-US" dirty="0" err="1"/>
              <a:t>Schüffner</a:t>
            </a:r>
            <a:r>
              <a:rPr lang="en-US" dirty="0"/>
              <a:t> dots and a ragged cell wall. Serologic tests reveal cross-reaction with </a:t>
            </a:r>
            <a:r>
              <a:rPr lang="en-US" i="1" dirty="0"/>
              <a:t>P. vivax </a:t>
            </a:r>
            <a:r>
              <a:rPr lang="en-US" dirty="0"/>
              <a:t>and other plasmodia.</a:t>
            </a:r>
            <a:endParaRPr lang="en-IN" dirty="0"/>
          </a:p>
        </p:txBody>
      </p:sp>
    </p:spTree>
    <p:extLst>
      <p:ext uri="{BB962C8B-B14F-4D97-AF65-F5344CB8AC3E}">
        <p14:creationId xmlns:p14="http://schemas.microsoft.com/office/powerpoint/2010/main" val="155770734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DA8BF1-5175-D126-826F-27046C83B49F}"/>
              </a:ext>
            </a:extLst>
          </p:cNvPr>
          <p:cNvSpPr>
            <a:spLocks noGrp="1"/>
          </p:cNvSpPr>
          <p:nvPr>
            <p:ph type="title"/>
          </p:nvPr>
        </p:nvSpPr>
        <p:spPr/>
        <p:txBody>
          <a:bodyPr/>
          <a:lstStyle/>
          <a:p>
            <a:r>
              <a:rPr lang="en-IN" i="1" dirty="0"/>
              <a:t>Plasmodium </a:t>
            </a:r>
            <a:r>
              <a:rPr lang="en-IN" i="1" dirty="0" err="1"/>
              <a:t>malariae</a:t>
            </a:r>
            <a:endParaRPr lang="en-IN" i="1" dirty="0"/>
          </a:p>
        </p:txBody>
      </p:sp>
      <p:sp>
        <p:nvSpPr>
          <p:cNvPr id="3" name="Content Placeholder 2">
            <a:extLst>
              <a:ext uri="{FF2B5EF4-FFF2-40B4-BE49-F238E27FC236}">
                <a16:creationId xmlns:a16="http://schemas.microsoft.com/office/drawing/2014/main" id="{ECB2EC3D-294B-10D7-6E93-784D26E96FE4}"/>
              </a:ext>
            </a:extLst>
          </p:cNvPr>
          <p:cNvSpPr>
            <a:spLocks noGrp="1"/>
          </p:cNvSpPr>
          <p:nvPr>
            <p:ph idx="1"/>
          </p:nvPr>
        </p:nvSpPr>
        <p:spPr/>
        <p:txBody>
          <a:bodyPr/>
          <a:lstStyle/>
          <a:p>
            <a:r>
              <a:rPr lang="en-US" dirty="0"/>
              <a:t>In contrast with P. vivax and P. </a:t>
            </a:r>
            <a:r>
              <a:rPr lang="en-US" dirty="0" err="1"/>
              <a:t>ovale</a:t>
            </a:r>
            <a:r>
              <a:rPr lang="en-US" dirty="0"/>
              <a:t>, P. </a:t>
            </a:r>
            <a:r>
              <a:rPr lang="en-US" dirty="0" err="1"/>
              <a:t>malariae</a:t>
            </a:r>
            <a:r>
              <a:rPr lang="en-US" dirty="0"/>
              <a:t> can infect only mature erythrocytes with relatively rigid cell membranes. As a result, the parasite’s growth must conform to the size and shape of the RBC</a:t>
            </a:r>
          </a:p>
          <a:p>
            <a:r>
              <a:rPr lang="en-US" dirty="0"/>
              <a:t>the parasite seen in the host cell: “band and bar forms,” as well as very compact dark staining forms. </a:t>
            </a:r>
          </a:p>
          <a:p>
            <a:r>
              <a:rPr lang="en-US" dirty="0"/>
              <a:t>composed of eight merozoites appearing in a rosette surrounding a dark brown central pigment granule. Occasionally, reddish granules called </a:t>
            </a:r>
            <a:r>
              <a:rPr lang="en-US" dirty="0" err="1"/>
              <a:t>Ziemann</a:t>
            </a:r>
            <a:r>
              <a:rPr lang="en-US" dirty="0"/>
              <a:t> dots appear in the host cell.</a:t>
            </a:r>
            <a:endParaRPr lang="en-IN" dirty="0"/>
          </a:p>
        </p:txBody>
      </p:sp>
    </p:spTree>
    <p:extLst>
      <p:ext uri="{BB962C8B-B14F-4D97-AF65-F5344CB8AC3E}">
        <p14:creationId xmlns:p14="http://schemas.microsoft.com/office/powerpoint/2010/main" val="27117651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764E7E-0F99-7C71-5EE4-188AB6961EFC}"/>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0BBAEB31-C148-7D85-EF76-50F143B2035A}"/>
              </a:ext>
            </a:extLst>
          </p:cNvPr>
          <p:cNvSpPr>
            <a:spLocks noGrp="1"/>
          </p:cNvSpPr>
          <p:nvPr>
            <p:ph idx="1"/>
          </p:nvPr>
        </p:nvSpPr>
        <p:spPr/>
        <p:txBody>
          <a:bodyPr/>
          <a:lstStyle/>
          <a:p>
            <a:r>
              <a:rPr lang="en-US" b="0" i="0" dirty="0">
                <a:solidFill>
                  <a:srgbClr val="333333"/>
                </a:solidFill>
                <a:effectLst/>
                <a:latin typeface="Roboto" panose="02000000000000000000" pitchFamily="2" charset="0"/>
              </a:rPr>
              <a:t>Malaria is a mosquito-borne infectious disease caused by various species of the parasitic protozoan  called Plasmodium. </a:t>
            </a:r>
            <a:endParaRPr lang="en-US" dirty="0">
              <a:solidFill>
                <a:srgbClr val="333333"/>
              </a:solidFill>
              <a:latin typeface="Roboto" panose="02000000000000000000" pitchFamily="2" charset="0"/>
            </a:endParaRPr>
          </a:p>
          <a:p>
            <a:r>
              <a:rPr lang="en-US" dirty="0"/>
              <a:t>Infection with Plasmodium spp. (i.e., malaria) accounts for 1 to 5 billion febrile episodes and 1 to 3 million deaths annually</a:t>
            </a:r>
            <a:endParaRPr lang="en-IN" dirty="0"/>
          </a:p>
        </p:txBody>
      </p:sp>
    </p:spTree>
    <p:extLst>
      <p:ext uri="{BB962C8B-B14F-4D97-AF65-F5344CB8AC3E}">
        <p14:creationId xmlns:p14="http://schemas.microsoft.com/office/powerpoint/2010/main" val="260210213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9BA4F-CB50-AB61-3F7A-FD706777842C}"/>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0DB9B067-55FB-EBA9-702A-C7F4B217A56D}"/>
              </a:ext>
            </a:extLst>
          </p:cNvPr>
          <p:cNvSpPr>
            <a:spLocks noGrp="1"/>
          </p:cNvSpPr>
          <p:nvPr>
            <p:ph idx="1"/>
          </p:nvPr>
        </p:nvSpPr>
        <p:spPr/>
        <p:txBody>
          <a:bodyPr/>
          <a:lstStyle/>
          <a:p>
            <a:r>
              <a:rPr lang="en-US" dirty="0"/>
              <a:t>The incubation period for </a:t>
            </a:r>
            <a:r>
              <a:rPr lang="en-US" i="1" dirty="0"/>
              <a:t>P. </a:t>
            </a:r>
            <a:r>
              <a:rPr lang="en-US" i="1" dirty="0" err="1"/>
              <a:t>malariae</a:t>
            </a:r>
            <a:r>
              <a:rPr lang="en-US" i="1" dirty="0"/>
              <a:t> </a:t>
            </a:r>
            <a:r>
              <a:rPr lang="en-US" dirty="0"/>
              <a:t>is the longest of the plasmodia, usually 18 to 40 days but possibly several months to years. The early symptoms are influenza like, with fever patterns of 72 hours.</a:t>
            </a:r>
          </a:p>
          <a:p>
            <a:r>
              <a:rPr lang="en-US" dirty="0"/>
              <a:t>Untreated infections may last as long as 20 years.</a:t>
            </a:r>
          </a:p>
          <a:p>
            <a:r>
              <a:rPr lang="en-US" dirty="0"/>
              <a:t>Observing the characteristic bar and band forms and the rosette schizont in thick and thin films of blood establishes the diagnosis of </a:t>
            </a:r>
            <a:r>
              <a:rPr lang="en-US" i="1" dirty="0"/>
              <a:t>P. </a:t>
            </a:r>
            <a:r>
              <a:rPr lang="en-US" i="1" dirty="0" err="1"/>
              <a:t>malariae</a:t>
            </a:r>
            <a:r>
              <a:rPr lang="en-US" i="1" dirty="0"/>
              <a:t> </a:t>
            </a:r>
            <a:r>
              <a:rPr lang="en-US" dirty="0"/>
              <a:t>infection.</a:t>
            </a:r>
          </a:p>
          <a:p>
            <a:r>
              <a:rPr lang="en-US" dirty="0"/>
              <a:t>Treatment is similar to that for </a:t>
            </a:r>
            <a:r>
              <a:rPr lang="en-US" i="1" dirty="0"/>
              <a:t>P. vivax </a:t>
            </a:r>
            <a:r>
              <a:rPr lang="en-US" dirty="0"/>
              <a:t>and </a:t>
            </a:r>
            <a:r>
              <a:rPr lang="en-US" i="1" dirty="0"/>
              <a:t>P. </a:t>
            </a:r>
            <a:r>
              <a:rPr lang="en-US" i="1" dirty="0" err="1"/>
              <a:t>ovale</a:t>
            </a:r>
            <a:r>
              <a:rPr lang="en-US" i="1" dirty="0"/>
              <a:t> </a:t>
            </a:r>
            <a:r>
              <a:rPr lang="en-US" dirty="0"/>
              <a:t>infections.</a:t>
            </a:r>
            <a:endParaRPr lang="en-IN" dirty="0"/>
          </a:p>
        </p:txBody>
      </p:sp>
    </p:spTree>
    <p:extLst>
      <p:ext uri="{BB962C8B-B14F-4D97-AF65-F5344CB8AC3E}">
        <p14:creationId xmlns:p14="http://schemas.microsoft.com/office/powerpoint/2010/main" val="34786015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49E4BE-99E3-E9BA-D62F-6653C2DE283A}"/>
              </a:ext>
            </a:extLst>
          </p:cNvPr>
          <p:cNvSpPr>
            <a:spLocks noGrp="1"/>
          </p:cNvSpPr>
          <p:nvPr>
            <p:ph type="title"/>
          </p:nvPr>
        </p:nvSpPr>
        <p:spPr/>
        <p:txBody>
          <a:bodyPr/>
          <a:lstStyle/>
          <a:p>
            <a:r>
              <a:rPr lang="en-IN" b="0" i="0" dirty="0">
                <a:solidFill>
                  <a:srgbClr val="813588"/>
                </a:solidFill>
                <a:effectLst/>
                <a:latin typeface="Roboto" panose="02000000000000000000" pitchFamily="2" charset="0"/>
              </a:rPr>
              <a:t>Causes of Malaria</a:t>
            </a:r>
            <a:br>
              <a:rPr lang="en-IN" b="0" i="0" dirty="0">
                <a:solidFill>
                  <a:srgbClr val="813588"/>
                </a:solidFill>
                <a:effectLst/>
                <a:latin typeface="Roboto" panose="02000000000000000000" pitchFamily="2" charset="0"/>
              </a:rPr>
            </a:br>
            <a:endParaRPr lang="en-IN" dirty="0"/>
          </a:p>
        </p:txBody>
      </p:sp>
      <p:sp>
        <p:nvSpPr>
          <p:cNvPr id="3" name="Content Placeholder 2">
            <a:extLst>
              <a:ext uri="{FF2B5EF4-FFF2-40B4-BE49-F238E27FC236}">
                <a16:creationId xmlns:a16="http://schemas.microsoft.com/office/drawing/2014/main" id="{98A4D623-3356-7938-CA4B-D682AE9A4261}"/>
              </a:ext>
            </a:extLst>
          </p:cNvPr>
          <p:cNvSpPr>
            <a:spLocks noGrp="1"/>
          </p:cNvSpPr>
          <p:nvPr>
            <p:ph idx="1"/>
          </p:nvPr>
        </p:nvSpPr>
        <p:spPr/>
        <p:txBody>
          <a:bodyPr/>
          <a:lstStyle/>
          <a:p>
            <a:pPr algn="l"/>
            <a:r>
              <a:rPr lang="en-US" b="0" i="0" dirty="0">
                <a:solidFill>
                  <a:srgbClr val="333333"/>
                </a:solidFill>
                <a:effectLst/>
                <a:latin typeface="Roboto" panose="02000000000000000000" pitchFamily="2" charset="0"/>
              </a:rPr>
              <a:t>There are many factors that can cause malaria, such as –</a:t>
            </a:r>
          </a:p>
          <a:p>
            <a:pPr algn="l">
              <a:buFont typeface="Arial" panose="020B0604020202020204" pitchFamily="34" charset="0"/>
              <a:buChar char="•"/>
            </a:pPr>
            <a:r>
              <a:rPr lang="en-US" b="0" i="0" dirty="0">
                <a:solidFill>
                  <a:srgbClr val="333333"/>
                </a:solidFill>
                <a:effectLst/>
                <a:latin typeface="Roboto" panose="02000000000000000000" pitchFamily="2" charset="0"/>
              </a:rPr>
              <a:t>Bitten by a malarial vector (</a:t>
            </a:r>
            <a:r>
              <a:rPr lang="en-US" b="0" dirty="0">
                <a:solidFill>
                  <a:srgbClr val="333333"/>
                </a:solidFill>
                <a:effectLst/>
                <a:latin typeface="Roboto" panose="02000000000000000000" pitchFamily="2" charset="0"/>
              </a:rPr>
              <a:t>Anopheles </a:t>
            </a:r>
            <a:r>
              <a:rPr lang="en-US" b="0" dirty="0" err="1">
                <a:solidFill>
                  <a:srgbClr val="333333"/>
                </a:solidFill>
                <a:effectLst/>
                <a:latin typeface="Roboto" panose="02000000000000000000" pitchFamily="2" charset="0"/>
              </a:rPr>
              <a:t>stephensi</a:t>
            </a:r>
            <a:r>
              <a:rPr lang="en-US" b="0" dirty="0">
                <a:solidFill>
                  <a:srgbClr val="333333"/>
                </a:solidFill>
                <a:effectLst/>
                <a:latin typeface="Roboto" panose="02000000000000000000" pitchFamily="2" charset="0"/>
              </a:rPr>
              <a:t>)</a:t>
            </a:r>
          </a:p>
          <a:p>
            <a:pPr algn="l">
              <a:buFont typeface="Arial" panose="020B0604020202020204" pitchFamily="34" charset="0"/>
              <a:buChar char="•"/>
            </a:pPr>
            <a:r>
              <a:rPr lang="en-US" b="0" i="0" dirty="0">
                <a:solidFill>
                  <a:srgbClr val="333333"/>
                </a:solidFill>
                <a:effectLst/>
                <a:latin typeface="Roboto" panose="02000000000000000000" pitchFamily="2" charset="0"/>
              </a:rPr>
              <a:t>Use of shared and infected syringes.</a:t>
            </a:r>
          </a:p>
          <a:p>
            <a:pPr algn="l">
              <a:buFont typeface="Arial" panose="020B0604020202020204" pitchFamily="34" charset="0"/>
              <a:buChar char="•"/>
            </a:pPr>
            <a:r>
              <a:rPr lang="en-US" b="0" i="0" dirty="0">
                <a:solidFill>
                  <a:srgbClr val="333333"/>
                </a:solidFill>
                <a:effectLst/>
                <a:latin typeface="Roboto" panose="02000000000000000000" pitchFamily="2" charset="0"/>
              </a:rPr>
              <a:t>Organ transplantation.</a:t>
            </a:r>
          </a:p>
          <a:p>
            <a:pPr algn="l">
              <a:buFont typeface="Arial" panose="020B0604020202020204" pitchFamily="34" charset="0"/>
              <a:buChar char="•"/>
            </a:pPr>
            <a:r>
              <a:rPr lang="en-US" b="0" i="0" dirty="0">
                <a:solidFill>
                  <a:srgbClr val="333333"/>
                </a:solidFill>
                <a:effectLst/>
                <a:latin typeface="Roboto" panose="02000000000000000000" pitchFamily="2" charset="0"/>
              </a:rPr>
              <a:t>Transfusion.</a:t>
            </a:r>
          </a:p>
          <a:p>
            <a:pPr algn="l">
              <a:buFont typeface="Arial" panose="020B0604020202020204" pitchFamily="34" charset="0"/>
              <a:buChar char="•"/>
            </a:pPr>
            <a:r>
              <a:rPr lang="en-US" b="0" i="0" dirty="0">
                <a:solidFill>
                  <a:srgbClr val="333333"/>
                </a:solidFill>
                <a:effectLst/>
                <a:latin typeface="Roboto" panose="02000000000000000000" pitchFamily="2" charset="0"/>
              </a:rPr>
              <a:t>From an infected mother to her baby during birth.</a:t>
            </a:r>
          </a:p>
          <a:p>
            <a:endParaRPr lang="en-IN" dirty="0"/>
          </a:p>
        </p:txBody>
      </p:sp>
    </p:spTree>
    <p:extLst>
      <p:ext uri="{BB962C8B-B14F-4D97-AF65-F5344CB8AC3E}">
        <p14:creationId xmlns:p14="http://schemas.microsoft.com/office/powerpoint/2010/main" val="33592949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7A4466-808F-E78E-CBC0-D6CF80674F80}"/>
              </a:ext>
            </a:extLst>
          </p:cNvPr>
          <p:cNvSpPr>
            <a:spLocks noGrp="1"/>
          </p:cNvSpPr>
          <p:nvPr>
            <p:ph type="title"/>
          </p:nvPr>
        </p:nvSpPr>
        <p:spPr/>
        <p:txBody>
          <a:bodyPr/>
          <a:lstStyle/>
          <a:p>
            <a:r>
              <a:rPr lang="en-IN" b="0" i="0" dirty="0">
                <a:solidFill>
                  <a:srgbClr val="813588"/>
                </a:solidFill>
                <a:effectLst/>
                <a:latin typeface="Roboto" panose="02000000000000000000" pitchFamily="2" charset="0"/>
              </a:rPr>
              <a:t>Symptoms of malaria</a:t>
            </a:r>
            <a:br>
              <a:rPr lang="en-IN" b="0" i="0" dirty="0">
                <a:solidFill>
                  <a:srgbClr val="813588"/>
                </a:solidFill>
                <a:effectLst/>
                <a:latin typeface="Roboto" panose="02000000000000000000" pitchFamily="2" charset="0"/>
              </a:rPr>
            </a:br>
            <a:endParaRPr lang="en-IN" dirty="0"/>
          </a:p>
        </p:txBody>
      </p:sp>
      <p:sp>
        <p:nvSpPr>
          <p:cNvPr id="3" name="Content Placeholder 2">
            <a:extLst>
              <a:ext uri="{FF2B5EF4-FFF2-40B4-BE49-F238E27FC236}">
                <a16:creationId xmlns:a16="http://schemas.microsoft.com/office/drawing/2014/main" id="{207995F5-2B2A-DF58-F266-FD5B3B1D8498}"/>
              </a:ext>
            </a:extLst>
          </p:cNvPr>
          <p:cNvSpPr>
            <a:spLocks noGrp="1"/>
          </p:cNvSpPr>
          <p:nvPr>
            <p:ph idx="1"/>
          </p:nvPr>
        </p:nvSpPr>
        <p:spPr/>
        <p:txBody>
          <a:bodyPr/>
          <a:lstStyle/>
          <a:p>
            <a:pPr algn="l"/>
            <a:r>
              <a:rPr lang="en-US" b="0" i="0" dirty="0">
                <a:solidFill>
                  <a:srgbClr val="333333"/>
                </a:solidFill>
                <a:effectLst/>
                <a:latin typeface="Roboto" panose="02000000000000000000" pitchFamily="2" charset="0"/>
              </a:rPr>
              <a:t>Symptoms of malaria are exhibited within 7 to 18 days of being infected. Common symptoms include:</a:t>
            </a:r>
          </a:p>
          <a:p>
            <a:pPr algn="l">
              <a:buFont typeface="Arial" panose="020B0604020202020204" pitchFamily="34" charset="0"/>
              <a:buChar char="•"/>
            </a:pPr>
            <a:r>
              <a:rPr lang="en-US" b="0" i="0" dirty="0">
                <a:solidFill>
                  <a:srgbClr val="333333"/>
                </a:solidFill>
                <a:effectLst/>
                <a:latin typeface="Roboto" panose="02000000000000000000" pitchFamily="2" charset="0"/>
              </a:rPr>
              <a:t>Fever, fatigue, chills, vomiting, and headaches</a:t>
            </a:r>
          </a:p>
          <a:p>
            <a:pPr algn="l">
              <a:buFont typeface="Arial" panose="020B0604020202020204" pitchFamily="34" charset="0"/>
              <a:buChar char="•"/>
            </a:pPr>
            <a:r>
              <a:rPr lang="en-US" b="0" i="0" dirty="0" err="1">
                <a:solidFill>
                  <a:srgbClr val="333333"/>
                </a:solidFill>
                <a:effectLst/>
                <a:latin typeface="Roboto" panose="02000000000000000000" pitchFamily="2" charset="0"/>
              </a:rPr>
              <a:t>Diarrhoea</a:t>
            </a:r>
            <a:r>
              <a:rPr lang="en-US" b="0" i="0" dirty="0">
                <a:solidFill>
                  <a:srgbClr val="333333"/>
                </a:solidFill>
                <a:effectLst/>
                <a:latin typeface="Roboto" panose="02000000000000000000" pitchFamily="2" charset="0"/>
              </a:rPr>
              <a:t>, </a:t>
            </a:r>
            <a:r>
              <a:rPr lang="en-US" b="0" i="0" dirty="0" err="1">
                <a:solidFill>
                  <a:srgbClr val="333333"/>
                </a:solidFill>
                <a:effectLst/>
                <a:latin typeface="Roboto" panose="02000000000000000000" pitchFamily="2" charset="0"/>
              </a:rPr>
              <a:t>anaemia</a:t>
            </a:r>
            <a:r>
              <a:rPr lang="en-US" b="0" i="0" dirty="0">
                <a:solidFill>
                  <a:srgbClr val="333333"/>
                </a:solidFill>
                <a:effectLst/>
                <a:latin typeface="Roboto" panose="02000000000000000000" pitchFamily="2" charset="0"/>
              </a:rPr>
              <a:t> and muscle pain</a:t>
            </a:r>
          </a:p>
          <a:p>
            <a:pPr algn="l">
              <a:buFont typeface="Arial" panose="020B0604020202020204" pitchFamily="34" charset="0"/>
              <a:buChar char="•"/>
            </a:pPr>
            <a:r>
              <a:rPr lang="en-US" b="0" i="0" dirty="0">
                <a:solidFill>
                  <a:srgbClr val="333333"/>
                </a:solidFill>
                <a:effectLst/>
                <a:latin typeface="Roboto" panose="02000000000000000000" pitchFamily="2" charset="0"/>
              </a:rPr>
              <a:t>Profuse sweating and convulsions</a:t>
            </a:r>
          </a:p>
          <a:p>
            <a:pPr algn="l">
              <a:buFont typeface="Arial" panose="020B0604020202020204" pitchFamily="34" charset="0"/>
              <a:buChar char="•"/>
            </a:pPr>
            <a:r>
              <a:rPr lang="en-US" b="0" i="0" dirty="0">
                <a:solidFill>
                  <a:srgbClr val="333333"/>
                </a:solidFill>
                <a:effectLst/>
                <a:latin typeface="Roboto" panose="02000000000000000000" pitchFamily="2" charset="0"/>
              </a:rPr>
              <a:t>Bloody stools.</a:t>
            </a:r>
          </a:p>
          <a:p>
            <a:pPr algn="l">
              <a:buFont typeface="Arial" panose="020B0604020202020204" pitchFamily="34" charset="0"/>
              <a:buChar char="•"/>
            </a:pPr>
            <a:r>
              <a:rPr lang="en-US" b="0" i="0" dirty="0">
                <a:solidFill>
                  <a:srgbClr val="333333"/>
                </a:solidFill>
                <a:effectLst/>
                <a:latin typeface="Roboto" panose="02000000000000000000" pitchFamily="2" charset="0"/>
              </a:rPr>
              <a:t>In severe cases, malaria can be devastating; it can lead to seizures, coma and eventually, death.</a:t>
            </a:r>
          </a:p>
          <a:p>
            <a:endParaRPr lang="en-IN" dirty="0"/>
          </a:p>
        </p:txBody>
      </p:sp>
    </p:spTree>
    <p:extLst>
      <p:ext uri="{BB962C8B-B14F-4D97-AF65-F5344CB8AC3E}">
        <p14:creationId xmlns:p14="http://schemas.microsoft.com/office/powerpoint/2010/main" val="10971004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19E987-AA57-0CCE-73E7-AAAC39A949FC}"/>
              </a:ext>
            </a:extLst>
          </p:cNvPr>
          <p:cNvSpPr>
            <a:spLocks noGrp="1"/>
          </p:cNvSpPr>
          <p:nvPr>
            <p:ph type="title"/>
          </p:nvPr>
        </p:nvSpPr>
        <p:spPr/>
        <p:txBody>
          <a:bodyPr/>
          <a:lstStyle/>
          <a:p>
            <a:r>
              <a:rPr lang="en-IN" dirty="0"/>
              <a:t>Plasmodium Species</a:t>
            </a:r>
          </a:p>
        </p:txBody>
      </p:sp>
      <p:sp>
        <p:nvSpPr>
          <p:cNvPr id="3" name="Content Placeholder 2">
            <a:extLst>
              <a:ext uri="{FF2B5EF4-FFF2-40B4-BE49-F238E27FC236}">
                <a16:creationId xmlns:a16="http://schemas.microsoft.com/office/drawing/2014/main" id="{3DB8E44E-4A66-2462-4089-2F07292D39FB}"/>
              </a:ext>
            </a:extLst>
          </p:cNvPr>
          <p:cNvSpPr>
            <a:spLocks noGrp="1"/>
          </p:cNvSpPr>
          <p:nvPr>
            <p:ph idx="1"/>
          </p:nvPr>
        </p:nvSpPr>
        <p:spPr/>
        <p:txBody>
          <a:bodyPr>
            <a:normAutofit fontScale="92500" lnSpcReduction="10000"/>
          </a:bodyPr>
          <a:lstStyle/>
          <a:p>
            <a:r>
              <a:rPr lang="en-US" dirty="0"/>
              <a:t>Plasmodia are coccidian or sporozoan parasites of red blood cells, and as seen with other coccidia, they require two hosts: </a:t>
            </a:r>
          </a:p>
          <a:p>
            <a:r>
              <a:rPr lang="en-US" dirty="0"/>
              <a:t> mosquito for the sexual reproductive stages</a:t>
            </a:r>
          </a:p>
          <a:p>
            <a:r>
              <a:rPr lang="en-US" dirty="0"/>
              <a:t>humans and other animals for the asexual reproductive stages.</a:t>
            </a:r>
          </a:p>
          <a:p>
            <a:r>
              <a:rPr lang="en-US" dirty="0"/>
              <a:t>The five species of plasmodia that infect humans are </a:t>
            </a:r>
          </a:p>
          <a:p>
            <a:r>
              <a:rPr lang="en-US" i="1" dirty="0"/>
              <a:t>P. falciparum</a:t>
            </a:r>
          </a:p>
          <a:p>
            <a:r>
              <a:rPr lang="en-US" i="1" dirty="0"/>
              <a:t>P. </a:t>
            </a:r>
            <a:r>
              <a:rPr lang="en-US" i="1" dirty="0" err="1"/>
              <a:t>knowlesi</a:t>
            </a:r>
            <a:endParaRPr lang="en-US" i="1" dirty="0"/>
          </a:p>
          <a:p>
            <a:r>
              <a:rPr lang="en-US" i="1" dirty="0"/>
              <a:t>P. vivax</a:t>
            </a:r>
          </a:p>
          <a:p>
            <a:r>
              <a:rPr lang="en-US" i="1" dirty="0"/>
              <a:t>P. </a:t>
            </a:r>
            <a:r>
              <a:rPr lang="en-US" i="1" dirty="0" err="1"/>
              <a:t>ovale</a:t>
            </a:r>
            <a:endParaRPr lang="en-US" i="1" dirty="0"/>
          </a:p>
          <a:p>
            <a:r>
              <a:rPr lang="en-US" i="1" dirty="0"/>
              <a:t> P. </a:t>
            </a:r>
            <a:r>
              <a:rPr lang="en-US" i="1" dirty="0" err="1"/>
              <a:t>malariae</a:t>
            </a:r>
            <a:r>
              <a:rPr lang="en-US" i="1" dirty="0"/>
              <a:t> </a:t>
            </a:r>
            <a:endParaRPr lang="en-IN" i="1" dirty="0"/>
          </a:p>
        </p:txBody>
      </p:sp>
    </p:spTree>
    <p:extLst>
      <p:ext uri="{BB962C8B-B14F-4D97-AF65-F5344CB8AC3E}">
        <p14:creationId xmlns:p14="http://schemas.microsoft.com/office/powerpoint/2010/main" val="11671819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7BCD65-B0FC-497E-226D-189F118E59D4}"/>
              </a:ext>
            </a:extLst>
          </p:cNvPr>
          <p:cNvSpPr>
            <a:spLocks noGrp="1"/>
          </p:cNvSpPr>
          <p:nvPr>
            <p:ph type="title"/>
          </p:nvPr>
        </p:nvSpPr>
        <p:spPr/>
        <p:txBody>
          <a:bodyPr/>
          <a:lstStyle/>
          <a:p>
            <a:endParaRPr lang="en-IN"/>
          </a:p>
        </p:txBody>
      </p:sp>
      <p:pic>
        <p:nvPicPr>
          <p:cNvPr id="5" name="Content Placeholder 4">
            <a:extLst>
              <a:ext uri="{FF2B5EF4-FFF2-40B4-BE49-F238E27FC236}">
                <a16:creationId xmlns:a16="http://schemas.microsoft.com/office/drawing/2014/main" id="{5DDFD43E-AFD6-6F95-5C13-041FF777921C}"/>
              </a:ext>
            </a:extLst>
          </p:cNvPr>
          <p:cNvPicPr>
            <a:picLocks noGrp="1" noChangeAspect="1"/>
          </p:cNvPicPr>
          <p:nvPr>
            <p:ph idx="1"/>
          </p:nvPr>
        </p:nvPicPr>
        <p:blipFill>
          <a:blip r:embed="rId2"/>
          <a:stretch>
            <a:fillRect/>
          </a:stretch>
        </p:blipFill>
        <p:spPr>
          <a:xfrm>
            <a:off x="2040556" y="269507"/>
            <a:ext cx="7883090" cy="6223367"/>
          </a:xfrm>
        </p:spPr>
      </p:pic>
    </p:spTree>
    <p:extLst>
      <p:ext uri="{BB962C8B-B14F-4D97-AF65-F5344CB8AC3E}">
        <p14:creationId xmlns:p14="http://schemas.microsoft.com/office/powerpoint/2010/main" val="19133966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F72A2B-3FD9-8584-992F-3E9CBB53F6A3}"/>
              </a:ext>
            </a:extLst>
          </p:cNvPr>
          <p:cNvSpPr>
            <a:spLocks noGrp="1"/>
          </p:cNvSpPr>
          <p:nvPr>
            <p:ph type="title"/>
          </p:nvPr>
        </p:nvSpPr>
        <p:spPr/>
        <p:txBody>
          <a:bodyPr/>
          <a:lstStyle/>
          <a:p>
            <a:endParaRPr lang="en-IN"/>
          </a:p>
        </p:txBody>
      </p:sp>
      <p:pic>
        <p:nvPicPr>
          <p:cNvPr id="5" name="Content Placeholder 4">
            <a:extLst>
              <a:ext uri="{FF2B5EF4-FFF2-40B4-BE49-F238E27FC236}">
                <a16:creationId xmlns:a16="http://schemas.microsoft.com/office/drawing/2014/main" id="{7E0F1A00-7DCC-D787-1806-D538442C7DC6}"/>
              </a:ext>
            </a:extLst>
          </p:cNvPr>
          <p:cNvPicPr>
            <a:picLocks noGrp="1" noChangeAspect="1"/>
          </p:cNvPicPr>
          <p:nvPr>
            <p:ph idx="1"/>
          </p:nvPr>
        </p:nvPicPr>
        <p:blipFill>
          <a:blip r:embed="rId2"/>
          <a:stretch>
            <a:fillRect/>
          </a:stretch>
        </p:blipFill>
        <p:spPr>
          <a:xfrm>
            <a:off x="1376413" y="1155032"/>
            <a:ext cx="9977387" cy="5111014"/>
          </a:xfrm>
        </p:spPr>
      </p:pic>
    </p:spTree>
    <p:extLst>
      <p:ext uri="{BB962C8B-B14F-4D97-AF65-F5344CB8AC3E}">
        <p14:creationId xmlns:p14="http://schemas.microsoft.com/office/powerpoint/2010/main" val="11046557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F35EF4-2F20-A9D6-7E33-1EAAE90343AA}"/>
              </a:ext>
            </a:extLst>
          </p:cNvPr>
          <p:cNvSpPr>
            <a:spLocks noGrp="1"/>
          </p:cNvSpPr>
          <p:nvPr>
            <p:ph type="title"/>
          </p:nvPr>
        </p:nvSpPr>
        <p:spPr/>
        <p:txBody>
          <a:bodyPr/>
          <a:lstStyle/>
          <a:p>
            <a:r>
              <a:rPr lang="en-IN" dirty="0"/>
              <a:t>Life cycle</a:t>
            </a:r>
          </a:p>
        </p:txBody>
      </p:sp>
      <p:sp>
        <p:nvSpPr>
          <p:cNvPr id="3" name="Content Placeholder 2">
            <a:extLst>
              <a:ext uri="{FF2B5EF4-FFF2-40B4-BE49-F238E27FC236}">
                <a16:creationId xmlns:a16="http://schemas.microsoft.com/office/drawing/2014/main" id="{762FE96D-9062-A30A-0C25-5CD95422132E}"/>
              </a:ext>
            </a:extLst>
          </p:cNvPr>
          <p:cNvSpPr>
            <a:spLocks noGrp="1"/>
          </p:cNvSpPr>
          <p:nvPr>
            <p:ph idx="1"/>
          </p:nvPr>
        </p:nvSpPr>
        <p:spPr/>
        <p:txBody>
          <a:bodyPr>
            <a:normAutofit fontScale="77500" lnSpcReduction="20000"/>
          </a:bodyPr>
          <a:lstStyle/>
          <a:p>
            <a:r>
              <a:rPr lang="en-US" dirty="0"/>
              <a:t>Bite of an Anopheles mosquito, which introduces infectious plasmodia sporozoites via its saliva.</a:t>
            </a:r>
          </a:p>
          <a:p>
            <a:r>
              <a:rPr lang="en-US" dirty="0"/>
              <a:t>The sporozoites are carried to the parenchymal cells of the liver, where asexual reproduction (schizogony) occurs.</a:t>
            </a:r>
          </a:p>
          <a:p>
            <a:r>
              <a:rPr lang="en-US" dirty="0"/>
              <a:t>This phase of growth is termed the exoerythrocytic cycle and lasts 8 to 25 days, depending on the plasmodial species. Some species (e.g., P. vivax, P. </a:t>
            </a:r>
            <a:r>
              <a:rPr lang="en-US" dirty="0" err="1"/>
              <a:t>ovale</a:t>
            </a:r>
            <a:r>
              <a:rPr lang="en-US" dirty="0"/>
              <a:t>) can establish a dormant hepatic phase in which the sporozoites (called hypnozoites or sleeping forms) do not divide.</a:t>
            </a:r>
          </a:p>
          <a:p>
            <a:r>
              <a:rPr lang="en-US" dirty="0"/>
              <a:t>The hepatocytes eventually rupture, liberating the plasmodia (termed merozoites at this stage), which in turn attach to specific receptors on the surface of erythrocytes.</a:t>
            </a:r>
          </a:p>
          <a:p>
            <a:r>
              <a:rPr lang="en-US" dirty="0"/>
              <a:t>Asexual replication progresses through a series of stages (ring, trophozoite, schizont) that culminates in rupture of the erythrocyte, releasing up to 24 merozoites.</a:t>
            </a:r>
          </a:p>
          <a:p>
            <a:r>
              <a:rPr lang="en-US" dirty="0"/>
              <a:t>Some merozoites also develop within erythrocytes into male and female gametocytes.</a:t>
            </a:r>
            <a:endParaRPr lang="en-IN" dirty="0"/>
          </a:p>
        </p:txBody>
      </p:sp>
    </p:spTree>
    <p:extLst>
      <p:ext uri="{BB962C8B-B14F-4D97-AF65-F5344CB8AC3E}">
        <p14:creationId xmlns:p14="http://schemas.microsoft.com/office/powerpoint/2010/main" val="15030191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93079C-EE9E-568C-9E72-FADC9166FA02}"/>
              </a:ext>
            </a:extLst>
          </p:cNvPr>
          <p:cNvSpPr>
            <a:spLocks noGrp="1"/>
          </p:cNvSpPr>
          <p:nvPr>
            <p:ph type="title"/>
          </p:nvPr>
        </p:nvSpPr>
        <p:spPr/>
        <p:txBody>
          <a:bodyPr/>
          <a:lstStyle/>
          <a:p>
            <a:r>
              <a:rPr lang="en-IN" i="1" dirty="0"/>
              <a:t>Plasmodium falciparum</a:t>
            </a:r>
          </a:p>
        </p:txBody>
      </p:sp>
      <p:sp>
        <p:nvSpPr>
          <p:cNvPr id="3" name="Content Placeholder 2">
            <a:extLst>
              <a:ext uri="{FF2B5EF4-FFF2-40B4-BE49-F238E27FC236}">
                <a16:creationId xmlns:a16="http://schemas.microsoft.com/office/drawing/2014/main" id="{F897E487-C17E-9234-60B3-CEA05A06AE89}"/>
              </a:ext>
            </a:extLst>
          </p:cNvPr>
          <p:cNvSpPr>
            <a:spLocks noGrp="1"/>
          </p:cNvSpPr>
          <p:nvPr>
            <p:ph idx="1"/>
          </p:nvPr>
        </p:nvSpPr>
        <p:spPr/>
        <p:txBody>
          <a:bodyPr/>
          <a:lstStyle/>
          <a:p>
            <a:r>
              <a:rPr lang="en-US" i="1" dirty="0"/>
              <a:t>P. falciparum </a:t>
            </a:r>
            <a:r>
              <a:rPr lang="en-US" dirty="0"/>
              <a:t>demonstrates no selectivity in host erythrocytes and invades any red blood cell (RBC) at any stage in its existence. Also, multiple merozoites can infect a single erythrocyte. Thus three or even four small rings may be seen in an infected cell.</a:t>
            </a:r>
          </a:p>
          <a:p>
            <a:r>
              <a:rPr lang="en-US" i="1" dirty="0"/>
              <a:t>P. falciparum </a:t>
            </a:r>
            <a:r>
              <a:rPr lang="en-US" dirty="0"/>
              <a:t>is often seen in the host cell at the very edge or periphery of the cell membrane, appearing almost as if it were “stuck” on the </a:t>
            </a:r>
            <a:r>
              <a:rPr lang="en-IN" dirty="0"/>
              <a:t>outside of the cell</a:t>
            </a:r>
            <a:r>
              <a:rPr lang="en-US" dirty="0"/>
              <a:t>.</a:t>
            </a:r>
          </a:p>
          <a:p>
            <a:r>
              <a:rPr lang="en-US" dirty="0"/>
              <a:t>The typical crescentic gametocytes are diagnostic for the species</a:t>
            </a:r>
            <a:endParaRPr lang="en-IN" dirty="0"/>
          </a:p>
        </p:txBody>
      </p:sp>
    </p:spTree>
    <p:extLst>
      <p:ext uri="{BB962C8B-B14F-4D97-AF65-F5344CB8AC3E}">
        <p14:creationId xmlns:p14="http://schemas.microsoft.com/office/powerpoint/2010/main" val="334958586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1408</TotalTime>
  <Words>1780</Words>
  <Application>Microsoft Office PowerPoint</Application>
  <PresentationFormat>Widescreen</PresentationFormat>
  <Paragraphs>88</Paragraphs>
  <Slides>20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20</vt:i4>
      </vt:variant>
    </vt:vector>
  </HeadingPairs>
  <TitlesOfParts>
    <vt:vector size="25" baseType="lpstr">
      <vt:lpstr>Arial</vt:lpstr>
      <vt:lpstr>Calibri</vt:lpstr>
      <vt:lpstr>Calibri Light</vt:lpstr>
      <vt:lpstr>Roboto</vt:lpstr>
      <vt:lpstr>Office Theme</vt:lpstr>
      <vt:lpstr>Malaria</vt:lpstr>
      <vt:lpstr>PowerPoint Presentation</vt:lpstr>
      <vt:lpstr>Causes of Malaria </vt:lpstr>
      <vt:lpstr>Symptoms of malaria </vt:lpstr>
      <vt:lpstr>Plasmodium Species</vt:lpstr>
      <vt:lpstr>PowerPoint Presentation</vt:lpstr>
      <vt:lpstr>PowerPoint Presentation</vt:lpstr>
      <vt:lpstr>Life cycle</vt:lpstr>
      <vt:lpstr>Plasmodium falciparum</vt:lpstr>
      <vt:lpstr>Clinical Syndromes</vt:lpstr>
      <vt:lpstr>Laboratory Diagnosis</vt:lpstr>
      <vt:lpstr>PowerPoint Presentation</vt:lpstr>
      <vt:lpstr>Treatment, Prevention</vt:lpstr>
      <vt:lpstr>Plasmodium vivax</vt:lpstr>
      <vt:lpstr>Clinical Syndromes</vt:lpstr>
      <vt:lpstr>Laboratory Diagnosis</vt:lpstr>
      <vt:lpstr>Treatment</vt:lpstr>
      <vt:lpstr>Plasmodium ovale</vt:lpstr>
      <vt:lpstr>Plasmodium malariae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Malaria</dc:title>
  <dc:creator>Manishi</dc:creator>
  <cp:lastModifiedBy>Manishi</cp:lastModifiedBy>
  <cp:revision>2</cp:revision>
  <dcterms:created xsi:type="dcterms:W3CDTF">2022-05-17T10:42:23Z</dcterms:created>
  <dcterms:modified xsi:type="dcterms:W3CDTF">2022-05-18T10:10:31Z</dcterms:modified>
</cp:coreProperties>
</file>