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6"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346E94B-C675-4B97-8B09-8BE8CE40F3A7}" type="datetimeFigureOut">
              <a:rPr lang="en-IN" smtClean="0"/>
              <a:t>23-07-2021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21070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346E94B-C675-4B97-8B09-8BE8CE40F3A7}" type="datetimeFigureOut">
              <a:rPr lang="en-IN" smtClean="0"/>
              <a:t>23-07-2021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386965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346E94B-C675-4B97-8B09-8BE8CE40F3A7}" type="datetimeFigureOut">
              <a:rPr lang="en-IN" smtClean="0"/>
              <a:t>23-07-2021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233024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346E94B-C675-4B97-8B09-8BE8CE40F3A7}" type="datetimeFigureOut">
              <a:rPr lang="en-IN" smtClean="0"/>
              <a:t>23-07-2021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27178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6E94B-C675-4B97-8B09-8BE8CE40F3A7}" type="datetimeFigureOut">
              <a:rPr lang="en-IN" smtClean="0"/>
              <a:t>23-07-2021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125634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346E94B-C675-4B97-8B09-8BE8CE40F3A7}" type="datetimeFigureOut">
              <a:rPr lang="en-IN" smtClean="0"/>
              <a:t>23-07-2021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269138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346E94B-C675-4B97-8B09-8BE8CE40F3A7}" type="datetimeFigureOut">
              <a:rPr lang="en-IN" smtClean="0"/>
              <a:t>23-07-2021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370503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346E94B-C675-4B97-8B09-8BE8CE40F3A7}" type="datetimeFigureOut">
              <a:rPr lang="en-IN" smtClean="0"/>
              <a:t>23-07-2021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287296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6E94B-C675-4B97-8B09-8BE8CE40F3A7}" type="datetimeFigureOut">
              <a:rPr lang="en-IN" smtClean="0"/>
              <a:t>23-07-2021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178909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6E94B-C675-4B97-8B09-8BE8CE40F3A7}" type="datetimeFigureOut">
              <a:rPr lang="en-IN" smtClean="0"/>
              <a:t>23-07-2021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409626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6E94B-C675-4B97-8B09-8BE8CE40F3A7}" type="datetimeFigureOut">
              <a:rPr lang="en-IN" smtClean="0"/>
              <a:t>23-07-2021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2E9E3C3-F52E-4148-97D1-6DEC0CC99153}" type="slidenum">
              <a:rPr lang="en-IN" smtClean="0"/>
              <a:t>‹#›</a:t>
            </a:fld>
            <a:endParaRPr lang="en-IN"/>
          </a:p>
        </p:txBody>
      </p:sp>
    </p:spTree>
    <p:extLst>
      <p:ext uri="{BB962C8B-B14F-4D97-AF65-F5344CB8AC3E}">
        <p14:creationId xmlns:p14="http://schemas.microsoft.com/office/powerpoint/2010/main" val="47759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6E94B-C675-4B97-8B09-8BE8CE40F3A7}" type="datetimeFigureOut">
              <a:rPr lang="en-IN" smtClean="0"/>
              <a:t>23-07-2021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9E3C3-F52E-4148-97D1-6DEC0CC99153}" type="slidenum">
              <a:rPr lang="en-IN" smtClean="0"/>
              <a:t>‹#›</a:t>
            </a:fld>
            <a:endParaRPr lang="en-IN"/>
          </a:p>
        </p:txBody>
      </p:sp>
    </p:spTree>
    <p:extLst>
      <p:ext uri="{BB962C8B-B14F-4D97-AF65-F5344CB8AC3E}">
        <p14:creationId xmlns:p14="http://schemas.microsoft.com/office/powerpoint/2010/main" val="3080835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NUTRITIONAL REQUIREMENTS IN PREGNANCY</a:t>
            </a:r>
            <a:endParaRPr lang="en-IN" dirty="0"/>
          </a:p>
        </p:txBody>
      </p:sp>
      <p:sp>
        <p:nvSpPr>
          <p:cNvPr id="3" name="Subtitle 2"/>
          <p:cNvSpPr>
            <a:spLocks noGrp="1"/>
          </p:cNvSpPr>
          <p:nvPr>
            <p:ph type="subTitle" idx="1"/>
          </p:nvPr>
        </p:nvSpPr>
        <p:spPr/>
        <p:txBody>
          <a:bodyPr>
            <a:normAutofit fontScale="85000" lnSpcReduction="20000"/>
          </a:bodyPr>
          <a:lstStyle/>
          <a:p>
            <a:r>
              <a:rPr lang="en-IN" dirty="0" smtClean="0"/>
              <a:t>BY</a:t>
            </a:r>
          </a:p>
          <a:p>
            <a:r>
              <a:rPr lang="en-IN" dirty="0" smtClean="0"/>
              <a:t>AAMENA ZAIDI</a:t>
            </a:r>
          </a:p>
          <a:p>
            <a:r>
              <a:rPr lang="en-IN" dirty="0" smtClean="0"/>
              <a:t>Assistant Professor</a:t>
            </a:r>
          </a:p>
          <a:p>
            <a:r>
              <a:rPr lang="en-IN" dirty="0" smtClean="0"/>
              <a:t>Department of Nutrition Science</a:t>
            </a:r>
            <a:endParaRPr lang="en-IN" dirty="0"/>
          </a:p>
        </p:txBody>
      </p:sp>
    </p:spTree>
    <p:extLst>
      <p:ext uri="{BB962C8B-B14F-4D97-AF65-F5344CB8AC3E}">
        <p14:creationId xmlns:p14="http://schemas.microsoft.com/office/powerpoint/2010/main" val="3839969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ICMR Recommended Dietary Allowances for an Expectant Mother-2020</a:t>
            </a:r>
            <a:endParaRPr lang="en-IN"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2497923"/>
              </p:ext>
            </p:extLst>
          </p:nvPr>
        </p:nvGraphicFramePr>
        <p:xfrm>
          <a:off x="457200" y="1600200"/>
          <a:ext cx="8229600" cy="4790440"/>
        </p:xfrm>
        <a:graphic>
          <a:graphicData uri="http://schemas.openxmlformats.org/drawingml/2006/table">
            <a:tbl>
              <a:tblPr firstRow="1" bandRow="1">
                <a:tableStyleId>{5C22544A-7EE6-4342-B048-85BDC9FD1C3A}</a:tableStyleId>
              </a:tblPr>
              <a:tblGrid>
                <a:gridCol w="2746648"/>
                <a:gridCol w="2739752"/>
                <a:gridCol w="2743200"/>
              </a:tblGrid>
              <a:tr h="370840">
                <a:tc>
                  <a:txBody>
                    <a:bodyPr/>
                    <a:lstStyle/>
                    <a:p>
                      <a:r>
                        <a:rPr lang="en-US" dirty="0" smtClean="0"/>
                        <a:t>Nutrient</a:t>
                      </a:r>
                      <a:endParaRPr lang="en-US" dirty="0"/>
                    </a:p>
                  </a:txBody>
                  <a:tcPr/>
                </a:tc>
                <a:tc>
                  <a:txBody>
                    <a:bodyPr/>
                    <a:lstStyle/>
                    <a:p>
                      <a:r>
                        <a:rPr lang="en-US" dirty="0" smtClean="0"/>
                        <a:t>Normal adult woman</a:t>
                      </a:r>
                      <a:endParaRPr lang="en-US" dirty="0"/>
                    </a:p>
                  </a:txBody>
                  <a:tcPr/>
                </a:tc>
                <a:tc>
                  <a:txBody>
                    <a:bodyPr/>
                    <a:lstStyle/>
                    <a:p>
                      <a:r>
                        <a:rPr lang="en-US" dirty="0" smtClean="0"/>
                        <a:t>Pregnant Woman (for second and third trimester)</a:t>
                      </a:r>
                      <a:endParaRPr lang="en-US" dirty="0"/>
                    </a:p>
                  </a:txBody>
                  <a:tcPr/>
                </a:tc>
              </a:tr>
              <a:tr h="370840">
                <a:tc>
                  <a:txBody>
                    <a:bodyPr/>
                    <a:lstStyle/>
                    <a:p>
                      <a:r>
                        <a:rPr lang="en-US" dirty="0" smtClean="0"/>
                        <a:t>ENERGY (</a:t>
                      </a:r>
                      <a:r>
                        <a:rPr lang="en-US" dirty="0" err="1" smtClean="0"/>
                        <a:t>KCal</a:t>
                      </a:r>
                      <a:r>
                        <a:rPr lang="en-US" dirty="0" smtClean="0"/>
                        <a:t>)</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Sedentary Worker</a:t>
                      </a:r>
                      <a:endParaRPr lang="en-US" dirty="0"/>
                    </a:p>
                  </a:txBody>
                  <a:tcPr/>
                </a:tc>
                <a:tc>
                  <a:txBody>
                    <a:bodyPr/>
                    <a:lstStyle/>
                    <a:p>
                      <a:r>
                        <a:rPr lang="en-US" dirty="0" smtClean="0"/>
                        <a:t>1660</a:t>
                      </a:r>
                      <a:endParaRPr lang="en-US" dirty="0"/>
                    </a:p>
                  </a:txBody>
                  <a:tcPr/>
                </a:tc>
                <a:tc>
                  <a:txBody>
                    <a:bodyPr/>
                    <a:lstStyle/>
                    <a:p>
                      <a:r>
                        <a:rPr lang="en-US" dirty="0" smtClean="0"/>
                        <a:t>+350</a:t>
                      </a:r>
                      <a:endParaRPr lang="en-US" dirty="0"/>
                    </a:p>
                  </a:txBody>
                  <a:tcPr/>
                </a:tc>
              </a:tr>
              <a:tr h="370840">
                <a:tc>
                  <a:txBody>
                    <a:bodyPr/>
                    <a:lstStyle/>
                    <a:p>
                      <a:r>
                        <a:rPr lang="en-US" dirty="0" smtClean="0"/>
                        <a:t>Moderate Worker</a:t>
                      </a:r>
                    </a:p>
                  </a:txBody>
                  <a:tcPr/>
                </a:tc>
                <a:tc>
                  <a:txBody>
                    <a:bodyPr/>
                    <a:lstStyle/>
                    <a:p>
                      <a:r>
                        <a:rPr lang="en-US" dirty="0" smtClean="0"/>
                        <a:t>2130</a:t>
                      </a:r>
                      <a:endParaRPr lang="en-US" dirty="0"/>
                    </a:p>
                  </a:txBody>
                  <a:tcPr/>
                </a:tc>
                <a:tc>
                  <a:txBody>
                    <a:bodyPr/>
                    <a:lstStyle/>
                    <a:p>
                      <a:r>
                        <a:rPr lang="en-US" dirty="0" smtClean="0"/>
                        <a:t>+350</a:t>
                      </a:r>
                      <a:endParaRPr lang="en-US" dirty="0"/>
                    </a:p>
                  </a:txBody>
                  <a:tcPr/>
                </a:tc>
              </a:tr>
              <a:tr h="370840">
                <a:tc>
                  <a:txBody>
                    <a:bodyPr/>
                    <a:lstStyle/>
                    <a:p>
                      <a:r>
                        <a:rPr lang="en-US" dirty="0" smtClean="0"/>
                        <a:t>Heavy Worker</a:t>
                      </a:r>
                    </a:p>
                  </a:txBody>
                  <a:tcPr/>
                </a:tc>
                <a:tc>
                  <a:txBody>
                    <a:bodyPr/>
                    <a:lstStyle/>
                    <a:p>
                      <a:r>
                        <a:rPr lang="en-US" dirty="0" smtClean="0"/>
                        <a:t>2720</a:t>
                      </a:r>
                      <a:endParaRPr lang="en-US" dirty="0"/>
                    </a:p>
                  </a:txBody>
                  <a:tcPr/>
                </a:tc>
                <a:tc>
                  <a:txBody>
                    <a:bodyPr/>
                    <a:lstStyle/>
                    <a:p>
                      <a:r>
                        <a:rPr lang="en-US" dirty="0" smtClean="0"/>
                        <a:t>+350</a:t>
                      </a:r>
                      <a:endParaRPr lang="en-US" dirty="0"/>
                    </a:p>
                  </a:txBody>
                  <a:tcPr/>
                </a:tc>
              </a:tr>
              <a:tr h="511160">
                <a:tc>
                  <a:txBody>
                    <a:bodyPr/>
                    <a:lstStyle/>
                    <a:p>
                      <a:r>
                        <a:rPr lang="en-US" dirty="0" smtClean="0"/>
                        <a:t>PROTEIN (</a:t>
                      </a:r>
                      <a:r>
                        <a:rPr lang="en-US" dirty="0" err="1" smtClean="0"/>
                        <a:t>gm</a:t>
                      </a:r>
                      <a:r>
                        <a:rPr lang="en-US" dirty="0" smtClean="0"/>
                        <a:t>)</a:t>
                      </a:r>
                    </a:p>
                  </a:txBody>
                  <a:tcPr/>
                </a:tc>
                <a:tc>
                  <a:txBody>
                    <a:bodyPr/>
                    <a:lstStyle/>
                    <a:p>
                      <a:r>
                        <a:rPr lang="en-US" dirty="0" smtClean="0"/>
                        <a:t>46</a:t>
                      </a:r>
                      <a:endParaRPr lang="en-US" dirty="0"/>
                    </a:p>
                  </a:txBody>
                  <a:tcPr/>
                </a:tc>
                <a:tc>
                  <a:txBody>
                    <a:bodyPr/>
                    <a:lstStyle/>
                    <a:p>
                      <a:r>
                        <a:rPr lang="en-US" dirty="0" smtClean="0"/>
                        <a:t>+9.5      and</a:t>
                      </a:r>
                      <a:r>
                        <a:rPr lang="en-US" baseline="0" dirty="0" smtClean="0"/>
                        <a:t>     </a:t>
                      </a:r>
                      <a:r>
                        <a:rPr lang="en-US" dirty="0" smtClean="0"/>
                        <a:t>+22</a:t>
                      </a:r>
                    </a:p>
                    <a:p>
                      <a:endParaRPr lang="en-US" dirty="0"/>
                    </a:p>
                  </a:txBody>
                  <a:tcPr/>
                </a:tc>
              </a:tr>
              <a:tr h="370840">
                <a:tc>
                  <a:txBody>
                    <a:bodyPr/>
                    <a:lstStyle/>
                    <a:p>
                      <a:r>
                        <a:rPr lang="en-US" dirty="0" smtClean="0"/>
                        <a:t>CALCIUM (mg)</a:t>
                      </a:r>
                    </a:p>
                  </a:txBody>
                  <a:tcPr/>
                </a:tc>
                <a:tc>
                  <a:txBody>
                    <a:bodyPr/>
                    <a:lstStyle/>
                    <a:p>
                      <a:r>
                        <a:rPr lang="en-US" dirty="0" smtClean="0"/>
                        <a:t>1000</a:t>
                      </a:r>
                    </a:p>
                    <a:p>
                      <a:endParaRPr lang="en-US" dirty="0"/>
                    </a:p>
                  </a:txBody>
                  <a:tcPr/>
                </a:tc>
                <a:tc>
                  <a:txBody>
                    <a:bodyPr/>
                    <a:lstStyle/>
                    <a:p>
                      <a:r>
                        <a:rPr lang="en-US" dirty="0" smtClean="0"/>
                        <a:t>1000</a:t>
                      </a:r>
                    </a:p>
                    <a:p>
                      <a:endParaRPr lang="en-US" dirty="0"/>
                    </a:p>
                  </a:txBody>
                  <a:tcPr/>
                </a:tc>
              </a:tr>
              <a:tr h="370840">
                <a:tc>
                  <a:txBody>
                    <a:bodyPr/>
                    <a:lstStyle/>
                    <a:p>
                      <a:r>
                        <a:rPr lang="en-US" dirty="0" smtClean="0"/>
                        <a:t>IRON (mg)</a:t>
                      </a:r>
                      <a:endParaRPr lang="en-US" dirty="0"/>
                    </a:p>
                  </a:txBody>
                  <a:tcPr/>
                </a:tc>
                <a:tc>
                  <a:txBody>
                    <a:bodyPr/>
                    <a:lstStyle/>
                    <a:p>
                      <a:r>
                        <a:rPr lang="en-US" dirty="0" smtClean="0"/>
                        <a:t>29</a:t>
                      </a:r>
                      <a:endParaRPr lang="en-US" dirty="0"/>
                    </a:p>
                  </a:txBody>
                  <a:tcPr/>
                </a:tc>
                <a:tc>
                  <a:txBody>
                    <a:bodyPr/>
                    <a:lstStyle/>
                    <a:p>
                      <a:r>
                        <a:rPr lang="en-US" dirty="0" smtClean="0"/>
                        <a:t>27</a:t>
                      </a:r>
                      <a:endParaRPr lang="en-US" dirty="0"/>
                    </a:p>
                  </a:txBody>
                  <a:tcPr/>
                </a:tc>
              </a:tr>
              <a:tr h="370840">
                <a:tc>
                  <a:txBody>
                    <a:bodyPr/>
                    <a:lstStyle/>
                    <a:p>
                      <a:r>
                        <a:rPr lang="en-US" dirty="0" smtClean="0"/>
                        <a:t>VITAMIN A (micro </a:t>
                      </a:r>
                      <a:r>
                        <a:rPr lang="en-US" dirty="0" err="1" smtClean="0"/>
                        <a:t>gm</a:t>
                      </a:r>
                      <a:r>
                        <a:rPr lang="en-US" dirty="0" smtClean="0"/>
                        <a:t>)</a:t>
                      </a:r>
                      <a:endParaRPr lang="en-US" dirty="0"/>
                    </a:p>
                  </a:txBody>
                  <a:tcPr/>
                </a:tc>
                <a:tc>
                  <a:txBody>
                    <a:bodyPr/>
                    <a:lstStyle/>
                    <a:p>
                      <a:r>
                        <a:rPr lang="en-US" dirty="0" smtClean="0"/>
                        <a:t>840</a:t>
                      </a:r>
                      <a:endParaRPr lang="en-US" dirty="0"/>
                    </a:p>
                  </a:txBody>
                  <a:tcPr/>
                </a:tc>
                <a:tc>
                  <a:txBody>
                    <a:bodyPr/>
                    <a:lstStyle/>
                    <a:p>
                      <a:r>
                        <a:rPr lang="en-US" dirty="0" smtClean="0"/>
                        <a:t>900</a:t>
                      </a:r>
                      <a:endParaRPr lang="en-US" dirty="0"/>
                    </a:p>
                  </a:txBody>
                  <a:tcPr/>
                </a:tc>
              </a:tr>
              <a:tr h="370840">
                <a:tc>
                  <a:txBody>
                    <a:bodyPr/>
                    <a:lstStyle/>
                    <a:p>
                      <a:r>
                        <a:rPr lang="en-US" dirty="0" smtClean="0"/>
                        <a:t>ASCORBIC ACID (mg)</a:t>
                      </a:r>
                      <a:endParaRPr lang="en-US" dirty="0"/>
                    </a:p>
                  </a:txBody>
                  <a:tcPr/>
                </a:tc>
                <a:tc>
                  <a:txBody>
                    <a:bodyPr/>
                    <a:lstStyle/>
                    <a:p>
                      <a:r>
                        <a:rPr lang="en-US" dirty="0" smtClean="0"/>
                        <a:t>65</a:t>
                      </a:r>
                      <a:endParaRPr lang="en-US" dirty="0"/>
                    </a:p>
                  </a:txBody>
                  <a:tcPr/>
                </a:tc>
                <a:tc>
                  <a:txBody>
                    <a:bodyPr/>
                    <a:lstStyle/>
                    <a:p>
                      <a:r>
                        <a:rPr lang="en-US" dirty="0" smtClean="0"/>
                        <a:t>+15</a:t>
                      </a:r>
                      <a:endParaRPr lang="en-US" dirty="0"/>
                    </a:p>
                  </a:txBody>
                  <a:tcPr/>
                </a:tc>
              </a:tr>
            </a:tbl>
          </a:graphicData>
        </a:graphic>
      </p:graphicFrame>
    </p:spTree>
    <p:extLst>
      <p:ext uri="{BB962C8B-B14F-4D97-AF65-F5344CB8AC3E}">
        <p14:creationId xmlns:p14="http://schemas.microsoft.com/office/powerpoint/2010/main" val="310534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a:bodyPr>
          <a:lstStyle/>
          <a:p>
            <a:pPr marL="0" indent="0">
              <a:buNone/>
            </a:pPr>
            <a:r>
              <a:rPr lang="en-US" dirty="0" smtClean="0"/>
              <a:t>ENERGY</a:t>
            </a:r>
            <a:endParaRPr lang="en-US" dirty="0"/>
          </a:p>
          <a:p>
            <a:pPr marL="0" indent="0">
              <a:buNone/>
            </a:pPr>
            <a:r>
              <a:rPr lang="en-US" dirty="0"/>
              <a:t>Energy needs during pregnancy increase because of the </a:t>
            </a:r>
            <a:r>
              <a:rPr lang="en-US" dirty="0" smtClean="0"/>
              <a:t>:-</a:t>
            </a:r>
          </a:p>
          <a:p>
            <a:r>
              <a:rPr lang="en-US" dirty="0"/>
              <a:t>growth and physical activity of the </a:t>
            </a:r>
            <a:r>
              <a:rPr lang="en-US" dirty="0" err="1" smtClean="0"/>
              <a:t>foetus</a:t>
            </a:r>
            <a:r>
              <a:rPr lang="en-US" dirty="0" smtClean="0"/>
              <a:t>,</a:t>
            </a:r>
          </a:p>
          <a:p>
            <a:r>
              <a:rPr lang="en-US" dirty="0" smtClean="0"/>
              <a:t>growth </a:t>
            </a:r>
            <a:r>
              <a:rPr lang="en-US" dirty="0"/>
              <a:t>of the placenta and maternal </a:t>
            </a:r>
            <a:r>
              <a:rPr lang="en-US" dirty="0" smtClean="0"/>
              <a:t>tissue,</a:t>
            </a:r>
          </a:p>
          <a:p>
            <a:r>
              <a:rPr lang="en-US" dirty="0" smtClean="0"/>
              <a:t>normal </a:t>
            </a:r>
            <a:r>
              <a:rPr lang="en-US" dirty="0"/>
              <a:t>increase in maternal body size, and deposition of </a:t>
            </a:r>
            <a:r>
              <a:rPr lang="en-US" dirty="0" smtClean="0"/>
              <a:t>fat,</a:t>
            </a:r>
          </a:p>
          <a:p>
            <a:r>
              <a:rPr lang="en-US" dirty="0" smtClean="0"/>
              <a:t>additional </a:t>
            </a:r>
            <a:r>
              <a:rPr lang="en-US" dirty="0"/>
              <a:t>work involved in carrying the weight of the </a:t>
            </a:r>
            <a:r>
              <a:rPr lang="en-US" dirty="0" err="1"/>
              <a:t>foetus</a:t>
            </a:r>
            <a:r>
              <a:rPr lang="en-US" dirty="0"/>
              <a:t> and extra maternal </a:t>
            </a:r>
            <a:r>
              <a:rPr lang="en-US" dirty="0" smtClean="0"/>
              <a:t>tissues.</a:t>
            </a:r>
          </a:p>
          <a:p>
            <a:r>
              <a:rPr lang="en-US" dirty="0" smtClean="0"/>
              <a:t> </a:t>
            </a:r>
            <a:r>
              <a:rPr lang="en-US" dirty="0"/>
              <a:t>slow but steady rise in basal metabolic rate during pregnancy.</a:t>
            </a:r>
          </a:p>
          <a:p>
            <a:pPr marL="0" indent="0">
              <a:buNone/>
            </a:pPr>
            <a:endParaRPr lang="en-US" dirty="0"/>
          </a:p>
          <a:p>
            <a:endParaRPr lang="en-IN" dirty="0"/>
          </a:p>
        </p:txBody>
      </p:sp>
    </p:spTree>
    <p:extLst>
      <p:ext uri="{BB962C8B-B14F-4D97-AF65-F5344CB8AC3E}">
        <p14:creationId xmlns:p14="http://schemas.microsoft.com/office/powerpoint/2010/main" val="300663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US" dirty="0" smtClean="0"/>
              <a:t>BMR increases </a:t>
            </a:r>
            <a:r>
              <a:rPr lang="en-US" dirty="0"/>
              <a:t>by about 5 per cent during the first trimester and increases by about 12 per during the third </a:t>
            </a:r>
            <a:r>
              <a:rPr lang="en-US" dirty="0" smtClean="0"/>
              <a:t>trimester.</a:t>
            </a:r>
          </a:p>
          <a:p>
            <a:r>
              <a:rPr lang="en-US" dirty="0" smtClean="0"/>
              <a:t>The </a:t>
            </a:r>
            <a:r>
              <a:rPr lang="en-US" dirty="0"/>
              <a:t>total weight gain during 9 months of pregnancy may range </a:t>
            </a:r>
            <a:r>
              <a:rPr lang="en-US" dirty="0" smtClean="0"/>
              <a:t>from </a:t>
            </a:r>
            <a:r>
              <a:rPr lang="en-US" dirty="0"/>
              <a:t>10-12 </a:t>
            </a:r>
            <a:r>
              <a:rPr lang="en-US" dirty="0" smtClean="0"/>
              <a:t>kg.</a:t>
            </a:r>
          </a:p>
          <a:p>
            <a:r>
              <a:rPr lang="en-US" dirty="0" smtClean="0"/>
              <a:t>Expert committee recommended an additional </a:t>
            </a:r>
            <a:r>
              <a:rPr lang="en-US" dirty="0" err="1" smtClean="0"/>
              <a:t>intak</a:t>
            </a:r>
            <a:r>
              <a:rPr lang="en-US" dirty="0" smtClean="0"/>
              <a:t> of 350 Kcal/day during the second and third trimester.</a:t>
            </a:r>
          </a:p>
          <a:p>
            <a:pPr marL="0" indent="0">
              <a:buNone/>
            </a:pPr>
            <a:endParaRPr lang="en-IN" dirty="0"/>
          </a:p>
        </p:txBody>
      </p:sp>
    </p:spTree>
    <p:extLst>
      <p:ext uri="{BB962C8B-B14F-4D97-AF65-F5344CB8AC3E}">
        <p14:creationId xmlns:p14="http://schemas.microsoft.com/office/powerpoint/2010/main" val="39682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en-US" dirty="0"/>
              <a:t>Hence ICMR recommended energy requirement of pregnant woman as follows:</a:t>
            </a:r>
          </a:p>
          <a:p>
            <a:pPr marL="0" indent="0">
              <a:buNone/>
            </a:pPr>
            <a:r>
              <a:rPr lang="en-IN" dirty="0" smtClean="0"/>
              <a:t>Sedentary Worker:1660+350=2010</a:t>
            </a:r>
          </a:p>
          <a:p>
            <a:pPr marL="0" indent="0">
              <a:buNone/>
            </a:pPr>
            <a:r>
              <a:rPr lang="en-IN" dirty="0" smtClean="0"/>
              <a:t>Moderate worker:2130+350=2480</a:t>
            </a:r>
          </a:p>
          <a:p>
            <a:pPr marL="0" indent="0">
              <a:buNone/>
            </a:pPr>
            <a:r>
              <a:rPr lang="en-IN" dirty="0" smtClean="0"/>
              <a:t>Heavy Worker:2720+350=3070</a:t>
            </a:r>
            <a:endParaRPr lang="en-IN" dirty="0"/>
          </a:p>
        </p:txBody>
      </p:sp>
    </p:spTree>
    <p:extLst>
      <p:ext uri="{BB962C8B-B14F-4D97-AF65-F5344CB8AC3E}">
        <p14:creationId xmlns:p14="http://schemas.microsoft.com/office/powerpoint/2010/main" val="2167449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IN" dirty="0" smtClean="0"/>
              <a:t>PROTEIN</a:t>
            </a:r>
          </a:p>
          <a:p>
            <a:pPr marL="0" indent="0">
              <a:buNone/>
            </a:pPr>
            <a:r>
              <a:rPr lang="en-US" dirty="0"/>
              <a:t>The normal protein requirement of an adult woman is </a:t>
            </a:r>
            <a:r>
              <a:rPr lang="en-US" dirty="0" smtClean="0"/>
              <a:t>46 </a:t>
            </a:r>
            <a:r>
              <a:rPr lang="en-US" dirty="0" err="1" smtClean="0"/>
              <a:t>gm</a:t>
            </a:r>
            <a:r>
              <a:rPr lang="en-US" dirty="0" smtClean="0"/>
              <a:t>/day</a:t>
            </a:r>
            <a:r>
              <a:rPr lang="en-US" dirty="0"/>
              <a:t>. ICMR (</a:t>
            </a:r>
            <a:r>
              <a:rPr lang="en-US" dirty="0" smtClean="0"/>
              <a:t>2020</a:t>
            </a:r>
            <a:r>
              <a:rPr lang="en-US" dirty="0"/>
              <a:t>) prescribed an additional amount of </a:t>
            </a:r>
            <a:r>
              <a:rPr lang="en-US" dirty="0" smtClean="0"/>
              <a:t>9.5g and 22gm for pregnant </a:t>
            </a:r>
            <a:r>
              <a:rPr lang="en-US" dirty="0"/>
              <a:t>woman. Additional protein is essential </a:t>
            </a:r>
            <a:r>
              <a:rPr lang="en-US" dirty="0" smtClean="0"/>
              <a:t>for:</a:t>
            </a:r>
          </a:p>
          <a:p>
            <a:r>
              <a:rPr lang="en-US" dirty="0" smtClean="0"/>
              <a:t>rapid </a:t>
            </a:r>
            <a:r>
              <a:rPr lang="en-US" dirty="0"/>
              <a:t>growth of the </a:t>
            </a:r>
            <a:r>
              <a:rPr lang="en-US" dirty="0" err="1" smtClean="0"/>
              <a:t>foetus</a:t>
            </a:r>
            <a:endParaRPr lang="en-US" dirty="0" smtClean="0"/>
          </a:p>
          <a:p>
            <a:r>
              <a:rPr lang="en-US" dirty="0" smtClean="0"/>
              <a:t> </a:t>
            </a:r>
            <a:r>
              <a:rPr lang="en-US" dirty="0"/>
              <a:t>enlargement of the uterus, mammary glands and </a:t>
            </a:r>
            <a:r>
              <a:rPr lang="en-US" dirty="0" smtClean="0"/>
              <a:t>placenta.</a:t>
            </a:r>
            <a:endParaRPr lang="en-IN" dirty="0" smtClean="0"/>
          </a:p>
          <a:p>
            <a:endParaRPr lang="en-IN" dirty="0"/>
          </a:p>
        </p:txBody>
      </p:sp>
    </p:spTree>
    <p:extLst>
      <p:ext uri="{BB962C8B-B14F-4D97-AF65-F5344CB8AC3E}">
        <p14:creationId xmlns:p14="http://schemas.microsoft.com/office/powerpoint/2010/main" val="4270285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5793507"/>
          </a:xfrm>
        </p:spPr>
        <p:txBody>
          <a:bodyPr>
            <a:normAutofit/>
          </a:bodyPr>
          <a:lstStyle/>
          <a:p>
            <a:r>
              <a:rPr lang="en-US" dirty="0" smtClean="0"/>
              <a:t>increase </a:t>
            </a:r>
            <a:r>
              <a:rPr lang="en-US" dirty="0"/>
              <a:t>in maternal circulating blood </a:t>
            </a:r>
            <a:r>
              <a:rPr lang="en-US" dirty="0" smtClean="0"/>
              <a:t>volume.</a:t>
            </a:r>
            <a:endParaRPr lang="en-US" dirty="0"/>
          </a:p>
          <a:p>
            <a:r>
              <a:rPr lang="en-US" dirty="0"/>
              <a:t>formation of amniotic fluid and storage reserves for </a:t>
            </a:r>
            <a:r>
              <a:rPr lang="en-US" dirty="0" err="1"/>
              <a:t>labour</a:t>
            </a:r>
            <a:r>
              <a:rPr lang="en-US" dirty="0"/>
              <a:t>, delivery and </a:t>
            </a:r>
            <a:r>
              <a:rPr lang="en-US" dirty="0" smtClean="0"/>
              <a:t>lactation.</a:t>
            </a:r>
          </a:p>
          <a:p>
            <a:r>
              <a:rPr lang="en-US" dirty="0" smtClean="0"/>
              <a:t>transfer </a:t>
            </a:r>
            <a:r>
              <a:rPr lang="en-US" dirty="0"/>
              <a:t>of amino acids from the mother to </a:t>
            </a:r>
            <a:r>
              <a:rPr lang="en-US" dirty="0" err="1" smtClean="0"/>
              <a:t>foetus</a:t>
            </a:r>
            <a:r>
              <a:rPr lang="en-US" dirty="0" smtClean="0"/>
              <a:t>.</a:t>
            </a:r>
          </a:p>
          <a:p>
            <a:pPr marL="0" indent="0">
              <a:buNone/>
            </a:pPr>
            <a:r>
              <a:rPr lang="en-US" dirty="0"/>
              <a:t>Milk, meat, egg and cheese are complete proteins and of high biological value. A </a:t>
            </a:r>
            <a:r>
              <a:rPr lang="en-US" dirty="0" smtClean="0"/>
              <a:t>pregnant woman </a:t>
            </a:r>
            <a:r>
              <a:rPr lang="en-US" dirty="0"/>
              <a:t>requires </a:t>
            </a:r>
            <a:r>
              <a:rPr lang="en-US" dirty="0" smtClean="0"/>
              <a:t>600 </a:t>
            </a:r>
            <a:r>
              <a:rPr lang="en-US" dirty="0"/>
              <a:t>ml of milk per day. Additional protein may be obtained from legumes </a:t>
            </a:r>
            <a:r>
              <a:rPr lang="en-US" dirty="0" smtClean="0"/>
              <a:t>and whole </a:t>
            </a:r>
            <a:r>
              <a:rPr lang="en-US" dirty="0"/>
              <a:t>grains, nuts and oil </a:t>
            </a:r>
            <a:r>
              <a:rPr lang="en-US" dirty="0" smtClean="0"/>
              <a:t>seeds </a:t>
            </a:r>
            <a:r>
              <a:rPr lang="en-US" dirty="0"/>
              <a:t>Pulse: </a:t>
            </a:r>
            <a:r>
              <a:rPr lang="en-US" dirty="0" smtClean="0"/>
              <a:t>Cereal </a:t>
            </a:r>
            <a:r>
              <a:rPr lang="en-US" dirty="0"/>
              <a:t>intake ratio should be 1:5. </a:t>
            </a:r>
            <a:endParaRPr lang="en-IN" dirty="0"/>
          </a:p>
        </p:txBody>
      </p:sp>
    </p:spTree>
    <p:extLst>
      <p:ext uri="{BB962C8B-B14F-4D97-AF65-F5344CB8AC3E}">
        <p14:creationId xmlns:p14="http://schemas.microsoft.com/office/powerpoint/2010/main" val="4182326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dirty="0" smtClean="0"/>
              <a:t>VISIBLE FAT AND ESSENTIAL FATTY ACIDS</a:t>
            </a:r>
          </a:p>
          <a:p>
            <a:r>
              <a:rPr lang="en-US" dirty="0" smtClean="0"/>
              <a:t>N-3 </a:t>
            </a:r>
            <a:r>
              <a:rPr lang="en-US" dirty="0"/>
              <a:t>fatty acids are required for normal conception, growth and development of an embryo. To </a:t>
            </a:r>
            <a:r>
              <a:rPr lang="en-US" dirty="0" smtClean="0"/>
              <a:t>meet </a:t>
            </a:r>
            <a:r>
              <a:rPr lang="en-US" dirty="0"/>
              <a:t>this, </a:t>
            </a:r>
            <a:r>
              <a:rPr lang="en-US" dirty="0" smtClean="0"/>
              <a:t>diets </a:t>
            </a:r>
            <a:r>
              <a:rPr lang="en-US" dirty="0"/>
              <a:t>of pregnant women should contain 30 g of visible </a:t>
            </a:r>
            <a:r>
              <a:rPr lang="en-US" dirty="0" smtClean="0"/>
              <a:t>fat</a:t>
            </a:r>
            <a:r>
              <a:rPr lang="en-US" dirty="0"/>
              <a:t>. </a:t>
            </a:r>
          </a:p>
          <a:p>
            <a:r>
              <a:rPr lang="en-US" dirty="0" smtClean="0"/>
              <a:t>Corn</a:t>
            </a:r>
            <a:r>
              <a:rPr lang="en-US" dirty="0"/>
              <a:t>, cotton seed, safflower and </a:t>
            </a:r>
            <a:r>
              <a:rPr lang="en-US" dirty="0" err="1"/>
              <a:t>soyabean</a:t>
            </a:r>
            <a:r>
              <a:rPr lang="en-US" dirty="0"/>
              <a:t> oils are good sources of linoleic </a:t>
            </a:r>
            <a:r>
              <a:rPr lang="en-US" dirty="0" smtClean="0"/>
              <a:t>acid, alpha-</a:t>
            </a:r>
            <a:r>
              <a:rPr lang="en-US" dirty="0" err="1" smtClean="0"/>
              <a:t>linolenic</a:t>
            </a:r>
            <a:r>
              <a:rPr lang="en-US" dirty="0" smtClean="0"/>
              <a:t> </a:t>
            </a:r>
            <a:r>
              <a:rPr lang="en-US" dirty="0"/>
              <a:t>acid is present not only in fish oils but also found in green leaf vegetables, flax seeds, rape </a:t>
            </a:r>
            <a:r>
              <a:rPr lang="en-US" dirty="0" smtClean="0"/>
              <a:t>seed, </a:t>
            </a:r>
            <a:r>
              <a:rPr lang="en-US" dirty="0" err="1" smtClean="0"/>
              <a:t>soyabean</a:t>
            </a:r>
            <a:r>
              <a:rPr lang="en-US" dirty="0" smtClean="0"/>
              <a:t> </a:t>
            </a:r>
            <a:r>
              <a:rPr lang="en-US" dirty="0"/>
              <a:t>and walnuts.</a:t>
            </a:r>
          </a:p>
        </p:txBody>
      </p:sp>
    </p:spTree>
    <p:extLst>
      <p:ext uri="{BB962C8B-B14F-4D97-AF65-F5344CB8AC3E}">
        <p14:creationId xmlns:p14="http://schemas.microsoft.com/office/powerpoint/2010/main" val="4017496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5865515"/>
          </a:xfrm>
        </p:spPr>
        <p:txBody>
          <a:bodyPr/>
          <a:lstStyle/>
          <a:p>
            <a:pPr marL="0" indent="0">
              <a:buNone/>
            </a:pPr>
            <a:r>
              <a:rPr lang="en-US" dirty="0" smtClean="0"/>
              <a:t>CALCIUM</a:t>
            </a:r>
          </a:p>
          <a:p>
            <a:r>
              <a:rPr lang="en-US" dirty="0" smtClean="0"/>
              <a:t>Calcium requirement suggested by ICMR for a pregnant  woman is 1000mg/day.</a:t>
            </a:r>
          </a:p>
          <a:p>
            <a:r>
              <a:rPr lang="en-US" dirty="0" smtClean="0"/>
              <a:t>To </a:t>
            </a:r>
            <a:r>
              <a:rPr lang="en-US" dirty="0"/>
              <a:t>prevent '</a:t>
            </a:r>
            <a:r>
              <a:rPr lang="en-US" dirty="0" err="1"/>
              <a:t>osteomalacia</a:t>
            </a:r>
            <a:r>
              <a:rPr lang="en-US" dirty="0"/>
              <a:t>' mother's diet should contain less of </a:t>
            </a:r>
            <a:r>
              <a:rPr lang="en-US" dirty="0" err="1"/>
              <a:t>phytic</a:t>
            </a:r>
            <a:r>
              <a:rPr lang="en-US" dirty="0"/>
              <a:t> acid, adequate amounts of vitamin D and sufficient amount of calcium. </a:t>
            </a:r>
            <a:endParaRPr lang="en-US" dirty="0" smtClean="0"/>
          </a:p>
          <a:p>
            <a:r>
              <a:rPr lang="en-US" dirty="0" smtClean="0"/>
              <a:t>Dairy </a:t>
            </a:r>
            <a:r>
              <a:rPr lang="en-US" dirty="0"/>
              <a:t>products are a primary source of calcium. Green leafy vegetables like </a:t>
            </a:r>
            <a:r>
              <a:rPr lang="en-US" dirty="0" err="1"/>
              <a:t>agathi</a:t>
            </a:r>
            <a:r>
              <a:rPr lang="en-US" dirty="0"/>
              <a:t> and </a:t>
            </a:r>
            <a:r>
              <a:rPr lang="en-US" dirty="0" err="1" smtClean="0"/>
              <a:t>gingelly</a:t>
            </a:r>
            <a:r>
              <a:rPr lang="en-US" dirty="0" smtClean="0"/>
              <a:t> </a:t>
            </a:r>
            <a:r>
              <a:rPr lang="en-US" dirty="0"/>
              <a:t>seeds also contribute to calcium.</a:t>
            </a:r>
            <a:endParaRPr lang="en-US" dirty="0" smtClean="0"/>
          </a:p>
        </p:txBody>
      </p:sp>
    </p:spTree>
    <p:extLst>
      <p:ext uri="{BB962C8B-B14F-4D97-AF65-F5344CB8AC3E}">
        <p14:creationId xmlns:p14="http://schemas.microsoft.com/office/powerpoint/2010/main" val="335008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IRON</a:t>
            </a:r>
          </a:p>
          <a:p>
            <a:r>
              <a:rPr lang="en-US" dirty="0"/>
              <a:t>I</a:t>
            </a:r>
            <a:r>
              <a:rPr lang="en-US" dirty="0" smtClean="0"/>
              <a:t>ron </a:t>
            </a:r>
            <a:r>
              <a:rPr lang="en-US" dirty="0"/>
              <a:t>requirement of </a:t>
            </a:r>
            <a:r>
              <a:rPr lang="en-US" dirty="0" smtClean="0"/>
              <a:t>a pregnant </a:t>
            </a:r>
            <a:r>
              <a:rPr lang="en-US" dirty="0"/>
              <a:t>woman is </a:t>
            </a:r>
            <a:r>
              <a:rPr lang="en-US" dirty="0" smtClean="0"/>
              <a:t>27 </a:t>
            </a:r>
            <a:r>
              <a:rPr lang="en-US" dirty="0"/>
              <a:t>mg/day. </a:t>
            </a:r>
            <a:endParaRPr lang="en-US" dirty="0" smtClean="0"/>
          </a:p>
          <a:p>
            <a:r>
              <a:rPr lang="en-US" dirty="0" smtClean="0"/>
              <a:t>To </a:t>
            </a:r>
            <a:r>
              <a:rPr lang="en-US" dirty="0"/>
              <a:t>avoid iron deficiency a woman should enter pregnancy with a store of </a:t>
            </a:r>
            <a:r>
              <a:rPr lang="en-US" dirty="0" smtClean="0"/>
              <a:t>at least </a:t>
            </a:r>
            <a:r>
              <a:rPr lang="en-US" dirty="0"/>
              <a:t>300 mg of </a:t>
            </a:r>
            <a:r>
              <a:rPr lang="en-US" dirty="0" smtClean="0"/>
              <a:t>iron.</a:t>
            </a:r>
          </a:p>
          <a:p>
            <a:r>
              <a:rPr lang="en-US" dirty="0"/>
              <a:t>Liver, dried beans, dried fruits, green leafy vegetables, eggs, enriched cereals and iron fortified salt provide additional sources of iron.</a:t>
            </a:r>
          </a:p>
        </p:txBody>
      </p:sp>
    </p:spTree>
    <p:extLst>
      <p:ext uri="{BB962C8B-B14F-4D97-AF65-F5344CB8AC3E}">
        <p14:creationId xmlns:p14="http://schemas.microsoft.com/office/powerpoint/2010/main" val="2649212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IODINE</a:t>
            </a:r>
          </a:p>
          <a:p>
            <a:r>
              <a:rPr lang="en-US" dirty="0" smtClean="0"/>
              <a:t>ICMR recommends 220µg/day of </a:t>
            </a:r>
            <a:r>
              <a:rPr lang="en-US" dirty="0" err="1" smtClean="0"/>
              <a:t>iodne</a:t>
            </a:r>
            <a:r>
              <a:rPr lang="en-US" dirty="0" smtClean="0"/>
              <a:t>.</a:t>
            </a:r>
          </a:p>
          <a:p>
            <a:r>
              <a:rPr lang="en-US" dirty="0" smtClean="0"/>
              <a:t>Iodine </a:t>
            </a:r>
            <a:r>
              <a:rPr lang="en-US" dirty="0"/>
              <a:t>deficiency in mother can lead to abortion, still births, congenital anomalies, increased perinatal mortality, cretinism and psychomotor </a:t>
            </a:r>
            <a:r>
              <a:rPr lang="en-US" dirty="0" smtClean="0"/>
              <a:t>defects.</a:t>
            </a:r>
            <a:endParaRPr lang="en-US" dirty="0"/>
          </a:p>
          <a:p>
            <a:endParaRPr lang="en-US" dirty="0"/>
          </a:p>
        </p:txBody>
      </p:sp>
    </p:spTree>
    <p:extLst>
      <p:ext uri="{BB962C8B-B14F-4D97-AF65-F5344CB8AC3E}">
        <p14:creationId xmlns:p14="http://schemas.microsoft.com/office/powerpoint/2010/main" val="68941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just">
              <a:buNone/>
            </a:pPr>
            <a:r>
              <a:rPr lang="en-IN" dirty="0" smtClean="0"/>
              <a:t>Adequate nutrition before and during pregnancy has greater potential for a long-term health than it does at any other time.</a:t>
            </a:r>
          </a:p>
          <a:p>
            <a:pPr marL="0" indent="0" algn="just">
              <a:buNone/>
            </a:pPr>
            <a:r>
              <a:rPr lang="en-IN" dirty="0" smtClean="0"/>
              <a:t>Maternal  health is a complex, influenced by various genetic, social and economic factors, infections and environmental conditions, many of which may affect the foetal growth. Physiological adaptations result in improved utilisation of nutrients either through increased absorption, decreased excretion or alternations in metabolism. </a:t>
            </a:r>
            <a:endParaRPr lang="en-IN" dirty="0"/>
          </a:p>
        </p:txBody>
      </p:sp>
    </p:spTree>
    <p:extLst>
      <p:ext uri="{BB962C8B-B14F-4D97-AF65-F5344CB8AC3E}">
        <p14:creationId xmlns:p14="http://schemas.microsoft.com/office/powerpoint/2010/main" val="118656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US" dirty="0" smtClean="0"/>
              <a:t>ZINC</a:t>
            </a:r>
          </a:p>
          <a:p>
            <a:r>
              <a:rPr lang="en-US" dirty="0" smtClean="0"/>
              <a:t>Zinc </a:t>
            </a:r>
            <a:r>
              <a:rPr lang="en-US" dirty="0" err="1" smtClean="0"/>
              <a:t>deficienc</a:t>
            </a:r>
            <a:r>
              <a:rPr lang="en-US" dirty="0" smtClean="0"/>
              <a:t> </a:t>
            </a:r>
            <a:r>
              <a:rPr lang="en-US" dirty="0"/>
              <a:t>during the antenatal period leads to adverse effects on the newborn </a:t>
            </a:r>
            <a:r>
              <a:rPr lang="en-US" dirty="0" smtClean="0"/>
              <a:t>including </a:t>
            </a:r>
            <a:r>
              <a:rPr lang="en-US" dirty="0" err="1" smtClean="0"/>
              <a:t>foetal</a:t>
            </a:r>
            <a:r>
              <a:rPr lang="en-US" dirty="0" smtClean="0"/>
              <a:t> </a:t>
            </a:r>
            <a:r>
              <a:rPr lang="en-US" dirty="0"/>
              <a:t>morality, </a:t>
            </a:r>
            <a:r>
              <a:rPr lang="en-US" dirty="0" err="1"/>
              <a:t>foetal</a:t>
            </a:r>
            <a:r>
              <a:rPr lang="en-US" dirty="0"/>
              <a:t> malformations </a:t>
            </a:r>
            <a:r>
              <a:rPr lang="en-US" dirty="0" smtClean="0"/>
              <a:t>ad reduced intrauterine growth.</a:t>
            </a:r>
          </a:p>
          <a:p>
            <a:r>
              <a:rPr lang="en-US" dirty="0" smtClean="0"/>
              <a:t>Low </a:t>
            </a:r>
            <a:r>
              <a:rPr lang="en-US" dirty="0"/>
              <a:t>zinc during pregnancy </a:t>
            </a:r>
            <a:r>
              <a:rPr lang="en-US" dirty="0" smtClean="0"/>
              <a:t>doubles </a:t>
            </a:r>
            <a:r>
              <a:rPr lang="en-US" dirty="0"/>
              <a:t>the risk of low birth weight and </a:t>
            </a:r>
            <a:r>
              <a:rPr lang="en-US" dirty="0" smtClean="0"/>
              <a:t>risk </a:t>
            </a:r>
            <a:r>
              <a:rPr lang="en-US" dirty="0"/>
              <a:t>of preterm delivery.</a:t>
            </a:r>
          </a:p>
          <a:p>
            <a:endParaRPr lang="en-US" dirty="0"/>
          </a:p>
        </p:txBody>
      </p:sp>
    </p:spTree>
    <p:extLst>
      <p:ext uri="{BB962C8B-B14F-4D97-AF65-F5344CB8AC3E}">
        <p14:creationId xmlns:p14="http://schemas.microsoft.com/office/powerpoint/2010/main" val="241857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marL="0" indent="0">
              <a:buNone/>
            </a:pPr>
            <a:r>
              <a:rPr lang="en-US" dirty="0" smtClean="0"/>
              <a:t>VITAMIN A</a:t>
            </a:r>
          </a:p>
          <a:p>
            <a:pPr algn="just"/>
            <a:r>
              <a:rPr lang="en-US" dirty="0" smtClean="0"/>
              <a:t>Normal </a:t>
            </a:r>
            <a:r>
              <a:rPr lang="en-US" dirty="0"/>
              <a:t>requirements of </a:t>
            </a:r>
            <a:r>
              <a:rPr lang="en-US" dirty="0" smtClean="0"/>
              <a:t>Vitamin A </a:t>
            </a:r>
            <a:r>
              <a:rPr lang="en-US" dirty="0"/>
              <a:t>for an adult woman </a:t>
            </a:r>
            <a:r>
              <a:rPr lang="en-US" dirty="0" smtClean="0"/>
              <a:t>is 840 </a:t>
            </a:r>
            <a:r>
              <a:rPr lang="en-US" dirty="0" err="1" smtClean="0"/>
              <a:t>ug</a:t>
            </a:r>
            <a:r>
              <a:rPr lang="en-US" dirty="0" smtClean="0"/>
              <a:t>/day and during </a:t>
            </a:r>
            <a:r>
              <a:rPr lang="en-US" dirty="0"/>
              <a:t>pregnancy it is increased to </a:t>
            </a:r>
            <a:r>
              <a:rPr lang="en-US" dirty="0" smtClean="0"/>
              <a:t>900 </a:t>
            </a:r>
            <a:r>
              <a:rPr lang="en-US" dirty="0" err="1" smtClean="0"/>
              <a:t>ug</a:t>
            </a:r>
            <a:r>
              <a:rPr lang="en-US" dirty="0" smtClean="0"/>
              <a:t>/day. </a:t>
            </a:r>
          </a:p>
          <a:p>
            <a:pPr algn="just"/>
            <a:r>
              <a:rPr lang="en-US" dirty="0"/>
              <a:t>Liver, egg yolk, butter, dark green and yellow vegetables and fruits are good source </a:t>
            </a:r>
            <a:r>
              <a:rPr lang="en-US" dirty="0" smtClean="0"/>
              <a:t>of Vitamin A</a:t>
            </a:r>
          </a:p>
          <a:p>
            <a:pPr algn="just"/>
            <a:r>
              <a:rPr lang="en-US" dirty="0" smtClean="0"/>
              <a:t>A </a:t>
            </a:r>
            <a:r>
              <a:rPr lang="en-US" dirty="0"/>
              <a:t>daily supplementation of 6000 </a:t>
            </a:r>
            <a:r>
              <a:rPr lang="en-US" dirty="0" smtClean="0"/>
              <a:t>IU for </a:t>
            </a:r>
            <a:r>
              <a:rPr lang="en-US" dirty="0"/>
              <a:t>about 12 weeks appears to improve </a:t>
            </a:r>
            <a:r>
              <a:rPr lang="en-US" dirty="0" smtClean="0"/>
              <a:t>serum vitamin A </a:t>
            </a:r>
            <a:r>
              <a:rPr lang="en-US" dirty="0"/>
              <a:t>levels and correct vitamin A deficiency in the pregnant </a:t>
            </a:r>
            <a:r>
              <a:rPr lang="en-US" dirty="0" smtClean="0"/>
              <a:t>women.</a:t>
            </a:r>
          </a:p>
          <a:p>
            <a:pPr algn="just"/>
            <a:r>
              <a:rPr lang="en-US" dirty="0" smtClean="0"/>
              <a:t>Improving </a:t>
            </a:r>
            <a:r>
              <a:rPr lang="en-US" dirty="0"/>
              <a:t>vitamin </a:t>
            </a:r>
            <a:r>
              <a:rPr lang="en-US" dirty="0" smtClean="0"/>
              <a:t>A status  </a:t>
            </a:r>
            <a:r>
              <a:rPr lang="en-US" dirty="0"/>
              <a:t>of pregnant women reduces maternal </a:t>
            </a:r>
            <a:r>
              <a:rPr lang="en-US" dirty="0" smtClean="0"/>
              <a:t>mortality.</a:t>
            </a:r>
            <a:endParaRPr lang="en-US" dirty="0"/>
          </a:p>
          <a:p>
            <a:endParaRPr lang="en-US" dirty="0"/>
          </a:p>
        </p:txBody>
      </p:sp>
    </p:spTree>
    <p:extLst>
      <p:ext uri="{BB962C8B-B14F-4D97-AF65-F5344CB8AC3E}">
        <p14:creationId xmlns:p14="http://schemas.microsoft.com/office/powerpoint/2010/main" val="3007036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marL="0" indent="0">
              <a:buNone/>
            </a:pPr>
            <a:r>
              <a:rPr lang="en-US" dirty="0" smtClean="0"/>
              <a:t>VITAMIN D</a:t>
            </a:r>
          </a:p>
          <a:p>
            <a:pPr algn="just"/>
            <a:r>
              <a:rPr lang="en-US" dirty="0" smtClean="0"/>
              <a:t>Vitamin D is highly essential as it enhances the maternal calcium absorption.</a:t>
            </a:r>
          </a:p>
          <a:p>
            <a:pPr algn="just"/>
            <a:r>
              <a:rPr lang="en-US" dirty="0" smtClean="0"/>
              <a:t>Its active form </a:t>
            </a:r>
            <a:r>
              <a:rPr lang="en-US" dirty="0" err="1" smtClean="0"/>
              <a:t>calcidol</a:t>
            </a:r>
            <a:r>
              <a:rPr lang="en-US" dirty="0" smtClean="0"/>
              <a:t> </a:t>
            </a:r>
            <a:r>
              <a:rPr lang="en-US" dirty="0"/>
              <a:t>and </a:t>
            </a:r>
            <a:r>
              <a:rPr lang="en-US" dirty="0" err="1" smtClean="0"/>
              <a:t>calcitriol</a:t>
            </a:r>
            <a:r>
              <a:rPr lang="en-US" dirty="0" smtClean="0"/>
              <a:t> play </a:t>
            </a:r>
            <a:r>
              <a:rPr lang="en-US" dirty="0"/>
              <a:t>an important role </a:t>
            </a:r>
            <a:r>
              <a:rPr lang="en-US" dirty="0" smtClean="0"/>
              <a:t>in </a:t>
            </a:r>
            <a:r>
              <a:rPr lang="en-US" dirty="0"/>
              <a:t>calcium metabolism of the </a:t>
            </a:r>
            <a:r>
              <a:rPr lang="en-US" dirty="0" err="1"/>
              <a:t>foetus</a:t>
            </a:r>
            <a:r>
              <a:rPr lang="en-US" dirty="0"/>
              <a:t>. </a:t>
            </a:r>
            <a:endParaRPr lang="en-US" dirty="0" smtClean="0"/>
          </a:p>
          <a:p>
            <a:pPr algn="just"/>
            <a:r>
              <a:rPr lang="en-US" dirty="0" smtClean="0"/>
              <a:t>Maternal </a:t>
            </a:r>
            <a:r>
              <a:rPr lang="en-US" dirty="0"/>
              <a:t>deficiency of vitamin D results in neonatal hypocalcaemia and </a:t>
            </a:r>
            <a:r>
              <a:rPr lang="en-US" dirty="0" smtClean="0"/>
              <a:t>hypoplasia.</a:t>
            </a:r>
          </a:p>
          <a:p>
            <a:pPr algn="just"/>
            <a:r>
              <a:rPr lang="en-US" dirty="0" smtClean="0"/>
              <a:t>Excessive </a:t>
            </a:r>
            <a:r>
              <a:rPr lang="en-US" dirty="0"/>
              <a:t>vitamin D can also result in complications such as a atherosclerosis, </a:t>
            </a:r>
            <a:r>
              <a:rPr lang="en-US" dirty="0" err="1"/>
              <a:t>hypercalcaemia</a:t>
            </a:r>
            <a:r>
              <a:rPr lang="en-US" dirty="0"/>
              <a:t>, calcium deposits in various vital organs and mental retardation in the infants</a:t>
            </a:r>
            <a:endParaRPr lang="en-US" dirty="0"/>
          </a:p>
        </p:txBody>
      </p:sp>
    </p:spTree>
    <p:extLst>
      <p:ext uri="{BB962C8B-B14F-4D97-AF65-F5344CB8AC3E}">
        <p14:creationId xmlns:p14="http://schemas.microsoft.com/office/powerpoint/2010/main" val="1695617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VITAMIN E</a:t>
            </a:r>
          </a:p>
          <a:p>
            <a:r>
              <a:rPr lang="en-US" dirty="0"/>
              <a:t>V</a:t>
            </a:r>
            <a:r>
              <a:rPr lang="en-US" dirty="0" smtClean="0"/>
              <a:t>itamin </a:t>
            </a:r>
            <a:r>
              <a:rPr lang="en-US" dirty="0"/>
              <a:t>E has an important role to play in the reproductive process and reduces the number of spontaneous abortions and still </a:t>
            </a:r>
            <a:r>
              <a:rPr lang="en-US" dirty="0" smtClean="0"/>
              <a:t>births.</a:t>
            </a:r>
            <a:endParaRPr lang="en-US" dirty="0"/>
          </a:p>
        </p:txBody>
      </p:sp>
    </p:spTree>
    <p:extLst>
      <p:ext uri="{BB962C8B-B14F-4D97-AF65-F5344CB8AC3E}">
        <p14:creationId xmlns:p14="http://schemas.microsoft.com/office/powerpoint/2010/main" val="3118386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US" dirty="0" smtClean="0"/>
              <a:t>VITAMIN K</a:t>
            </a:r>
          </a:p>
          <a:p>
            <a:r>
              <a:rPr lang="en-US" dirty="0" smtClean="0"/>
              <a:t>Vitamin </a:t>
            </a:r>
            <a:r>
              <a:rPr lang="en-US" dirty="0"/>
              <a:t>K is essential for synthesis of </a:t>
            </a:r>
            <a:r>
              <a:rPr lang="en-US" dirty="0" err="1"/>
              <a:t>prothrombin</a:t>
            </a:r>
            <a:r>
              <a:rPr lang="en-US" dirty="0"/>
              <a:t> that is necessary for normal coagulation of blood</a:t>
            </a:r>
            <a:r>
              <a:rPr lang="en-US" dirty="0" smtClean="0"/>
              <a:t>.</a:t>
            </a:r>
          </a:p>
          <a:p>
            <a:r>
              <a:rPr lang="en-US" dirty="0" smtClean="0"/>
              <a:t> </a:t>
            </a:r>
            <a:r>
              <a:rPr lang="en-US" dirty="0"/>
              <a:t>It is highly essential for preventing neonatal </a:t>
            </a:r>
            <a:r>
              <a:rPr lang="en-US" dirty="0" err="1"/>
              <a:t>haemorrhage</a:t>
            </a:r>
            <a:endParaRPr lang="en-US" dirty="0"/>
          </a:p>
        </p:txBody>
      </p:sp>
    </p:spTree>
    <p:extLst>
      <p:ext uri="{BB962C8B-B14F-4D97-AF65-F5344CB8AC3E}">
        <p14:creationId xmlns:p14="http://schemas.microsoft.com/office/powerpoint/2010/main" val="2547260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buNone/>
            </a:pPr>
            <a:r>
              <a:rPr lang="en-US" dirty="0" smtClean="0"/>
              <a:t>VITAMIN B1</a:t>
            </a:r>
            <a:endParaRPr lang="en-US" dirty="0"/>
          </a:p>
          <a:p>
            <a:r>
              <a:rPr lang="en-US" dirty="0" smtClean="0"/>
              <a:t>The </a:t>
            </a:r>
            <a:r>
              <a:rPr lang="en-US" dirty="0"/>
              <a:t>ICMR recommendations of thiamine RDA for an adult woman </a:t>
            </a:r>
            <a:r>
              <a:rPr lang="en-US" dirty="0" smtClean="0"/>
              <a:t>is:</a:t>
            </a:r>
            <a:endParaRPr lang="en-US" dirty="0"/>
          </a:p>
          <a:p>
            <a:pPr marL="0" indent="0">
              <a:buNone/>
            </a:pPr>
            <a:r>
              <a:rPr lang="en-US" dirty="0" smtClean="0"/>
              <a:t>1.4 </a:t>
            </a:r>
            <a:r>
              <a:rPr lang="en-US" dirty="0"/>
              <a:t>mg for sedentary worker </a:t>
            </a:r>
            <a:endParaRPr lang="en-US" dirty="0" smtClean="0"/>
          </a:p>
          <a:p>
            <a:pPr marL="0" indent="0">
              <a:buNone/>
            </a:pPr>
            <a:r>
              <a:rPr lang="en-US" dirty="0" smtClean="0"/>
              <a:t>1.7 </a:t>
            </a:r>
            <a:r>
              <a:rPr lang="en-US" dirty="0"/>
              <a:t>mg for moderate </a:t>
            </a:r>
            <a:r>
              <a:rPr lang="en-US" dirty="0" smtClean="0"/>
              <a:t>worker</a:t>
            </a:r>
          </a:p>
          <a:p>
            <a:pPr marL="0" indent="0">
              <a:buNone/>
            </a:pPr>
            <a:r>
              <a:rPr lang="en-US" dirty="0" smtClean="0"/>
              <a:t>2.2 </a:t>
            </a:r>
            <a:r>
              <a:rPr lang="en-US" dirty="0"/>
              <a:t>mg for heavy worker</a:t>
            </a:r>
          </a:p>
          <a:p>
            <a:r>
              <a:rPr lang="en-US" dirty="0" smtClean="0"/>
              <a:t>For </a:t>
            </a:r>
            <a:r>
              <a:rPr lang="en-US" dirty="0"/>
              <a:t>a pregnant woman the requirement </a:t>
            </a:r>
            <a:r>
              <a:rPr lang="en-US" dirty="0" smtClean="0"/>
              <a:t>is 2 mg/day.</a:t>
            </a:r>
          </a:p>
          <a:p>
            <a:r>
              <a:rPr lang="en-US" dirty="0"/>
              <a:t>The relationship between thiamine and caloric intake remains the same as normal adult during pregnancy </a:t>
            </a:r>
            <a:r>
              <a:rPr lang="en-US" dirty="0" smtClean="0"/>
              <a:t>i.e., </a:t>
            </a:r>
            <a:r>
              <a:rPr lang="en-US" dirty="0"/>
              <a:t>for 1000 calories 0.5 mg of thiamine is required.</a:t>
            </a:r>
          </a:p>
        </p:txBody>
      </p:sp>
    </p:spTree>
    <p:extLst>
      <p:ext uri="{BB962C8B-B14F-4D97-AF65-F5344CB8AC3E}">
        <p14:creationId xmlns:p14="http://schemas.microsoft.com/office/powerpoint/2010/main" val="611093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5649491"/>
          </a:xfrm>
        </p:spPr>
        <p:txBody>
          <a:bodyPr>
            <a:normAutofit/>
          </a:bodyPr>
          <a:lstStyle/>
          <a:p>
            <a:pPr marL="0" indent="0">
              <a:buNone/>
            </a:pPr>
            <a:r>
              <a:rPr lang="en-US" dirty="0" smtClean="0"/>
              <a:t>VITAMIN B2</a:t>
            </a:r>
          </a:p>
          <a:p>
            <a:r>
              <a:rPr lang="en-US" dirty="0"/>
              <a:t>The ICMR recommendations of riboflavin RDA for an adult woman </a:t>
            </a:r>
            <a:r>
              <a:rPr lang="en-US" dirty="0" smtClean="0"/>
              <a:t>is:</a:t>
            </a:r>
            <a:endParaRPr lang="en-US" dirty="0"/>
          </a:p>
          <a:p>
            <a:pPr marL="0" indent="0">
              <a:buNone/>
            </a:pPr>
            <a:r>
              <a:rPr lang="en-US" dirty="0" smtClean="0"/>
              <a:t>1.9 </a:t>
            </a:r>
            <a:r>
              <a:rPr lang="en-US" dirty="0"/>
              <a:t>mg for sedentary </a:t>
            </a:r>
            <a:r>
              <a:rPr lang="en-US" dirty="0" smtClean="0"/>
              <a:t>worker</a:t>
            </a:r>
          </a:p>
          <a:p>
            <a:pPr marL="0" indent="0">
              <a:buNone/>
            </a:pPr>
            <a:r>
              <a:rPr lang="en-US" dirty="0" smtClean="0"/>
              <a:t>2.4 </a:t>
            </a:r>
            <a:r>
              <a:rPr lang="en-US" dirty="0"/>
              <a:t>mg for moderate worker</a:t>
            </a:r>
          </a:p>
          <a:p>
            <a:pPr marL="0" indent="0">
              <a:buNone/>
            </a:pPr>
            <a:r>
              <a:rPr lang="en-US" dirty="0" smtClean="0"/>
              <a:t>3.1 </a:t>
            </a:r>
            <a:r>
              <a:rPr lang="en-US" dirty="0"/>
              <a:t>mg for heavy worker</a:t>
            </a:r>
          </a:p>
          <a:p>
            <a:r>
              <a:rPr lang="en-US" dirty="0" smtClean="0"/>
              <a:t>In </a:t>
            </a:r>
            <a:r>
              <a:rPr lang="en-US" dirty="0"/>
              <a:t>a pregnant woman the RDA is increased by </a:t>
            </a:r>
            <a:r>
              <a:rPr lang="en-US" dirty="0" smtClean="0"/>
              <a:t>2.7 </a:t>
            </a:r>
            <a:r>
              <a:rPr lang="en-US" dirty="0"/>
              <a:t>mg/day. For 1000 calorie intake, 0.6 mg of riboflavin is required.</a:t>
            </a:r>
          </a:p>
          <a:p>
            <a:endParaRPr lang="en-US" dirty="0"/>
          </a:p>
        </p:txBody>
      </p:sp>
    </p:spTree>
    <p:extLst>
      <p:ext uri="{BB962C8B-B14F-4D97-AF65-F5344CB8AC3E}">
        <p14:creationId xmlns:p14="http://schemas.microsoft.com/office/powerpoint/2010/main" val="809638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US" dirty="0" smtClean="0"/>
              <a:t>VITAMIN B6</a:t>
            </a:r>
          </a:p>
          <a:p>
            <a:r>
              <a:rPr lang="en-US" dirty="0" smtClean="0"/>
              <a:t>Normal </a:t>
            </a:r>
            <a:r>
              <a:rPr lang="en-US" dirty="0"/>
              <a:t>requirement of </a:t>
            </a:r>
            <a:r>
              <a:rPr lang="en-US" dirty="0" smtClean="0"/>
              <a:t>pyridoxine per day  </a:t>
            </a:r>
            <a:r>
              <a:rPr lang="en-US" dirty="0"/>
              <a:t>in an adult woman </a:t>
            </a:r>
            <a:r>
              <a:rPr lang="en-US" dirty="0" smtClean="0"/>
              <a:t>is:</a:t>
            </a:r>
          </a:p>
          <a:p>
            <a:pPr marL="0" indent="0">
              <a:buNone/>
            </a:pPr>
            <a:r>
              <a:rPr lang="en-US" dirty="0" smtClean="0"/>
              <a:t>1.9 </a:t>
            </a:r>
            <a:r>
              <a:rPr lang="en-US" dirty="0"/>
              <a:t>mg for sedentary worker</a:t>
            </a:r>
          </a:p>
          <a:p>
            <a:pPr marL="0" indent="0">
              <a:buNone/>
            </a:pPr>
            <a:r>
              <a:rPr lang="en-US" dirty="0" smtClean="0"/>
              <a:t>1.9 </a:t>
            </a:r>
            <a:r>
              <a:rPr lang="en-US" dirty="0"/>
              <a:t>mg for moderate worker</a:t>
            </a:r>
          </a:p>
          <a:p>
            <a:pPr marL="0" indent="0">
              <a:buNone/>
            </a:pPr>
            <a:r>
              <a:rPr lang="en-US" dirty="0" smtClean="0"/>
              <a:t>2.4 </a:t>
            </a:r>
            <a:r>
              <a:rPr lang="en-US" dirty="0"/>
              <a:t>mg for heavy </a:t>
            </a:r>
            <a:r>
              <a:rPr lang="en-US" dirty="0" smtClean="0"/>
              <a:t>worker</a:t>
            </a:r>
          </a:p>
          <a:p>
            <a:pPr marL="0" indent="0">
              <a:buNone/>
            </a:pPr>
            <a:r>
              <a:rPr lang="en-US" dirty="0" smtClean="0"/>
              <a:t>ICMR </a:t>
            </a:r>
            <a:r>
              <a:rPr lang="en-US" dirty="0"/>
              <a:t>suggested for </a:t>
            </a:r>
            <a:r>
              <a:rPr lang="en-US" dirty="0" smtClean="0"/>
              <a:t>pregnancy 2.3mg/day.</a:t>
            </a:r>
            <a:endParaRPr lang="en-US" dirty="0"/>
          </a:p>
        </p:txBody>
      </p:sp>
    </p:spTree>
    <p:extLst>
      <p:ext uri="{BB962C8B-B14F-4D97-AF65-F5344CB8AC3E}">
        <p14:creationId xmlns:p14="http://schemas.microsoft.com/office/powerpoint/2010/main" val="2248447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US" dirty="0" smtClean="0"/>
              <a:t>DIETARY FOLATE</a:t>
            </a:r>
          </a:p>
          <a:p>
            <a:pPr algn="just"/>
            <a:r>
              <a:rPr lang="en-US" dirty="0" smtClean="0"/>
              <a:t>Normal </a:t>
            </a:r>
            <a:r>
              <a:rPr lang="en-US" dirty="0"/>
              <a:t>adult woman requirement of </a:t>
            </a:r>
            <a:r>
              <a:rPr lang="en-US" dirty="0" err="1"/>
              <a:t>folate</a:t>
            </a:r>
            <a:r>
              <a:rPr lang="en-US" dirty="0"/>
              <a:t> is </a:t>
            </a:r>
            <a:r>
              <a:rPr lang="en-US" dirty="0" smtClean="0"/>
              <a:t>220 </a:t>
            </a:r>
            <a:r>
              <a:rPr lang="en-US" dirty="0"/>
              <a:t>µg/day. ICMR recommendations during </a:t>
            </a:r>
            <a:r>
              <a:rPr lang="en-US" dirty="0" smtClean="0"/>
              <a:t>pregnancy </a:t>
            </a:r>
            <a:r>
              <a:rPr lang="en-US" dirty="0"/>
              <a:t>are </a:t>
            </a:r>
            <a:r>
              <a:rPr lang="en-US" dirty="0" smtClean="0"/>
              <a:t>570 </a:t>
            </a:r>
            <a:r>
              <a:rPr lang="en-US" dirty="0"/>
              <a:t>µg/day</a:t>
            </a:r>
            <a:r>
              <a:rPr lang="en-US" dirty="0" smtClean="0"/>
              <a:t>.</a:t>
            </a:r>
          </a:p>
          <a:p>
            <a:pPr algn="just"/>
            <a:r>
              <a:rPr lang="en-US" dirty="0"/>
              <a:t>Folic acid is needed </a:t>
            </a:r>
            <a:r>
              <a:rPr lang="en-US" dirty="0" smtClean="0"/>
              <a:t>for the </a:t>
            </a:r>
            <a:r>
              <a:rPr lang="en-US" dirty="0"/>
              <a:t>synthesis of essential components of DNA and RNA which increase rapidly during </a:t>
            </a:r>
            <a:r>
              <a:rPr lang="en-US" dirty="0" smtClean="0"/>
              <a:t>growth </a:t>
            </a:r>
            <a:r>
              <a:rPr lang="en-US" dirty="0"/>
              <a:t>thereby increasing the requirements</a:t>
            </a:r>
            <a:r>
              <a:rPr lang="en-US" dirty="0" smtClean="0"/>
              <a:t>.</a:t>
            </a:r>
          </a:p>
          <a:p>
            <a:pPr algn="just"/>
            <a:r>
              <a:rPr lang="en-US" dirty="0" smtClean="0"/>
              <a:t> Folic </a:t>
            </a:r>
            <a:r>
              <a:rPr lang="en-US" dirty="0"/>
              <a:t>acid is essential for the development </a:t>
            </a:r>
            <a:r>
              <a:rPr lang="en-US" dirty="0" smtClean="0"/>
              <a:t>RBCs </a:t>
            </a:r>
            <a:r>
              <a:rPr lang="en-US" dirty="0"/>
              <a:t>which increase as the mother's blood volume increases.</a:t>
            </a:r>
          </a:p>
        </p:txBody>
      </p:sp>
    </p:spTree>
    <p:extLst>
      <p:ext uri="{BB962C8B-B14F-4D97-AF65-F5344CB8AC3E}">
        <p14:creationId xmlns:p14="http://schemas.microsoft.com/office/powerpoint/2010/main" val="1531405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just"/>
            <a:r>
              <a:rPr lang="en-US" dirty="0"/>
              <a:t>The greatest significance of folic acid and its potential influence on pregnancy outcome is its role in preventing neural tube defects, such as </a:t>
            </a:r>
            <a:r>
              <a:rPr lang="en-US" dirty="0" err="1"/>
              <a:t>spina</a:t>
            </a:r>
            <a:r>
              <a:rPr lang="en-US" dirty="0"/>
              <a:t> bifida. In this condition there is a congenital defect in which the vertebral neural arches fail to close, so exposing the contents of the spinal canal </a:t>
            </a:r>
            <a:r>
              <a:rPr lang="en-US" dirty="0" smtClean="0"/>
              <a:t>posteriorly.</a:t>
            </a:r>
          </a:p>
          <a:p>
            <a:pPr algn="just"/>
            <a:r>
              <a:rPr lang="en-US" dirty="0"/>
              <a:t>Folic acid deficiency can lead to anencephaly-absence of </a:t>
            </a:r>
            <a:r>
              <a:rPr lang="en-US" dirty="0" smtClean="0"/>
              <a:t>brain.</a:t>
            </a:r>
          </a:p>
          <a:p>
            <a:pPr algn="just"/>
            <a:r>
              <a:rPr lang="en-US" dirty="0" smtClean="0"/>
              <a:t> </a:t>
            </a:r>
            <a:r>
              <a:rPr lang="en-US" dirty="0"/>
              <a:t>Folic acid deficiency </a:t>
            </a:r>
            <a:r>
              <a:rPr lang="en-US" dirty="0" smtClean="0"/>
              <a:t>also </a:t>
            </a:r>
            <a:r>
              <a:rPr lang="en-US" dirty="0"/>
              <a:t>been implicated in pregnancy induced </a:t>
            </a:r>
            <a:r>
              <a:rPr lang="en-US" dirty="0" smtClean="0"/>
              <a:t>hypertension.</a:t>
            </a:r>
            <a:endParaRPr lang="en-US" dirty="0"/>
          </a:p>
        </p:txBody>
      </p:sp>
    </p:spTree>
    <p:extLst>
      <p:ext uri="{BB962C8B-B14F-4D97-AF65-F5344CB8AC3E}">
        <p14:creationId xmlns:p14="http://schemas.microsoft.com/office/powerpoint/2010/main" val="316835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IN" dirty="0" smtClean="0"/>
              <a:t>PHYSIOLOGICAL CHANGES</a:t>
            </a:r>
          </a:p>
          <a:p>
            <a:r>
              <a:rPr lang="en-IN" dirty="0" smtClean="0"/>
              <a:t>Total plasma volume in a non pregnant woman averages 2600 ml. By 34 weeks it is about 50 per cent greater than it was at conception. </a:t>
            </a:r>
            <a:endParaRPr lang="en-IN" dirty="0"/>
          </a:p>
        </p:txBody>
      </p:sp>
    </p:spTree>
    <p:extLst>
      <p:ext uri="{BB962C8B-B14F-4D97-AF65-F5344CB8AC3E}">
        <p14:creationId xmlns:p14="http://schemas.microsoft.com/office/powerpoint/2010/main" val="386796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US" dirty="0"/>
              <a:t>Green leafy vegetables like </a:t>
            </a:r>
            <a:r>
              <a:rPr lang="en-US" dirty="0" err="1"/>
              <a:t>gogu</a:t>
            </a:r>
            <a:r>
              <a:rPr lang="en-US" dirty="0"/>
              <a:t> leaves and tamarind leaves and legumes like moth </a:t>
            </a:r>
            <a:r>
              <a:rPr lang="en-US" dirty="0" smtClean="0"/>
              <a:t>bean, red </a:t>
            </a:r>
            <a:r>
              <a:rPr lang="en-US" dirty="0"/>
              <a:t>gram, </a:t>
            </a:r>
            <a:r>
              <a:rPr lang="en-US" dirty="0" err="1" smtClean="0"/>
              <a:t>rajmah</a:t>
            </a:r>
            <a:r>
              <a:rPr lang="en-US" dirty="0" smtClean="0"/>
              <a:t> </a:t>
            </a:r>
            <a:r>
              <a:rPr lang="en-US" dirty="0"/>
              <a:t>and soya beans are good sources of folic acid. </a:t>
            </a:r>
            <a:endParaRPr lang="en-US" dirty="0" smtClean="0"/>
          </a:p>
          <a:p>
            <a:r>
              <a:rPr lang="en-US" dirty="0" smtClean="0"/>
              <a:t>Nuts </a:t>
            </a:r>
            <a:r>
              <a:rPr lang="en-US" dirty="0"/>
              <a:t>(ground nuts), vegetables</a:t>
            </a:r>
            <a:r>
              <a:rPr lang="en-US" dirty="0" smtClean="0"/>
              <a:t>, (</a:t>
            </a:r>
            <a:r>
              <a:rPr lang="en-US" dirty="0"/>
              <a:t>beet root, lady's finger, capsicum) and fruits (mango) also contribute to folic acid.</a:t>
            </a:r>
          </a:p>
          <a:p>
            <a:endParaRPr lang="en-US" dirty="0"/>
          </a:p>
        </p:txBody>
      </p:sp>
    </p:spTree>
    <p:extLst>
      <p:ext uri="{BB962C8B-B14F-4D97-AF65-F5344CB8AC3E}">
        <p14:creationId xmlns:p14="http://schemas.microsoft.com/office/powerpoint/2010/main" val="2561692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US" dirty="0" smtClean="0"/>
              <a:t>VITAMIN B12</a:t>
            </a:r>
          </a:p>
          <a:p>
            <a:r>
              <a:rPr lang="en-US" dirty="0"/>
              <a:t>Normal adult woman's requirement of vitamin </a:t>
            </a:r>
            <a:r>
              <a:rPr lang="en-US" dirty="0" smtClean="0"/>
              <a:t>B12 </a:t>
            </a:r>
            <a:r>
              <a:rPr lang="en-US" dirty="0"/>
              <a:t>is </a:t>
            </a:r>
            <a:r>
              <a:rPr lang="en-US" dirty="0" smtClean="0"/>
              <a:t>2.2 micro </a:t>
            </a:r>
            <a:r>
              <a:rPr lang="en-US" dirty="0" err="1" smtClean="0"/>
              <a:t>gm</a:t>
            </a:r>
            <a:r>
              <a:rPr lang="en-US" dirty="0" smtClean="0"/>
              <a:t>/day, and additional +0.25 micro </a:t>
            </a:r>
            <a:r>
              <a:rPr lang="en-US" dirty="0" err="1" smtClean="0"/>
              <a:t>gm</a:t>
            </a:r>
            <a:r>
              <a:rPr lang="en-US" dirty="0" smtClean="0"/>
              <a:t>/day is required during </a:t>
            </a:r>
            <a:r>
              <a:rPr lang="en-US" dirty="0"/>
              <a:t>pregnancy. </a:t>
            </a:r>
            <a:endParaRPr lang="en-US" dirty="0" smtClean="0"/>
          </a:p>
          <a:p>
            <a:r>
              <a:rPr lang="en-US" dirty="0"/>
              <a:t>Vegan mothers have more chances of getting </a:t>
            </a:r>
            <a:r>
              <a:rPr lang="en-US" dirty="0" smtClean="0"/>
              <a:t>B12 </a:t>
            </a:r>
            <a:r>
              <a:rPr lang="en-US" dirty="0"/>
              <a:t>deficiency as vitamin </a:t>
            </a:r>
            <a:r>
              <a:rPr lang="en-US" dirty="0" smtClean="0"/>
              <a:t>B12, </a:t>
            </a:r>
            <a:r>
              <a:rPr lang="en-US" dirty="0"/>
              <a:t>is present in foods of animal </a:t>
            </a:r>
            <a:r>
              <a:rPr lang="en-US" dirty="0" smtClean="0"/>
              <a:t>origin.</a:t>
            </a:r>
            <a:endParaRPr lang="en-US" dirty="0"/>
          </a:p>
        </p:txBody>
      </p:sp>
    </p:spTree>
    <p:extLst>
      <p:ext uri="{BB962C8B-B14F-4D97-AF65-F5344CB8AC3E}">
        <p14:creationId xmlns:p14="http://schemas.microsoft.com/office/powerpoint/2010/main" val="810327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dirty="0" smtClean="0"/>
              <a:t>VITAMIN C</a:t>
            </a:r>
          </a:p>
          <a:p>
            <a:r>
              <a:rPr lang="en-US" dirty="0"/>
              <a:t>Normal requirement </a:t>
            </a:r>
            <a:r>
              <a:rPr lang="en-US" dirty="0" smtClean="0"/>
              <a:t>of Vitamin C </a:t>
            </a:r>
            <a:r>
              <a:rPr lang="en-US" dirty="0"/>
              <a:t>per day  in an adult woman </a:t>
            </a:r>
            <a:r>
              <a:rPr lang="en-US" dirty="0" smtClean="0"/>
              <a:t>is 840 mg/day. ICMR </a:t>
            </a:r>
            <a:r>
              <a:rPr lang="en-US" dirty="0"/>
              <a:t>suggested for pregnancy </a:t>
            </a:r>
            <a:r>
              <a:rPr lang="en-US" dirty="0" smtClean="0"/>
              <a:t>900 mg/day.</a:t>
            </a:r>
          </a:p>
          <a:p>
            <a:r>
              <a:rPr lang="en-US" dirty="0" smtClean="0"/>
              <a:t>.Low </a:t>
            </a:r>
            <a:r>
              <a:rPr lang="en-US" dirty="0"/>
              <a:t>maternal intake of vitamin C is associated with premature rupture of </a:t>
            </a:r>
            <a:r>
              <a:rPr lang="en-US" dirty="0" err="1"/>
              <a:t>foetal</a:t>
            </a:r>
            <a:r>
              <a:rPr lang="en-US" dirty="0"/>
              <a:t> membranes and increased neonatal death </a:t>
            </a:r>
            <a:r>
              <a:rPr lang="en-US" dirty="0" smtClean="0"/>
              <a:t>rates.</a:t>
            </a:r>
          </a:p>
          <a:p>
            <a:r>
              <a:rPr lang="en-US" dirty="0" smtClean="0"/>
              <a:t>A few studies have suggested an association between low plasma levels of Vitamin C and pre-</a:t>
            </a:r>
            <a:r>
              <a:rPr lang="en-US" dirty="0" err="1" smtClean="0"/>
              <a:t>eclampsia</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968681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marL="0" indent="0" algn="ctr">
              <a:buNone/>
            </a:pPr>
            <a:r>
              <a:rPr lang="en-US" sz="2000" b="1" dirty="0"/>
              <a:t>RELATIONSHIP BETWEEN MATERNAL NUTRITION AND FOETAL </a:t>
            </a:r>
            <a:r>
              <a:rPr lang="en-US" sz="2000" b="1" dirty="0" smtClean="0"/>
              <a:t>NUTRITION</a:t>
            </a:r>
          </a:p>
          <a:p>
            <a:pPr marL="0" indent="0" algn="ctr">
              <a:buNone/>
            </a:pPr>
            <a:r>
              <a:rPr lang="en-US" sz="2000" b="1" dirty="0" smtClean="0">
                <a:solidFill>
                  <a:srgbClr val="FF0000"/>
                </a:solidFill>
              </a:rPr>
              <a:t>Inadequate food intake and poor nutrient utilization</a:t>
            </a:r>
          </a:p>
          <a:p>
            <a:pPr marL="0" indent="0" algn="ctr">
              <a:buNone/>
            </a:pPr>
            <a:r>
              <a:rPr lang="en-US" sz="2000" b="1" dirty="0" smtClean="0">
                <a:solidFill>
                  <a:srgbClr val="FF0000"/>
                </a:solidFill>
              </a:rPr>
              <a:t>I</a:t>
            </a:r>
          </a:p>
          <a:p>
            <a:pPr marL="0" indent="0" algn="ctr">
              <a:buNone/>
            </a:pPr>
            <a:r>
              <a:rPr lang="en-US" sz="2000" b="1" dirty="0" smtClean="0">
                <a:solidFill>
                  <a:srgbClr val="FF0000"/>
                </a:solidFill>
              </a:rPr>
              <a:t>Maternal malnutrition</a:t>
            </a:r>
          </a:p>
          <a:p>
            <a:pPr marL="0" indent="0" algn="ctr">
              <a:buNone/>
            </a:pPr>
            <a:r>
              <a:rPr lang="en-US" sz="2000" b="1" dirty="0" smtClean="0">
                <a:solidFill>
                  <a:srgbClr val="FF0000"/>
                </a:solidFill>
              </a:rPr>
              <a:t>I</a:t>
            </a:r>
          </a:p>
          <a:p>
            <a:pPr marL="0" indent="0" algn="ctr">
              <a:buNone/>
            </a:pPr>
            <a:r>
              <a:rPr lang="en-US" sz="2000" b="1" dirty="0" smtClean="0">
                <a:solidFill>
                  <a:srgbClr val="FF0000"/>
                </a:solidFill>
              </a:rPr>
              <a:t>Reduced blood volume expansion</a:t>
            </a:r>
          </a:p>
          <a:p>
            <a:pPr marL="0" indent="0" algn="ctr">
              <a:buNone/>
            </a:pPr>
            <a:r>
              <a:rPr lang="en-US" sz="2000" b="1" dirty="0" smtClean="0">
                <a:solidFill>
                  <a:srgbClr val="FF0000"/>
                </a:solidFill>
              </a:rPr>
              <a:t>I</a:t>
            </a:r>
          </a:p>
          <a:p>
            <a:pPr marL="0" indent="0" algn="ctr">
              <a:buNone/>
            </a:pPr>
            <a:r>
              <a:rPr lang="en-US" sz="2000" b="1" dirty="0" smtClean="0">
                <a:solidFill>
                  <a:srgbClr val="FF0000"/>
                </a:solidFill>
              </a:rPr>
              <a:t>Inadequate increase in cardiac output</a:t>
            </a:r>
          </a:p>
          <a:p>
            <a:pPr marL="0" indent="0" algn="ctr">
              <a:buNone/>
            </a:pPr>
            <a:r>
              <a:rPr lang="en-US" sz="2000" b="1" dirty="0" smtClean="0">
                <a:solidFill>
                  <a:srgbClr val="FF0000"/>
                </a:solidFill>
              </a:rPr>
              <a:t>Decreased blood and nutrient supply to the </a:t>
            </a:r>
            <a:r>
              <a:rPr lang="en-US" sz="2000" b="1" dirty="0" err="1" smtClean="0">
                <a:solidFill>
                  <a:srgbClr val="FF0000"/>
                </a:solidFill>
              </a:rPr>
              <a:t>foetus</a:t>
            </a:r>
            <a:endParaRPr lang="en-US" sz="2000" b="1" dirty="0" smtClean="0">
              <a:solidFill>
                <a:srgbClr val="FF0000"/>
              </a:solidFill>
            </a:endParaRPr>
          </a:p>
          <a:p>
            <a:pPr marL="0" indent="0" algn="ctr">
              <a:buNone/>
            </a:pPr>
            <a:r>
              <a:rPr lang="en-US" sz="2000" b="1" dirty="0" smtClean="0">
                <a:solidFill>
                  <a:srgbClr val="FF0000"/>
                </a:solidFill>
              </a:rPr>
              <a:t>I</a:t>
            </a:r>
          </a:p>
          <a:p>
            <a:pPr marL="0" indent="0" algn="ctr">
              <a:buNone/>
            </a:pPr>
            <a:r>
              <a:rPr lang="en-US" sz="2000" b="1" dirty="0" smtClean="0">
                <a:solidFill>
                  <a:srgbClr val="FF0000"/>
                </a:solidFill>
              </a:rPr>
              <a:t>Reduced placental size</a:t>
            </a:r>
          </a:p>
          <a:p>
            <a:pPr marL="0" indent="0" algn="ctr">
              <a:buNone/>
            </a:pPr>
            <a:r>
              <a:rPr lang="en-US" sz="2000" b="1" dirty="0" smtClean="0">
                <a:solidFill>
                  <a:srgbClr val="FF0000"/>
                </a:solidFill>
              </a:rPr>
              <a:t>I</a:t>
            </a:r>
          </a:p>
          <a:p>
            <a:pPr marL="0" indent="0" algn="ctr">
              <a:buNone/>
            </a:pPr>
            <a:r>
              <a:rPr lang="en-US" sz="2000" b="1" dirty="0" smtClean="0">
                <a:solidFill>
                  <a:srgbClr val="FF0000"/>
                </a:solidFill>
              </a:rPr>
              <a:t>Reduced nutrient transfer</a:t>
            </a:r>
          </a:p>
          <a:p>
            <a:pPr marL="0" indent="0" algn="ctr">
              <a:buNone/>
            </a:pPr>
            <a:r>
              <a:rPr lang="en-US" sz="2000" b="1" dirty="0" smtClean="0">
                <a:solidFill>
                  <a:srgbClr val="FF0000"/>
                </a:solidFill>
              </a:rPr>
              <a:t>I</a:t>
            </a:r>
          </a:p>
          <a:p>
            <a:pPr marL="0" indent="0" algn="ctr">
              <a:buNone/>
            </a:pPr>
            <a:r>
              <a:rPr lang="en-US" sz="2000" b="1" dirty="0" err="1" smtClean="0">
                <a:solidFill>
                  <a:srgbClr val="FF0000"/>
                </a:solidFill>
              </a:rPr>
              <a:t>Foetal</a:t>
            </a:r>
            <a:r>
              <a:rPr lang="en-US" sz="2000" b="1" dirty="0">
                <a:solidFill>
                  <a:srgbClr val="FF0000"/>
                </a:solidFill>
              </a:rPr>
              <a:t> </a:t>
            </a:r>
            <a:r>
              <a:rPr lang="en-US" sz="2000" b="1" dirty="0" smtClean="0">
                <a:solidFill>
                  <a:srgbClr val="FF0000"/>
                </a:solidFill>
              </a:rPr>
              <a:t>growth retardation</a:t>
            </a:r>
          </a:p>
          <a:p>
            <a:pPr marL="0" indent="0" algn="ctr">
              <a:buNone/>
            </a:pPr>
            <a:endParaRPr lang="en-US" sz="2000" dirty="0"/>
          </a:p>
        </p:txBody>
      </p:sp>
    </p:spTree>
    <p:extLst>
      <p:ext uri="{BB962C8B-B14F-4D97-AF65-F5344CB8AC3E}">
        <p14:creationId xmlns:p14="http://schemas.microsoft.com/office/powerpoint/2010/main" val="116832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ctr">
              <a:buNone/>
            </a:pPr>
            <a:r>
              <a:rPr lang="en-US" dirty="0" smtClean="0"/>
              <a:t>RELATIONSHIP BETWEEN MATERNAL NUTRITION AND FOETAL NUTRITION</a:t>
            </a:r>
          </a:p>
          <a:p>
            <a:r>
              <a:rPr lang="en-US" dirty="0"/>
              <a:t>Nutritional deficiencies during the growth period in the womb and after birth tend to </a:t>
            </a:r>
            <a:r>
              <a:rPr lang="en-US" dirty="0" smtClean="0"/>
              <a:t>cause low </a:t>
            </a:r>
            <a:r>
              <a:rPr lang="en-US" dirty="0"/>
              <a:t>weight and small </a:t>
            </a:r>
            <a:r>
              <a:rPr lang="en-US" dirty="0" smtClean="0"/>
              <a:t>size.</a:t>
            </a:r>
          </a:p>
          <a:p>
            <a:r>
              <a:rPr lang="en-US" dirty="0" smtClean="0"/>
              <a:t>Due </a:t>
            </a:r>
            <a:r>
              <a:rPr lang="en-US" dirty="0"/>
              <a:t>to undernourishment of the mother the baby is at an increased risk of </a:t>
            </a:r>
            <a:r>
              <a:rPr lang="en-US" dirty="0" smtClean="0"/>
              <a:t>being premature </a:t>
            </a:r>
            <a:r>
              <a:rPr lang="en-US" dirty="0"/>
              <a:t>with low birth weight and developmental irregularities</a:t>
            </a:r>
          </a:p>
          <a:p>
            <a:pPr marL="0" indent="0">
              <a:buNone/>
            </a:pPr>
            <a:endParaRPr lang="en-US" dirty="0"/>
          </a:p>
        </p:txBody>
      </p:sp>
    </p:spTree>
    <p:extLst>
      <p:ext uri="{BB962C8B-B14F-4D97-AF65-F5344CB8AC3E}">
        <p14:creationId xmlns:p14="http://schemas.microsoft.com/office/powerpoint/2010/main" val="2942648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US" dirty="0" smtClean="0"/>
              <a:t>Intrauterine </a:t>
            </a:r>
            <a:r>
              <a:rPr lang="en-US" dirty="0"/>
              <a:t>nutrition is highly important </a:t>
            </a:r>
            <a:r>
              <a:rPr lang="en-US" dirty="0" err="1"/>
              <a:t>ir</a:t>
            </a:r>
            <a:r>
              <a:rPr lang="en-US" dirty="0"/>
              <a:t> the growth of the central nervous system and kidneys of the </a:t>
            </a:r>
            <a:r>
              <a:rPr lang="en-US" dirty="0" err="1" smtClean="0"/>
              <a:t>foetus</a:t>
            </a:r>
            <a:r>
              <a:rPr lang="en-US" dirty="0" smtClean="0"/>
              <a:t> </a:t>
            </a:r>
            <a:r>
              <a:rPr lang="en-US" dirty="0"/>
              <a:t>which mature during the </a:t>
            </a:r>
            <a:r>
              <a:rPr lang="en-US" dirty="0" err="1" smtClean="0"/>
              <a:t>Iater</a:t>
            </a:r>
            <a:r>
              <a:rPr lang="en-US" dirty="0" smtClean="0"/>
              <a:t> </a:t>
            </a:r>
            <a:r>
              <a:rPr lang="en-US" dirty="0"/>
              <a:t>part of </a:t>
            </a:r>
            <a:r>
              <a:rPr lang="en-US" dirty="0" smtClean="0"/>
              <a:t>pregnancy.</a:t>
            </a:r>
          </a:p>
          <a:p>
            <a:r>
              <a:rPr lang="en-US" dirty="0" smtClean="0"/>
              <a:t>Intra uterine growth retardation can occur due to deficiency of energy, folic acid, vitamin A, vitamin B12 , </a:t>
            </a:r>
            <a:r>
              <a:rPr lang="en-US" dirty="0" err="1" smtClean="0"/>
              <a:t>ribolavin</a:t>
            </a:r>
            <a:r>
              <a:rPr lang="en-US" dirty="0" smtClean="0"/>
              <a:t> and iodine.</a:t>
            </a:r>
            <a:endParaRPr lang="en-US" dirty="0"/>
          </a:p>
        </p:txBody>
      </p:sp>
    </p:spTree>
    <p:extLst>
      <p:ext uri="{BB962C8B-B14F-4D97-AF65-F5344CB8AC3E}">
        <p14:creationId xmlns:p14="http://schemas.microsoft.com/office/powerpoint/2010/main" val="3527421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US" dirty="0"/>
              <a:t>FOOD </a:t>
            </a:r>
            <a:r>
              <a:rPr lang="en-US" dirty="0" smtClean="0"/>
              <a:t>REQUIREMENTS</a:t>
            </a:r>
          </a:p>
          <a:p>
            <a:pPr algn="just"/>
            <a:r>
              <a:rPr lang="en-US" dirty="0" smtClean="0"/>
              <a:t>For a pregnant </a:t>
            </a:r>
            <a:r>
              <a:rPr lang="en-US" dirty="0"/>
              <a:t>woman whose diet has conformed to the 'Basic Five Food' pattern, it is merely a matter of </a:t>
            </a:r>
            <a:r>
              <a:rPr lang="en-US" dirty="0" smtClean="0"/>
              <a:t>emphasizing </a:t>
            </a:r>
            <a:r>
              <a:rPr lang="en-US" dirty="0"/>
              <a:t>the more nutrient dense foods within each of the five food groups</a:t>
            </a:r>
            <a:r>
              <a:rPr lang="en-US" dirty="0" smtClean="0"/>
              <a:t>.</a:t>
            </a:r>
          </a:p>
          <a:p>
            <a:pPr algn="just"/>
            <a:r>
              <a:rPr lang="en-US" dirty="0" smtClean="0"/>
              <a:t>Nutrient </a:t>
            </a:r>
            <a:r>
              <a:rPr lang="en-US" dirty="0"/>
              <a:t>dense foods are those that give the most nutrients per </a:t>
            </a:r>
            <a:r>
              <a:rPr lang="en-US" smtClean="0"/>
              <a:t>calorie consumed</a:t>
            </a:r>
            <a:r>
              <a:rPr lang="en-US" dirty="0"/>
              <a:t>.</a:t>
            </a:r>
          </a:p>
        </p:txBody>
      </p:sp>
    </p:spTree>
    <p:extLst>
      <p:ext uri="{BB962C8B-B14F-4D97-AF65-F5344CB8AC3E}">
        <p14:creationId xmlns:p14="http://schemas.microsoft.com/office/powerpoint/2010/main" val="1482544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r>
              <a:rPr lang="en-US" dirty="0"/>
              <a:t>Usually a daily diet containing 3 cups of </a:t>
            </a:r>
            <a:r>
              <a:rPr lang="en-US" dirty="0" smtClean="0"/>
              <a:t>milk, </a:t>
            </a:r>
            <a:r>
              <a:rPr lang="en-US" dirty="0"/>
              <a:t>2 servings of meat, fish, </a:t>
            </a:r>
            <a:r>
              <a:rPr lang="en-US" dirty="0" smtClean="0"/>
              <a:t>poultry, eggs, or a source of complete protein ,dark green leafy vegetables, citrus fruits will provide </a:t>
            </a:r>
            <a:r>
              <a:rPr lang="en-US" dirty="0"/>
              <a:t>a foundation </a:t>
            </a:r>
            <a:r>
              <a:rPr lang="en-US" dirty="0" smtClean="0"/>
              <a:t>nutritionally </a:t>
            </a:r>
            <a:r>
              <a:rPr lang="en-US" dirty="0"/>
              <a:t>adequate diet. </a:t>
            </a:r>
            <a:endParaRPr lang="en-US" dirty="0" smtClean="0"/>
          </a:p>
          <a:p>
            <a:r>
              <a:rPr lang="en-US" dirty="0" smtClean="0"/>
              <a:t>Consumption </a:t>
            </a:r>
            <a:r>
              <a:rPr lang="en-US" dirty="0"/>
              <a:t>of small and </a:t>
            </a:r>
            <a:r>
              <a:rPr lang="en-US" dirty="0" smtClean="0"/>
              <a:t>frequent at regular intervals </a:t>
            </a:r>
            <a:r>
              <a:rPr lang="en-US" dirty="0"/>
              <a:t>are </a:t>
            </a:r>
            <a:r>
              <a:rPr lang="en-US" dirty="0" smtClean="0"/>
              <a:t>helpful.</a:t>
            </a:r>
            <a:endParaRPr lang="en-US" dirty="0"/>
          </a:p>
        </p:txBody>
      </p:sp>
    </p:spTree>
    <p:extLst>
      <p:ext uri="{BB962C8B-B14F-4D97-AF65-F5344CB8AC3E}">
        <p14:creationId xmlns:p14="http://schemas.microsoft.com/office/powerpoint/2010/main" val="150477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8882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0556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IN" dirty="0" smtClean="0"/>
              <a:t>Blood volume expands by 50 per cent resulting in a decrease in haemoglobin levels, blood glucose values and serum levels of albumin, other serum proteins and water-soluble vitamins.</a:t>
            </a:r>
          </a:p>
          <a:p>
            <a:r>
              <a:rPr lang="en-IN" dirty="0" smtClean="0"/>
              <a:t>By contrast, scrum concentrations of fat soluble vitamins and other lipid fractions, such as triglycerides, cholesterol and free fatty acids increase.</a:t>
            </a:r>
            <a:endParaRPr lang="en-IN" dirty="0"/>
          </a:p>
        </p:txBody>
      </p:sp>
    </p:spTree>
    <p:extLst>
      <p:ext uri="{BB962C8B-B14F-4D97-AF65-F5344CB8AC3E}">
        <p14:creationId xmlns:p14="http://schemas.microsoft.com/office/powerpoint/2010/main" val="246884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9998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6295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lgn="just"/>
            <a:r>
              <a:rPr lang="en-IN" dirty="0" smtClean="0"/>
              <a:t>There is a decreased ability to taste saltiness.</a:t>
            </a:r>
          </a:p>
          <a:p>
            <a:pPr algn="just"/>
            <a:r>
              <a:rPr lang="en-IN" dirty="0" smtClean="0"/>
              <a:t>Increased progesterone level relaxes the uterine muscle to allow expansion with foetal growth.</a:t>
            </a:r>
          </a:p>
          <a:p>
            <a:pPr algn="just"/>
            <a:r>
              <a:rPr lang="en-IN" dirty="0" smtClean="0"/>
              <a:t>Gastrointestinal motility diminishes, to allow for increased absorption of nutrients. This often results in constipation.</a:t>
            </a:r>
          </a:p>
          <a:p>
            <a:pPr algn="just"/>
            <a:r>
              <a:rPr lang="en-IN" dirty="0" smtClean="0"/>
              <a:t>During pregnancy appetite increases and nausea and vomiting may occur. Motility is diminished and intestinal secretion is reduced absorption of nutrients is enhanced.</a:t>
            </a:r>
            <a:endParaRPr lang="en-IN" dirty="0"/>
          </a:p>
        </p:txBody>
      </p:sp>
    </p:spTree>
    <p:extLst>
      <p:ext uri="{BB962C8B-B14F-4D97-AF65-F5344CB8AC3E}">
        <p14:creationId xmlns:p14="http://schemas.microsoft.com/office/powerpoint/2010/main" val="73280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510"/>
            <a:ext cx="8229600" cy="5793654"/>
          </a:xfrm>
        </p:spPr>
        <p:txBody>
          <a:bodyPr>
            <a:normAutofit fontScale="92500" lnSpcReduction="10000"/>
          </a:bodyPr>
          <a:lstStyle/>
          <a:p>
            <a:pPr algn="just"/>
            <a:r>
              <a:rPr lang="en-IN" dirty="0" smtClean="0"/>
              <a:t>Increased blood volume produces a high glomerular filtration rate.</a:t>
            </a:r>
          </a:p>
          <a:p>
            <a:pPr algn="just"/>
            <a:r>
              <a:rPr lang="en-IN" dirty="0" smtClean="0"/>
              <a:t> Increased amounts of a acids, glucose and water soluble vitamins may appear in the urine.</a:t>
            </a:r>
          </a:p>
          <a:p>
            <a:pPr algn="just"/>
            <a:r>
              <a:rPr lang="en-IN" dirty="0" smtClean="0"/>
              <a:t> The ability to excrete water is lowered and oedema in the legs and ankles is common and normal.</a:t>
            </a:r>
          </a:p>
          <a:p>
            <a:pPr algn="just"/>
            <a:r>
              <a:rPr lang="en-IN" dirty="0" smtClean="0"/>
              <a:t>Less than half of the total weight gain resides in the foetus, placenta and amniotic fluid, the remainder is found in maternal reproductive tissues, fluid, blood and maternal stores, a component composed largely of body fat</a:t>
            </a:r>
          </a:p>
          <a:p>
            <a:endParaRPr lang="en-IN" dirty="0"/>
          </a:p>
        </p:txBody>
      </p:sp>
    </p:spTree>
    <p:extLst>
      <p:ext uri="{BB962C8B-B14F-4D97-AF65-F5344CB8AC3E}">
        <p14:creationId xmlns:p14="http://schemas.microsoft.com/office/powerpoint/2010/main" val="99004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IN" dirty="0" smtClean="0"/>
              <a:t>Increased weight gain during pregnancy is associated with increased birth weight and progressive decrease in the number of low birth weight infants. High oestrogen </a:t>
            </a:r>
            <a:r>
              <a:rPr lang="en-IN" smtClean="0"/>
              <a:t>levels during pregnancy </a:t>
            </a:r>
            <a:r>
              <a:rPr lang="en-IN" dirty="0" smtClean="0"/>
              <a:t>promote a </a:t>
            </a:r>
            <a:r>
              <a:rPr lang="en-IN" dirty="0" err="1" smtClean="0"/>
              <a:t>gynecoid</a:t>
            </a:r>
            <a:r>
              <a:rPr lang="en-IN" dirty="0" smtClean="0"/>
              <a:t> type of fat distribution.</a:t>
            </a:r>
            <a:endParaRPr lang="en-IN" dirty="0"/>
          </a:p>
        </p:txBody>
      </p:sp>
    </p:spTree>
    <p:extLst>
      <p:ext uri="{BB962C8B-B14F-4D97-AF65-F5344CB8AC3E}">
        <p14:creationId xmlns:p14="http://schemas.microsoft.com/office/powerpoint/2010/main" val="229206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dirty="0" smtClean="0"/>
              <a:t>ROLE OF PLACENTA</a:t>
            </a:r>
            <a:endParaRPr lang="en-IN" dirty="0"/>
          </a:p>
        </p:txBody>
      </p:sp>
      <p:sp>
        <p:nvSpPr>
          <p:cNvPr id="3" name="Content Placeholder 2"/>
          <p:cNvSpPr>
            <a:spLocks noGrp="1"/>
          </p:cNvSpPr>
          <p:nvPr>
            <p:ph idx="1"/>
          </p:nvPr>
        </p:nvSpPr>
        <p:spPr>
          <a:xfrm>
            <a:off x="457200" y="1124744"/>
            <a:ext cx="8229600" cy="5001419"/>
          </a:xfrm>
        </p:spPr>
        <p:txBody>
          <a:bodyPr/>
          <a:lstStyle/>
          <a:p>
            <a:pPr algn="just"/>
            <a:r>
              <a:rPr lang="en-US" dirty="0"/>
              <a:t>Placenta forms a vital link between the mother and the growing </a:t>
            </a:r>
            <a:r>
              <a:rPr lang="en-US" dirty="0" smtClean="0"/>
              <a:t>baby.</a:t>
            </a:r>
          </a:p>
          <a:p>
            <a:pPr algn="just"/>
            <a:r>
              <a:rPr lang="en-US" dirty="0"/>
              <a:t>The placenta is the principal site of production for several hormones responsible </a:t>
            </a:r>
            <a:r>
              <a:rPr lang="en-US" dirty="0" smtClean="0"/>
              <a:t>for </a:t>
            </a:r>
            <a:r>
              <a:rPr lang="en-US" dirty="0"/>
              <a:t>regulation of </a:t>
            </a:r>
            <a:r>
              <a:rPr lang="en-US" dirty="0" err="1" smtClean="0"/>
              <a:t>foetal</a:t>
            </a:r>
            <a:r>
              <a:rPr lang="en-US" dirty="0" smtClean="0"/>
              <a:t> </a:t>
            </a:r>
            <a:r>
              <a:rPr lang="en-US" dirty="0"/>
              <a:t>growth and development of maternal support tissues</a:t>
            </a:r>
            <a:r>
              <a:rPr lang="en-US" dirty="0" smtClean="0"/>
              <a:t>.</a:t>
            </a:r>
          </a:p>
          <a:p>
            <a:pPr algn="just"/>
            <a:r>
              <a:rPr lang="en-US" dirty="0" smtClean="0"/>
              <a:t> </a:t>
            </a:r>
            <a:r>
              <a:rPr lang="en-US" dirty="0"/>
              <a:t>It is also involved for exchange of nutrients, oxygen and waste products</a:t>
            </a:r>
            <a:endParaRPr lang="en-IN" dirty="0"/>
          </a:p>
        </p:txBody>
      </p:sp>
    </p:spTree>
    <p:extLst>
      <p:ext uri="{BB962C8B-B14F-4D97-AF65-F5344CB8AC3E}">
        <p14:creationId xmlns:p14="http://schemas.microsoft.com/office/powerpoint/2010/main" val="373936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IN" dirty="0"/>
              <a:t>NUTRITIONAL </a:t>
            </a:r>
            <a:r>
              <a:rPr lang="en-IN" dirty="0" smtClean="0"/>
              <a:t>REQUIREMENTS</a:t>
            </a:r>
          </a:p>
          <a:p>
            <a:r>
              <a:rPr lang="en-US" dirty="0" smtClean="0"/>
              <a:t>Under nutrition </a:t>
            </a:r>
            <a:r>
              <a:rPr lang="en-US" dirty="0"/>
              <a:t>of the mother, preceding and during pregnancy affects the growing </a:t>
            </a:r>
            <a:r>
              <a:rPr lang="en-US" dirty="0" err="1"/>
              <a:t>foetus</a:t>
            </a:r>
            <a:r>
              <a:rPr lang="en-US" dirty="0"/>
              <a:t> in the womb. </a:t>
            </a:r>
            <a:endParaRPr lang="en-US" dirty="0" smtClean="0"/>
          </a:p>
          <a:p>
            <a:r>
              <a:rPr lang="en-US" dirty="0"/>
              <a:t>Increase in nutritional requirements is due to metabolic changes of pregnancy and the </a:t>
            </a:r>
            <a:r>
              <a:rPr lang="en-US" dirty="0" err="1"/>
              <a:t>trition</a:t>
            </a:r>
            <a:r>
              <a:rPr lang="en-US" dirty="0"/>
              <a:t> reserves of the mother. </a:t>
            </a:r>
            <a:endParaRPr lang="en-IN" dirty="0"/>
          </a:p>
        </p:txBody>
      </p:sp>
    </p:spTree>
    <p:extLst>
      <p:ext uri="{BB962C8B-B14F-4D97-AF65-F5344CB8AC3E}">
        <p14:creationId xmlns:p14="http://schemas.microsoft.com/office/powerpoint/2010/main" val="3421228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1990</Words>
  <Application>Microsoft Office PowerPoint</Application>
  <PresentationFormat>On-screen Show (4:3)</PresentationFormat>
  <Paragraphs>170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NUTRITIONAL REQUIREMENTS IN PREGNANCY</vt:lpstr>
      <vt:lpstr>PowerPoint Presentation</vt:lpstr>
      <vt:lpstr>PowerPoint Presentation</vt:lpstr>
      <vt:lpstr>PowerPoint Presentation</vt:lpstr>
      <vt:lpstr>PowerPoint Presentation</vt:lpstr>
      <vt:lpstr>PowerPoint Presentation</vt:lpstr>
      <vt:lpstr>PowerPoint Presentation</vt:lpstr>
      <vt:lpstr>ROLE OF PLACENTA</vt:lpstr>
      <vt:lpstr>PowerPoint Presentation</vt:lpstr>
      <vt:lpstr>ICMR Recommended Dietary Allowances for an Expectant Mother-2020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REQUIREMENTS IN PREGNANCY</dc:title>
  <dc:creator>HP</dc:creator>
  <cp:lastModifiedBy>IBSBT</cp:lastModifiedBy>
  <cp:revision>14</cp:revision>
  <dcterms:created xsi:type="dcterms:W3CDTF">2021-07-22T07:16:10Z</dcterms:created>
  <dcterms:modified xsi:type="dcterms:W3CDTF">2021-07-23T10:00:19Z</dcterms:modified>
</cp:coreProperties>
</file>