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CC866-E1F3-48AD-9EAB-4835322348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399ECF-DC87-444B-9117-EA7EBADE3B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5E574-52BF-4780-B66A-C6851545F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DAB42-48CA-4859-82A5-AA84D7265309}" type="datetimeFigureOut">
              <a:rPr lang="en-IN" smtClean="0"/>
              <a:t>02-05-2022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94CE7-C94D-4386-956C-84401B307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767A8-5D4C-44FC-AF2F-B7EC53AD3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9BD9-9AAC-40DF-8944-B07345EFFB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5605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E3E89-C619-4FC3-90BC-0C723E361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54BBF8-AD34-422C-8D91-5D723030DF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E5B008-86BB-4E14-86C9-8A1ED6146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DAB42-48CA-4859-82A5-AA84D7265309}" type="datetimeFigureOut">
              <a:rPr lang="en-IN" smtClean="0"/>
              <a:t>02-05-2022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2B8BE5-796A-43A6-8F01-0DA07DE80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3E4D7-6B63-4C49-B6AA-36B006306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9BD9-9AAC-40DF-8944-B07345EFFB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7492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B0B583-F756-4AE3-A562-1B039EDC7F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D4E74D-983B-430D-AFA8-B4A84E27C9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38ED5-47A5-45E6-8524-39552A9F3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DAB42-48CA-4859-82A5-AA84D7265309}" type="datetimeFigureOut">
              <a:rPr lang="en-IN" smtClean="0"/>
              <a:t>02-05-2022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1B52C-991C-4317-A1AD-39494CC28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D76F1-905D-4F0F-9C32-C23A5128D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9BD9-9AAC-40DF-8944-B07345EFFB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999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9174D-9DF8-4429-A393-82723EACB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E7698-C2BE-405A-9056-97FAD0266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39B10-48AC-4966-AB86-38E8C2F56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DAB42-48CA-4859-82A5-AA84D7265309}" type="datetimeFigureOut">
              <a:rPr lang="en-IN" smtClean="0"/>
              <a:t>02-05-2022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D54AF3-7FED-4B85-A21F-D42BA7E3F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E64C9A-319B-4F87-B729-DB3E25922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9BD9-9AAC-40DF-8944-B07345EFFB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8945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AFFEB-D975-4901-BC30-CFD9B5B94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4F4117-90D1-40AC-9EE9-FDB8A91127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72969-E53A-4D6D-8807-E869D2148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DAB42-48CA-4859-82A5-AA84D7265309}" type="datetimeFigureOut">
              <a:rPr lang="en-IN" smtClean="0"/>
              <a:t>02-05-2022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903858-237E-4043-B2E6-72A1262A0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AAC6B-806F-4A39-A2D4-531769B02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9BD9-9AAC-40DF-8944-B07345EFFB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7036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8FD0A-E20D-4083-AE7D-8943D75FE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8758A-94A2-4FED-976E-0046A00894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56F3ED-6B6F-49A7-8119-D1157A0D58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2B534-768F-4060-B63E-CCB7F5F9D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DAB42-48CA-4859-82A5-AA84D7265309}" type="datetimeFigureOut">
              <a:rPr lang="en-IN" smtClean="0"/>
              <a:t>02-05-2022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9108C2-B48E-41F1-AC06-02AAF48AA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E88C98-3780-40A2-811E-3CEF08780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9BD9-9AAC-40DF-8944-B07345EFFB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0504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0D8B9-A494-4939-A11D-2B6534EE4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BB70DD-B5C7-43DC-B414-B23905CF8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6BAA37-9963-414A-BA9C-5020F590DC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BAACB5-68BC-4F84-A2A6-E88B0B54E5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1C5AD2-02E4-439B-8BA6-50D2E31792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C992EF-6B15-44FC-8C4D-1112617DC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DAB42-48CA-4859-82A5-AA84D7265309}" type="datetimeFigureOut">
              <a:rPr lang="en-IN" smtClean="0"/>
              <a:t>02-05-2022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138EB3-D233-4B4A-A67B-580F6B37C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CAA64B-F950-4C40-838E-DDB41D626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9BD9-9AAC-40DF-8944-B07345EFFB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0309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39137-FF4F-4410-9C59-D56DF3B38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E7DE84-B6F7-4809-B143-4B3750795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DAB42-48CA-4859-82A5-AA84D7265309}" type="datetimeFigureOut">
              <a:rPr lang="en-IN" smtClean="0"/>
              <a:t>02-05-2022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3C5ED1-E3EC-41EE-ABFE-D401EEB88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8F4B01-3F38-42D2-8E7A-791FA0FD5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9BD9-9AAC-40DF-8944-B07345EFFB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7380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69889C-D8D6-45D7-AE3A-A3378DFEF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DAB42-48CA-4859-82A5-AA84D7265309}" type="datetimeFigureOut">
              <a:rPr lang="en-IN" smtClean="0"/>
              <a:t>02-05-2022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B29EDC-108B-425F-ABC9-4B2A7A50E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C34333-E7CE-4790-AC93-3B251240E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9BD9-9AAC-40DF-8944-B07345EFFB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7981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2BDD3-4641-407C-9773-0572E73D6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8F224-741C-4BD6-B4A7-08EC11612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B9115A-F15A-4D81-92B1-135DF9347A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3F24DB-C6A6-4237-B964-371E6D7B2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DAB42-48CA-4859-82A5-AA84D7265309}" type="datetimeFigureOut">
              <a:rPr lang="en-IN" smtClean="0"/>
              <a:t>02-05-2022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F6AA86-FC54-4616-83D4-FF6A131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901F65-67B6-4A36-9164-F20D64335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9BD9-9AAC-40DF-8944-B07345EFFB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545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2A243-935D-4CC1-B1D2-DF2C84883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403625-0039-4210-9621-507479962B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A9BC3B-981A-4769-801F-159A0BE9A8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9DCFAD-E358-449B-BB56-172CBC830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DAB42-48CA-4859-82A5-AA84D7265309}" type="datetimeFigureOut">
              <a:rPr lang="en-IN" smtClean="0"/>
              <a:t>02-05-2022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16EB35-7197-4304-A11A-0C3A70CB5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90CE57-1FA9-474D-9ADF-937F8DDD7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9BD9-9AAC-40DF-8944-B07345EFFB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9403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ABE9CF-E892-4F46-8D38-56E42BDCB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DC478D-604F-477A-9D22-A556BEE8F9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7DEB1-5657-4A8C-83CF-522F2F7E9D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DAB42-48CA-4859-82A5-AA84D7265309}" type="datetimeFigureOut">
              <a:rPr lang="en-IN" smtClean="0"/>
              <a:t>02-05-2022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EE488-C9F0-4BE0-B6FF-E50C3586F4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91847-3527-419D-BBE2-5CB206F631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39BD9-9AAC-40DF-8944-B07345EFFB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436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72C57-7E31-45AD-9D2A-56769C88A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15564"/>
          </a:xfrm>
        </p:spPr>
        <p:txBody>
          <a:bodyPr>
            <a:normAutofit/>
          </a:bodyPr>
          <a:lstStyle/>
          <a:p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Neoplastic disease and Antineoplastic Agents</a:t>
            </a:r>
            <a:endParaRPr lang="en-IN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23CAA8-E844-4A39-93FF-76A3E8919F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BP 602 T Pharmacology III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02519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82DE9-A03F-4E54-8537-EFAF53285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Neoplastic disease </a:t>
            </a:r>
            <a:endParaRPr lang="en-IN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1D944-A1FE-4048-80A9-51059D798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Cancer is a disease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characterised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 uncontrolled multiplication and spread of abnormal forms of the body's own cells. 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terms 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cancer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malignant neoplasm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(neoplasm simply means 'new growth') and 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malignant </a:t>
            </a:r>
            <a:r>
              <a:rPr lang="en-US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tumour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synonymous. 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Both 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benign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malignant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tumours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manifest uncontrolled proliferation, but the latter are distinguished by their capacity for 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dedifferentiation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their 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invasiveness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their ability to </a:t>
            </a:r>
            <a:r>
              <a:rPr lang="en-US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metastasise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(spread to other parts of the body).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630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F66AF-C692-4283-B66B-EEEA0851A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Cancer treatment employs six established principal modalities:</a:t>
            </a:r>
            <a:endParaRPr lang="en-IN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80262-0A02-45C4-930A-9FDD14295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84506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Surgery; 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Radiotherapy;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Chemotherapy;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Endocrine therapy;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Immunotherapy;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biological therapy.</a:t>
            </a:r>
            <a:endParaRPr lang="en-IN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Chemotherapy of cancer, as compared with that of bacterial disease, presents a difficult problem. In biochemical terms, micro- organisms are both quantitatively and qualitatively different from human cells, but cancer cells and normal cells are so similar in most respects</a:t>
            </a:r>
            <a:endParaRPr lang="en-IN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11085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14042-830B-4DCA-92F9-797BC7E82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Rationale for cytotoxic chemotherapy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B98AB-AFB4-4A1B-9509-D10D965AA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Modern cancer chemotherapy originated in the 1940s with the demonstration that nitrogen mustard [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with </a:t>
            </a:r>
            <a:r>
              <a:rPr lang="en-US" sz="1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sulphur</a:t>
            </a:r>
            <a:r>
              <a:rPr lang="en-US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mustards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(oily vesicant liquids) which had been developed and used as chemical weapons in World War I (1914-18). Preparations for World War II (1939-45) included research to increase the potency and toxicity ('efficacy') of these odious substances. Substitution of a nitrogen atom for the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sulphur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atom, i.e. making </a:t>
            </a:r>
            <a:r>
              <a:rPr lang="en-US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nitrogen mustards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disappearance of lymphocytes and granulocytes from the blood of rabbits was a useful marker of toxicity and gave rise to the idea of possible efficacy in lymphoid cancers.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possessed antitumor activity against human lymphomas and leukemias.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Other classes of cytotoxic agents, e.g.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antimetabolities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were subsequently identified and used to treat cancer patients.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66291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F4B1C-69AD-4FB2-843B-FF1BB1DFD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effectLst/>
                <a:latin typeface="FranklinGothic-Heavy"/>
                <a:ea typeface="Calibri" panose="020F0502020204030204" pitchFamily="34" charset="0"/>
                <a:cs typeface="FranklinGothic-Heavy"/>
              </a:rPr>
              <a:t>General Toxicological Properties of Anticancer Drug</a:t>
            </a:r>
            <a:endParaRPr lang="en-IN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4919A-15AC-4F0B-AD2B-CD07D2044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Most of the Anti-cancer drugs </a:t>
            </a:r>
            <a:r>
              <a:rPr lang="en-US" sz="1900" dirty="0">
                <a:effectLst/>
                <a:latin typeface="TimesTen-Roman"/>
                <a:ea typeface="Calibri" panose="020F0502020204030204" pitchFamily="34" charset="0"/>
                <a:cs typeface="TimesTen-Roman"/>
              </a:rPr>
              <a:t>exert toxic effects on both normal and tumor tissues even at optimal dosages. This </a:t>
            </a:r>
            <a:r>
              <a:rPr lang="en-US" sz="1900" i="1" dirty="0">
                <a:effectLst/>
                <a:latin typeface="TimesTen-Italic"/>
                <a:ea typeface="Calibri" panose="020F0502020204030204" pitchFamily="34" charset="0"/>
                <a:cs typeface="TimesTen-Italic"/>
              </a:rPr>
              <a:t>lack of selective toxicity </a:t>
            </a:r>
            <a:r>
              <a:rPr lang="en-US" sz="1900" dirty="0">
                <a:effectLst/>
                <a:latin typeface="TimesTen-Roman"/>
                <a:ea typeface="Calibri" panose="020F0502020204030204" pitchFamily="34" charset="0"/>
                <a:cs typeface="TimesTen-Roman"/>
              </a:rPr>
              <a:t>is the major limiting factor in the chemotherapy of cancer. Rapidly proliferating normal tissues are the major sites of acute toxicity of these agents.</a:t>
            </a:r>
            <a:endParaRPr lang="en-IN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900" b="1" dirty="0">
                <a:effectLst/>
                <a:latin typeface="Times-Bold"/>
                <a:ea typeface="Calibri" panose="020F0502020204030204" pitchFamily="34" charset="0"/>
                <a:cs typeface="Times-Bold"/>
              </a:rPr>
              <a:t>Bone Marrow Toxicity: </a:t>
            </a:r>
            <a:r>
              <a:rPr lang="en-US" sz="1900" dirty="0">
                <a:effectLst/>
                <a:latin typeface="TimesTen-Roman"/>
                <a:ea typeface="Calibri" panose="020F0502020204030204" pitchFamily="34" charset="0"/>
                <a:cs typeface="TimesTen-Roman"/>
              </a:rPr>
              <a:t>Maximum toxicity usually is observed 10 to 14 days after initiation of drug treatment, with recovery by 21 to 28 days.</a:t>
            </a:r>
            <a:endParaRPr lang="en-US" sz="1900" dirty="0">
              <a:latin typeface="Times-Roman"/>
              <a:ea typeface="Calibri" panose="020F0502020204030204" pitchFamily="34" charset="0"/>
              <a:cs typeface="TimesTen-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Delayed wound healing</a:t>
            </a:r>
            <a:endParaRPr lang="en-IN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900" b="1" dirty="0">
                <a:effectLst/>
                <a:latin typeface="Times-Bold"/>
                <a:ea typeface="Calibri" panose="020F0502020204030204" pitchFamily="34" charset="0"/>
                <a:cs typeface="Times-Bold"/>
              </a:rPr>
              <a:t>Mucosal Toxicity:</a:t>
            </a:r>
            <a:r>
              <a:rPr lang="en-US" sz="1900" dirty="0">
                <a:effectLst/>
                <a:latin typeface="Times-Bold"/>
                <a:ea typeface="Calibri" panose="020F0502020204030204" pitchFamily="34" charset="0"/>
                <a:cs typeface="Times-Bold"/>
              </a:rPr>
              <a:t> </a:t>
            </a:r>
            <a:r>
              <a:rPr lang="en-US" sz="1900" dirty="0">
                <a:latin typeface="TimesTen-Roman"/>
                <a:ea typeface="Calibri" panose="020F0502020204030204" pitchFamily="34" charset="0"/>
                <a:cs typeface="Times-Bold"/>
              </a:rPr>
              <a:t>Like d</a:t>
            </a:r>
            <a:r>
              <a:rPr lang="en-US" sz="1900" dirty="0">
                <a:effectLst/>
                <a:latin typeface="TimesTen-Roman"/>
                <a:ea typeface="Calibri" panose="020F0502020204030204" pitchFamily="34" charset="0"/>
                <a:cs typeface="TimesTen-Roman"/>
              </a:rPr>
              <a:t>amage to the normally proliferating mucosa may produce 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mouth ulcers/git ulcers, </a:t>
            </a:r>
            <a:r>
              <a:rPr lang="en-US" sz="1900" dirty="0">
                <a:effectLst/>
                <a:latin typeface="TimesTen-Roman"/>
                <a:ea typeface="Calibri" panose="020F0502020204030204" pitchFamily="34" charset="0"/>
                <a:cs typeface="TimesTen-Roman"/>
              </a:rPr>
              <a:t>Oral ulcerations, esophagitis, and proctitis may cause pain and bleeding due</a:t>
            </a:r>
            <a:r>
              <a:rPr lang="en-US" sz="1900" dirty="0">
                <a:effectLst/>
                <a:latin typeface="Times-Roman"/>
                <a:ea typeface="Calibri" panose="020F0502020204030204" pitchFamily="34" charset="0"/>
                <a:cs typeface="Times-Roman"/>
              </a:rPr>
              <a:t> to oral mucosal ulceration and intestinal denudation.</a:t>
            </a:r>
            <a:endParaRPr lang="en-IN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900" b="1" dirty="0">
                <a:effectLst/>
                <a:latin typeface="Times bold"/>
                <a:ea typeface="Calibri" panose="020F0502020204030204" pitchFamily="34" charset="0"/>
                <a:cs typeface="FranklinGothic-HeavyOblique"/>
              </a:rPr>
              <a:t>Hair Follicle Toxicity: </a:t>
            </a:r>
            <a:r>
              <a:rPr lang="en-US" sz="1900" dirty="0">
                <a:effectLst/>
                <a:latin typeface="TimesTen-Roman"/>
                <a:ea typeface="Calibri" panose="020F0502020204030204" pitchFamily="34" charset="0"/>
                <a:cs typeface="TimesTen-Roman"/>
              </a:rPr>
              <a:t>So produces partial or complete alopecia. Hair usually re-grows normally within 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2-6 months</a:t>
            </a:r>
            <a:r>
              <a:rPr lang="en-US" sz="1900" dirty="0">
                <a:effectLst/>
                <a:latin typeface="TimesTen-Roman"/>
                <a:ea typeface="Calibri" panose="020F0502020204030204" pitchFamily="34" charset="0"/>
                <a:cs typeface="TimesTen-Roman"/>
              </a:rPr>
              <a:t> after completion of chemotherapy.</a:t>
            </a:r>
            <a:endParaRPr lang="en-IN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Germ cells and reproduction: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sterility may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occure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most cytotoxic drugs are teratogenic and mutagenic.</a:t>
            </a:r>
            <a:endParaRPr lang="en-IN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Nausea and vomiting: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This is common, can be extremely severe and prolonged and cause patients to refuse treatment.</a:t>
            </a:r>
            <a:endParaRPr lang="en-IN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6257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BF6AA-9D0C-4F85-9B35-D61537D39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Classes of cytotoxic chemotherapy drugs</a:t>
            </a:r>
            <a:r>
              <a:rPr lang="en-IN" sz="2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Classification</a:t>
            </a:r>
            <a:endParaRPr lang="en-IN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C5546-B063-4A19-A76C-80FA3AE4E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400" dirty="0"/>
              <a:t>The classification can be done on several basis by adding recent agents for example</a:t>
            </a:r>
          </a:p>
          <a:p>
            <a:pPr marL="0" indent="0">
              <a:buNone/>
            </a:pP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Cell cycle (phase) specific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>
                <a:latin typeface="Times New Roman" panose="02020603050405020304" pitchFamily="18" charset="0"/>
              </a:rPr>
              <a:t>Like  G1, S, G2 and M specific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>
                <a:latin typeface="Times New Roman" panose="02020603050405020304" pitchFamily="18" charset="0"/>
              </a:rPr>
              <a:t>OR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i="1" dirty="0">
                <a:effectLst/>
                <a:latin typeface="Times-Italic"/>
                <a:ea typeface="Calibri" panose="020F0502020204030204" pitchFamily="34" charset="0"/>
                <a:cs typeface="Times-Italic"/>
              </a:rPr>
              <a:t>Alkylating agents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>
                <a:effectLst/>
                <a:latin typeface="Times-Roman"/>
                <a:ea typeface="Calibri" panose="020F0502020204030204" pitchFamily="34" charset="0"/>
                <a:cs typeface="Times-Roman"/>
              </a:rPr>
              <a:t>By incorporating subclasses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i="1" dirty="0">
                <a:effectLst/>
                <a:latin typeface="Times-Italic"/>
                <a:ea typeface="Calibri" panose="020F0502020204030204" pitchFamily="34" charset="0"/>
                <a:cs typeface="Times-Italic"/>
              </a:rPr>
              <a:t>Antimetabolites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400" dirty="0">
                <a:effectLst/>
                <a:latin typeface="Times-Roman"/>
                <a:ea typeface="Calibri" panose="020F0502020204030204" pitchFamily="34" charset="0"/>
                <a:cs typeface="Times-Roman"/>
              </a:rPr>
              <a:t>Including subclasses like folic acid , pyrimidine like </a:t>
            </a:r>
            <a:r>
              <a:rPr lang="en-US" sz="2400" dirty="0" err="1">
                <a:effectLst/>
                <a:latin typeface="Times-Roman"/>
                <a:ea typeface="Calibri" panose="020F0502020204030204" pitchFamily="34" charset="0"/>
                <a:cs typeface="Times-Roman"/>
              </a:rPr>
              <a:t>analoges</a:t>
            </a:r>
            <a:r>
              <a:rPr lang="en-US" sz="2400" dirty="0">
                <a:effectLst/>
                <a:latin typeface="Times-Roman"/>
                <a:ea typeface="Calibri" panose="020F0502020204030204" pitchFamily="34" charset="0"/>
                <a:cs typeface="Times-Roman"/>
              </a:rPr>
              <a:t> with examples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i="1" dirty="0">
                <a:effectLst/>
                <a:latin typeface="Times-Italic"/>
                <a:ea typeface="Calibri" panose="020F0502020204030204" pitchFamily="34" charset="0"/>
                <a:cs typeface="Times-Italic"/>
              </a:rPr>
              <a:t>Natural and semi-synthetic products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400" dirty="0">
                <a:effectLst/>
                <a:latin typeface="Times-Roman"/>
                <a:ea typeface="Calibri" panose="020F0502020204030204" pitchFamily="34" charset="0"/>
                <a:cs typeface="Times-Roman"/>
              </a:rPr>
              <a:t>Different agents of natural origin </a:t>
            </a:r>
            <a:r>
              <a:rPr lang="en-US" sz="2400" dirty="0">
                <a:latin typeface="Times-Roman"/>
                <a:ea typeface="Calibri" panose="020F0502020204030204" pitchFamily="34" charset="0"/>
                <a:cs typeface="Times-Roman"/>
              </a:rPr>
              <a:t>from plant kingdom and antibiotics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i="1" dirty="0">
                <a:effectLst/>
                <a:latin typeface="Times-Italic"/>
                <a:ea typeface="Calibri" panose="020F0502020204030204" pitchFamily="34" charset="0"/>
                <a:cs typeface="Times-Italic"/>
              </a:rPr>
              <a:t>Hormones and antagonists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>
                <a:effectLst/>
                <a:latin typeface="Times-Roman"/>
                <a:ea typeface="Calibri" panose="020F0502020204030204" pitchFamily="34" charset="0"/>
                <a:cs typeface="Times-Roman"/>
              </a:rPr>
              <a:t>As were there in previous semester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i="1" dirty="0">
                <a:effectLst/>
                <a:latin typeface="Times-Italic"/>
                <a:ea typeface="Calibri" panose="020F0502020204030204" pitchFamily="34" charset="0"/>
                <a:cs typeface="Times-Italic"/>
              </a:rPr>
              <a:t>Miscellaneous agents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400" dirty="0">
                <a:effectLst/>
                <a:latin typeface="Times-Roman"/>
                <a:ea typeface="Calibri" panose="020F0502020204030204" pitchFamily="34" charset="0"/>
                <a:cs typeface="Times-Roman"/>
              </a:rPr>
              <a:t>Which are not truly falling in above specific classes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77881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395A5-E725-4E4B-A383-3217D6B45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498" y="365126"/>
            <a:ext cx="10775302" cy="959822"/>
          </a:xfrm>
        </p:spPr>
        <p:txBody>
          <a:bodyPr/>
          <a:lstStyle/>
          <a:p>
            <a:r>
              <a:rPr lang="en-US" sz="1800" b="1" i="1" dirty="0">
                <a:effectLst/>
                <a:latin typeface="Times-BoldItalic"/>
                <a:ea typeface="Calibri" panose="020F0502020204030204" pitchFamily="34" charset="0"/>
                <a:cs typeface="Times-BoldItalic"/>
              </a:rPr>
              <a:t>Summary of the mechanisms and sites of action of some chemotherapeutic agents useful in neoplastic disease.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E6643-6258-4B25-9F62-ACB74974E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3206" y="1825624"/>
            <a:ext cx="9140594" cy="4789779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US" sz="1600" dirty="0">
              <a:effectLst/>
              <a:latin typeface="Times-Roman"/>
              <a:ea typeface="Calibri" panose="020F0502020204030204" pitchFamily="34" charset="0"/>
              <a:cs typeface="Times-Roman"/>
            </a:endParaRPr>
          </a:p>
          <a:p>
            <a:endParaRPr lang="en-US" sz="1600" dirty="0">
              <a:latin typeface="Times-Roman"/>
              <a:ea typeface="Calibri" panose="020F0502020204030204" pitchFamily="34" charset="0"/>
              <a:cs typeface="Times-Roman"/>
            </a:endParaRPr>
          </a:p>
          <a:p>
            <a:r>
              <a:rPr lang="en-US" sz="1600" dirty="0">
                <a:effectLst/>
                <a:latin typeface="Times-Roman"/>
                <a:ea typeface="Calibri" panose="020F0502020204030204" pitchFamily="34" charset="0"/>
                <a:cs typeface="Times-Roman"/>
              </a:rPr>
              <a:t>PALA = </a:t>
            </a:r>
            <a:r>
              <a:rPr lang="en-US" sz="1600" i="1" dirty="0">
                <a:effectLst/>
                <a:latin typeface="Times-Italic"/>
                <a:ea typeface="Calibri" panose="020F0502020204030204" pitchFamily="34" charset="0"/>
                <a:cs typeface="Times-Italic"/>
              </a:rPr>
              <a:t>N</a:t>
            </a:r>
            <a:r>
              <a:rPr lang="en-US" sz="1600" dirty="0">
                <a:effectLst/>
                <a:latin typeface="Times-Roman"/>
                <a:ea typeface="Calibri" panose="020F0502020204030204" pitchFamily="34" charset="0"/>
                <a:cs typeface="Times-Roman"/>
              </a:rPr>
              <a:t>-</a:t>
            </a:r>
            <a:r>
              <a:rPr lang="en-US" sz="1600" dirty="0" err="1">
                <a:effectLst/>
                <a:latin typeface="Times-Roman"/>
                <a:ea typeface="Calibri" panose="020F0502020204030204" pitchFamily="34" charset="0"/>
                <a:cs typeface="Times-Roman"/>
              </a:rPr>
              <a:t>phosphonoacetyl</a:t>
            </a:r>
            <a:r>
              <a:rPr lang="en-US" sz="1600" dirty="0">
                <a:effectLst/>
                <a:latin typeface="Times-Roman"/>
                <a:ea typeface="Calibri" panose="020F0502020204030204" pitchFamily="34" charset="0"/>
                <a:cs typeface="Times-Roman"/>
              </a:rPr>
              <a:t>-L-aspartate;  TMP = thymidine monophosphate.</a:t>
            </a:r>
            <a:endParaRPr lang="en-IN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3405AD-BC1A-4DBD-903D-29FD1887D5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206" y="1261744"/>
            <a:ext cx="6389618" cy="48322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0746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597</Words>
  <Application>Microsoft Office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21" baseType="lpstr">
      <vt:lpstr>Arial</vt:lpstr>
      <vt:lpstr>Calibri</vt:lpstr>
      <vt:lpstr>Calibri Light</vt:lpstr>
      <vt:lpstr>FranklinGothic-Heavy</vt:lpstr>
      <vt:lpstr>Symbol</vt:lpstr>
      <vt:lpstr>Times bold</vt:lpstr>
      <vt:lpstr>Times New Roman</vt:lpstr>
      <vt:lpstr>Times-Bold</vt:lpstr>
      <vt:lpstr>Times-BoldItalic</vt:lpstr>
      <vt:lpstr>Times-Italic</vt:lpstr>
      <vt:lpstr>Times-Roman</vt:lpstr>
      <vt:lpstr>TimesTen-Italic</vt:lpstr>
      <vt:lpstr>TimesTen-Roman</vt:lpstr>
      <vt:lpstr>Office Theme</vt:lpstr>
      <vt:lpstr>Neoplastic disease and Antineoplastic Agents</vt:lpstr>
      <vt:lpstr>Neoplastic disease </vt:lpstr>
      <vt:lpstr>Cancer treatment employs six established principal modalities:</vt:lpstr>
      <vt:lpstr>Rationale for cytotoxic chemotherapy</vt:lpstr>
      <vt:lpstr>General Toxicological Properties of Anticancer Drug</vt:lpstr>
      <vt:lpstr>Classes of cytotoxic chemotherapy drugs/ Classification</vt:lpstr>
      <vt:lpstr>Summary of the mechanisms and sites of action of some chemotherapeutic agents useful in neoplastic disease.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Neoplastic disease and Antineoplastic Agents</dc:title>
  <dc:creator>ajaympgupta@yahoo.com</dc:creator>
  <cp:lastModifiedBy>ajaympgupta@yahoo.com</cp:lastModifiedBy>
  <cp:revision>1</cp:revision>
  <dcterms:created xsi:type="dcterms:W3CDTF">2022-05-02T08:00:33Z</dcterms:created>
  <dcterms:modified xsi:type="dcterms:W3CDTF">2022-05-02T08:01:03Z</dcterms:modified>
</cp:coreProperties>
</file>