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3" r:id="rId8"/>
    <p:sldId id="262" r:id="rId9"/>
    <p:sldId id="264" r:id="rId10"/>
    <p:sldId id="265" r:id="rId11"/>
    <p:sldId id="266" r:id="rId12"/>
    <p:sldId id="267" r:id="rId13"/>
    <p:sldId id="268" r:id="rId14"/>
    <p:sldId id="269" r:id="rId15"/>
    <p:sldId id="270" r:id="rId16"/>
    <p:sldId id="271" r:id="rId17"/>
    <p:sldId id="305" r:id="rId18"/>
    <p:sldId id="272" r:id="rId19"/>
    <p:sldId id="306" r:id="rId20"/>
    <p:sldId id="30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8FBE2D-32E5-2478-188A-35AF0D5583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43F0B044-D9AB-68C3-3F75-A70A1804A2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393FC8D5-A273-F79B-61C6-A3C191F25B88}"/>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5" name="Footer Placeholder 4">
            <a:extLst>
              <a:ext uri="{FF2B5EF4-FFF2-40B4-BE49-F238E27FC236}">
                <a16:creationId xmlns:a16="http://schemas.microsoft.com/office/drawing/2014/main" xmlns="" id="{6AB3C278-36BF-3A31-15EC-670CE0F6323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4490AE86-FC1F-9B75-427E-B7565DC264F7}"/>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764303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E7A509-6FCF-D6B6-CDF6-356BC0C00A8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400E30EF-21C1-A75C-86E3-1602406FE2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4BDDA72-E9EE-1E8E-E821-5FC2C6D77E88}"/>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5" name="Footer Placeholder 4">
            <a:extLst>
              <a:ext uri="{FF2B5EF4-FFF2-40B4-BE49-F238E27FC236}">
                <a16:creationId xmlns:a16="http://schemas.microsoft.com/office/drawing/2014/main" xmlns="" id="{3143B73D-F04D-8D3D-7C40-6B05D54BA41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81B77BA-DB60-EE8D-775A-41F0168C08E6}"/>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4023934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013F7B0-6C84-B152-4CFC-95DE6DD61B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F2CCE953-04C3-0D2D-08E7-67BAE1A61A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51BCF04-A6CC-7D36-5986-CE2A52D80EDD}"/>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5" name="Footer Placeholder 4">
            <a:extLst>
              <a:ext uri="{FF2B5EF4-FFF2-40B4-BE49-F238E27FC236}">
                <a16:creationId xmlns:a16="http://schemas.microsoft.com/office/drawing/2014/main" xmlns="" id="{B5427012-3AA3-3584-1BBD-DF5C99139D6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2243BCC7-B4D3-402C-3640-A6AED663C229}"/>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363061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2BCFCF-FE52-DC07-EBF0-AD0E6414D9A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864123F-D691-D1EB-F572-9CFDEF641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46226B9-13BE-0CD7-5F2C-9BEB4596EAFA}"/>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5" name="Footer Placeholder 4">
            <a:extLst>
              <a:ext uri="{FF2B5EF4-FFF2-40B4-BE49-F238E27FC236}">
                <a16:creationId xmlns:a16="http://schemas.microsoft.com/office/drawing/2014/main" xmlns="" id="{6E306BCA-3547-9C2A-2F47-CF6DDD4CC6A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50595BB-B6BD-BC01-1FAC-C18FF34F049E}"/>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156881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589F09-DE85-6484-0304-EF012FF739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1EAFA61-CBCB-8B08-273A-1DF5F667C4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9C5080B-6EFB-D559-6A2A-2DD72C983214}"/>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5" name="Footer Placeholder 4">
            <a:extLst>
              <a:ext uri="{FF2B5EF4-FFF2-40B4-BE49-F238E27FC236}">
                <a16:creationId xmlns:a16="http://schemas.microsoft.com/office/drawing/2014/main" xmlns="" id="{DFC4634F-95ED-2AAE-604D-D190B0E1F4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0439C64-63C4-3AE7-67AC-41F7F196147F}"/>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385811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F05DE5-1167-96E4-0659-6261CD47772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B418E67-F6F6-637F-B557-C58573920C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4E33020B-7B32-90A5-2886-9EC05E74BC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7A4ABA11-8991-14DC-C4E5-EDE74280CB5F}"/>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6" name="Footer Placeholder 5">
            <a:extLst>
              <a:ext uri="{FF2B5EF4-FFF2-40B4-BE49-F238E27FC236}">
                <a16:creationId xmlns:a16="http://schemas.microsoft.com/office/drawing/2014/main" xmlns="" id="{BD73A06D-D1CA-E212-7715-7D271F73672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3F3CB959-B255-27EC-1981-6528182D4B60}"/>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367637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543545-D3F2-8E05-F944-F3953156452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CF11D27-3E41-6A6B-0CC0-80CD9A23DE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735A918-D03A-CA19-A920-48EA5DCFBC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36A7A4B4-43CF-9F9B-0B88-659F98F371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FE9F59E-075E-9710-0327-DDAFE9B497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99244605-228E-1AE1-8420-D5024DFE24F1}"/>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8" name="Footer Placeholder 7">
            <a:extLst>
              <a:ext uri="{FF2B5EF4-FFF2-40B4-BE49-F238E27FC236}">
                <a16:creationId xmlns:a16="http://schemas.microsoft.com/office/drawing/2014/main" xmlns="" id="{CD14DAD2-EC82-5096-FE22-D205F19C832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B6F9C9CC-B9A1-4C56-1769-E69F945A0271}"/>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325882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2F47A4-5F56-67FC-7132-B68F74534DB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56C0313C-37A2-79DF-4BE5-823A58429D45}"/>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4" name="Footer Placeholder 3">
            <a:extLst>
              <a:ext uri="{FF2B5EF4-FFF2-40B4-BE49-F238E27FC236}">
                <a16:creationId xmlns:a16="http://schemas.microsoft.com/office/drawing/2014/main" xmlns="" id="{7ABCC243-1DEA-21EC-A338-FF736FD8146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50E39CF3-DF59-1D35-D2D1-A0A0688D7021}"/>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3105428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0E47349-FB68-3399-2B8A-6FD700E4B060}"/>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3" name="Footer Placeholder 2">
            <a:extLst>
              <a:ext uri="{FF2B5EF4-FFF2-40B4-BE49-F238E27FC236}">
                <a16:creationId xmlns:a16="http://schemas.microsoft.com/office/drawing/2014/main" xmlns="" id="{4F613D7C-AD39-BDFD-92ED-0D1370F687A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151A6411-CB92-BD9D-B0E8-7AC7C1604905}"/>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3446041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A3079B-5705-40EE-DD8B-996DF19E49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F7A89E28-1BA1-BACC-BA39-A683B2BE32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084F1647-8BFB-869A-30C0-3DD0F1D08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5E49766-B7AF-0CDA-3270-D58656A0C3C6}"/>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6" name="Footer Placeholder 5">
            <a:extLst>
              <a:ext uri="{FF2B5EF4-FFF2-40B4-BE49-F238E27FC236}">
                <a16:creationId xmlns:a16="http://schemas.microsoft.com/office/drawing/2014/main" xmlns="" id="{3732CD51-538E-1FEB-36BC-D6455BCFEAA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7D8076B2-753D-D5D6-6546-247D5076883A}"/>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1453505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62B5E3-14EF-6F92-AB84-890C29735F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BB77D46E-7FF8-93E6-AC91-5A909BAE0C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A1C05F67-F612-7BE7-B3F9-ECE704BF4B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4F2E702-223C-3F7B-F41F-61F085ECFA5C}"/>
              </a:ext>
            </a:extLst>
          </p:cNvPr>
          <p:cNvSpPr>
            <a:spLocks noGrp="1"/>
          </p:cNvSpPr>
          <p:nvPr>
            <p:ph type="dt" sz="half" idx="10"/>
          </p:nvPr>
        </p:nvSpPr>
        <p:spPr/>
        <p:txBody>
          <a:bodyPr/>
          <a:lstStyle/>
          <a:p>
            <a:fld id="{254607F3-5370-4586-AF18-AA9E9949F4F9}" type="datetimeFigureOut">
              <a:rPr lang="en-IN" smtClean="0"/>
              <a:pPr/>
              <a:t>30-05-2022</a:t>
            </a:fld>
            <a:endParaRPr lang="en-IN"/>
          </a:p>
        </p:txBody>
      </p:sp>
      <p:sp>
        <p:nvSpPr>
          <p:cNvPr id="6" name="Footer Placeholder 5">
            <a:extLst>
              <a:ext uri="{FF2B5EF4-FFF2-40B4-BE49-F238E27FC236}">
                <a16:creationId xmlns:a16="http://schemas.microsoft.com/office/drawing/2014/main" xmlns="" id="{56CB7BD8-2056-5430-786F-F86E610CCA4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E1BC8E07-CE14-5B8B-7DFF-900FB0F6E201}"/>
              </a:ext>
            </a:extLst>
          </p:cNvPr>
          <p:cNvSpPr>
            <a:spLocks noGrp="1"/>
          </p:cNvSpPr>
          <p:nvPr>
            <p:ph type="sldNum" sz="quarter" idx="12"/>
          </p:nvPr>
        </p:nvSpPr>
        <p:spPr/>
        <p:txBody>
          <a:body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2662031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5EA4718-F51B-1673-93CF-4CD2C2FCF8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83FEDE3-789D-B7F6-8E5A-C1FBF968F6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B9C68EE-7870-6ECC-47DC-EA6DF47260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607F3-5370-4586-AF18-AA9E9949F4F9}" type="datetimeFigureOut">
              <a:rPr lang="en-IN" smtClean="0"/>
              <a:pPr/>
              <a:t>30-05-2022</a:t>
            </a:fld>
            <a:endParaRPr lang="en-IN"/>
          </a:p>
        </p:txBody>
      </p:sp>
      <p:sp>
        <p:nvSpPr>
          <p:cNvPr id="5" name="Footer Placeholder 4">
            <a:extLst>
              <a:ext uri="{FF2B5EF4-FFF2-40B4-BE49-F238E27FC236}">
                <a16:creationId xmlns:a16="http://schemas.microsoft.com/office/drawing/2014/main" xmlns="" id="{8A42F637-76DE-9E52-4E2B-58DDEC7EB0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F3EA7CFD-522D-B553-1786-4BE581BE3A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2E0D3-DEFA-460A-9B90-E1BCD7C6058B}" type="slidenum">
              <a:rPr lang="en-IN" smtClean="0"/>
              <a:pPr/>
              <a:t>‹#›</a:t>
            </a:fld>
            <a:endParaRPr lang="en-IN"/>
          </a:p>
        </p:txBody>
      </p:sp>
    </p:spTree>
    <p:extLst>
      <p:ext uri="{BB962C8B-B14F-4D97-AF65-F5344CB8AC3E}">
        <p14:creationId xmlns:p14="http://schemas.microsoft.com/office/powerpoint/2010/main" xmlns="" val="429793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6AEAEA-D0CF-7AAE-C848-FAD9C6DDF988}"/>
              </a:ext>
            </a:extLst>
          </p:cNvPr>
          <p:cNvSpPr>
            <a:spLocks noGrp="1"/>
          </p:cNvSpPr>
          <p:nvPr>
            <p:ph type="ctrTitle"/>
          </p:nvPr>
        </p:nvSpPr>
        <p:spPr/>
        <p:txBody>
          <a:bodyPr>
            <a:normAutofit/>
          </a:bodyPr>
          <a:lstStyle/>
          <a:p>
            <a:r>
              <a:rPr lang="en-US" sz="4800" b="1" dirty="0">
                <a:solidFill>
                  <a:srgbClr val="FF0000"/>
                </a:solidFill>
                <a:latin typeface="Times New Roman" panose="02020603050405020304" pitchFamily="18" charset="0"/>
                <a:cs typeface="Times New Roman" panose="02020603050405020304" pitchFamily="18" charset="0"/>
              </a:rPr>
              <a:t>NERVOUS SYSTEM</a:t>
            </a:r>
            <a:r>
              <a:rPr lang="en-US" sz="4800" b="1" dirty="0">
                <a:latin typeface="Times New Roman" panose="02020603050405020304" pitchFamily="18" charset="0"/>
                <a:cs typeface="Times New Roman" panose="02020603050405020304" pitchFamily="18" charset="0"/>
              </a:rPr>
              <a:t/>
            </a:r>
            <a:br>
              <a:rPr lang="en-US" sz="4800" b="1" dirty="0">
                <a:latin typeface="Times New Roman" panose="02020603050405020304" pitchFamily="18" charset="0"/>
                <a:cs typeface="Times New Roman" panose="02020603050405020304" pitchFamily="18" charset="0"/>
              </a:rPr>
            </a:br>
            <a:r>
              <a:rPr lang="en-US" sz="3600" b="1" dirty="0">
                <a:solidFill>
                  <a:srgbClr val="0070C0"/>
                </a:solidFill>
                <a:latin typeface="Times New Roman" panose="02020603050405020304" pitchFamily="18" charset="0"/>
                <a:cs typeface="Times New Roman" panose="02020603050405020304" pitchFamily="18" charset="0"/>
              </a:rPr>
              <a:t>(BRAIN &amp; SPINAL CORD)</a:t>
            </a:r>
            <a:endParaRPr lang="en-IN" sz="3600" b="1" dirty="0">
              <a:solidFill>
                <a:srgbClr val="0070C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ADE4032D-973B-DDE0-C821-E7EDAF25C493}"/>
              </a:ext>
            </a:extLst>
          </p:cNvPr>
          <p:cNvSpPr>
            <a:spLocks noGrp="1"/>
          </p:cNvSpPr>
          <p:nvPr>
            <p:ph type="subTitle" idx="1"/>
          </p:nvPr>
        </p:nvSpPr>
        <p:spPr>
          <a:xfrm>
            <a:off x="2228295" y="5131293"/>
            <a:ext cx="8528482" cy="907742"/>
          </a:xfrm>
        </p:spPr>
        <p:txBody>
          <a:bodyPr/>
          <a:lstStyle/>
          <a:p>
            <a:pPr algn="r"/>
            <a:endParaRPr lang="en-IN" b="1" dirty="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236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FC6157-82D9-C518-9D54-D2334FA92397}"/>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Blood brain barrier</a:t>
            </a:r>
          </a:p>
        </p:txBody>
      </p:sp>
      <p:sp>
        <p:nvSpPr>
          <p:cNvPr id="3" name="Content Placeholder 2">
            <a:extLst>
              <a:ext uri="{FF2B5EF4-FFF2-40B4-BE49-F238E27FC236}">
                <a16:creationId xmlns:a16="http://schemas.microsoft.com/office/drawing/2014/main" xmlns="" id="{31201AB7-A9D6-73A2-1A1E-245249B46321}"/>
              </a:ext>
            </a:extLst>
          </p:cNvPr>
          <p:cNvSpPr>
            <a:spLocks noGrp="1"/>
          </p:cNvSpPr>
          <p:nvPr>
            <p:ph idx="1"/>
          </p:nvPr>
        </p:nvSpPr>
        <p:spPr/>
        <p:txBody>
          <a:bodyPr>
            <a:normAutofit fontScale="92500"/>
          </a:bodyPr>
          <a:lstStyle/>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Blood-brain-barrier (BBB) protects brain cells from harmful substances and pathogens by preventing passage of many substances from blood into brain tissue.</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BBB is established by;</a:t>
            </a:r>
          </a:p>
          <a:p>
            <a:pPr marL="342900" indent="-342900" algn="just">
              <a:lnSpc>
                <a:spcPct val="170000"/>
              </a:lnSpc>
              <a:spcBef>
                <a:spcPts val="0"/>
              </a:spcBef>
              <a:buAutoNum type="alphaLcParenBoth"/>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presence of tight junctions between the endothelial cells in the capillary walls, </a:t>
            </a:r>
          </a:p>
          <a:p>
            <a:pPr marL="342900" indent="-342900" algn="just">
              <a:lnSpc>
                <a:spcPct val="170000"/>
              </a:lnSpc>
              <a:spcBef>
                <a:spcPts val="0"/>
              </a:spcBef>
              <a:buAutoNum type="alphaLcParenBoth"/>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 presence of a thick basement membrane around the capillaries (decrease permeability) and </a:t>
            </a:r>
          </a:p>
          <a:p>
            <a:pPr marL="342900" indent="-342900" algn="just">
              <a:lnSpc>
                <a:spcPct val="170000"/>
              </a:lnSpc>
              <a:spcBef>
                <a:spcPts val="0"/>
              </a:spcBef>
              <a:buAutoNum type="alphaLcParenBoth"/>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 presence of the processes from astrocytes (neuroglial cells)</a:t>
            </a: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barrier exists in all parts of the brain except in some areas of the hypothalamus.</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substance that can cross the barrier and enter the brain tissues are oxygen, carbon dioxide, water, glucose, amino acids, electrolytes and certain drugs that include sulfonamides, tetracyclines and many lipid soluble drugs.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169398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A4BE52-C5BE-99FB-C785-8E994824FB15}"/>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Significance of BBB</a:t>
            </a:r>
          </a:p>
        </p:txBody>
      </p:sp>
      <p:sp>
        <p:nvSpPr>
          <p:cNvPr id="3" name="Content Placeholder 2">
            <a:extLst>
              <a:ext uri="{FF2B5EF4-FFF2-40B4-BE49-F238E27FC236}">
                <a16:creationId xmlns:a16="http://schemas.microsoft.com/office/drawing/2014/main" xmlns="" id="{C3B962D6-F0A3-191B-B453-B62AC164E300}"/>
              </a:ext>
            </a:extLst>
          </p:cNvPr>
          <p:cNvSpPr>
            <a:spLocks noGrp="1"/>
          </p:cNvSpPr>
          <p:nvPr>
            <p:ph idx="1"/>
          </p:nvPr>
        </p:nvSpPr>
        <p:spPr/>
        <p:txBody>
          <a:bodyPr/>
          <a:lstStyle/>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Prevents the entry of injurious substances &amp; protein bounded substances in the brain.</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Maintains constant neuronal environment within the CNS by preventing the escape of neurotransmitters into the blood.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Some metabolic enzymes are also present on BBB that inactivate some toxic metabolites and prevents any damage to the brain.</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Prevents adverse CNS effects of aqueous soluble drugs (e.g. Penicillin, Streptomycin &amp; Thiopentone).</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Entry of hormones is also restricted, thereby preventing the disturbances of normal rhythm of the body.</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940453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9F490B-75CC-CAC7-1DD3-5ADAF6D40B80}"/>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Ventricles of Brain</a:t>
            </a:r>
          </a:p>
        </p:txBody>
      </p:sp>
      <p:sp>
        <p:nvSpPr>
          <p:cNvPr id="3" name="Content Placeholder 2">
            <a:extLst>
              <a:ext uri="{FF2B5EF4-FFF2-40B4-BE49-F238E27FC236}">
                <a16:creationId xmlns:a16="http://schemas.microsoft.com/office/drawing/2014/main" xmlns="" id="{46AFF23A-B8CA-2299-E11F-17F74D443589}"/>
              </a:ext>
            </a:extLst>
          </p:cNvPr>
          <p:cNvSpPr>
            <a:spLocks noGrp="1"/>
          </p:cNvSpPr>
          <p:nvPr>
            <p:ph idx="1"/>
          </p:nvPr>
        </p:nvSpPr>
        <p:spPr/>
        <p:txBody>
          <a:bodyPr/>
          <a:lstStyle/>
          <a:p>
            <a:pPr algn="just">
              <a:lnSpc>
                <a:spcPct val="15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ventricles are the cavities within the brain filled with CSF which act as shock absorber for the CNS and circulates nutrients. Brain contains four irregular shaped cavities known as right lateral ventricle, left lateral ventricle, third ventricle &amp; fourth ventricle.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Lateral ventricles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These cavities lie within the cerebral hemispheres, one on each side of median plane just below the corpus callosum. The right and left ventricles are separated from each other by a thin membrane, the septum pellucidum.</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Each lateral ventricle connects with the third ventricle by a narrow opening called intraventricular foramen.</a:t>
            </a:r>
          </a:p>
          <a:p>
            <a:pPr algn="just">
              <a:lnSpc>
                <a:spcPct val="150000"/>
              </a:lnSpc>
              <a:spcBef>
                <a:spcPts val="0"/>
              </a:spcBef>
            </a:pP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179419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0F0FE-CC2C-4434-A483-3B02890A2E45}"/>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Ventricles of Brain</a:t>
            </a:r>
            <a:endParaRPr lang="en-IN" dirty="0"/>
          </a:p>
        </p:txBody>
      </p:sp>
      <p:sp>
        <p:nvSpPr>
          <p:cNvPr id="3" name="Content Placeholder 2">
            <a:extLst>
              <a:ext uri="{FF2B5EF4-FFF2-40B4-BE49-F238E27FC236}">
                <a16:creationId xmlns:a16="http://schemas.microsoft.com/office/drawing/2014/main" xmlns="" id="{7E05166E-6B0E-D64A-1317-8B62919E3646}"/>
              </a:ext>
            </a:extLst>
          </p:cNvPr>
          <p:cNvSpPr>
            <a:spLocks noGrp="1"/>
          </p:cNvSpPr>
          <p:nvPr>
            <p:ph idx="1"/>
          </p:nvPr>
        </p:nvSpPr>
        <p:spPr/>
        <p:txBody>
          <a:bodyPr>
            <a:normAutofit/>
          </a:bodyPr>
          <a:lstStyle/>
          <a:p>
            <a:pPr algn="just">
              <a:lnSpc>
                <a:spcPct val="15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Third ventricle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Situated below the lateral ventricles between the right &amp; left halves of the thalamus. It connects with the fourth ventricle by a canal, known as the cerebral aqueduct.</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Fourth ventricle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Diamond shaped cavity present below and behind the third ventricle, between the cerebellum and pons.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Roof of Fourth ventricles contains three openings connects with the subarachnoid space of the brain &amp; spinal meninges which allow the passage of CSF from the spinal cord, brain &amp; other ventricles of brain.</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327680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517812-6EA0-CF89-42AF-9C8B99325048}"/>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Cerebrospinal Fluid</a:t>
            </a:r>
          </a:p>
        </p:txBody>
      </p:sp>
      <p:sp>
        <p:nvSpPr>
          <p:cNvPr id="3" name="Content Placeholder 2">
            <a:extLst>
              <a:ext uri="{FF2B5EF4-FFF2-40B4-BE49-F238E27FC236}">
                <a16:creationId xmlns:a16="http://schemas.microsoft.com/office/drawing/2014/main" xmlns="" id="{7C604199-4BB0-1249-F490-3793C13F2AE4}"/>
              </a:ext>
            </a:extLst>
          </p:cNvPr>
          <p:cNvSpPr>
            <a:spLocks noGrp="1"/>
          </p:cNvSpPr>
          <p:nvPr>
            <p:ph idx="1"/>
          </p:nvPr>
        </p:nvSpPr>
        <p:spPr/>
        <p:txBody>
          <a:bodyPr>
            <a:noAutofit/>
          </a:bodyPr>
          <a:lstStyle/>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Clear, colorless liquid that protect the brain &amp; spinal cord against injuries by acting as a shock absorber.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carries oxygen, glucose and other required nutrients from the blood to neurons and neuroglia.</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fluid continuously circulates through the subarachnoid space around the brain and spinal cord as well as their cavities.</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Site of CSF production are the choroid plexuses, which are the network of capillaries surrounded by ependymal cells (type of glial cells) in the linings of the ventricle walls.</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CSF formed in the choroid plexuses of each lateral ventricle flows into the third ventricle through intraventricular foramen where more CSF is added by the choroid plexus present in the roof of the third ventricle. The fluid flows into the fourth ventricle through cerebral aqueduct where some more fluid is added by choroid plexus of the fourth ventricle.</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2946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FB8838-A741-A3B0-8355-502373A4C583}"/>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Cerebrospinal Fluid</a:t>
            </a:r>
            <a:endParaRPr lang="en-IN" dirty="0"/>
          </a:p>
        </p:txBody>
      </p:sp>
      <p:sp>
        <p:nvSpPr>
          <p:cNvPr id="3" name="Content Placeholder 2">
            <a:extLst>
              <a:ext uri="{FF2B5EF4-FFF2-40B4-BE49-F238E27FC236}">
                <a16:creationId xmlns:a16="http://schemas.microsoft.com/office/drawing/2014/main" xmlns="" id="{DDF1096D-9571-7E92-167B-81C6AA7A8AC0}"/>
              </a:ext>
            </a:extLst>
          </p:cNvPr>
          <p:cNvSpPr>
            <a:spLocks noGrp="1"/>
          </p:cNvSpPr>
          <p:nvPr>
            <p:ph idx="1"/>
          </p:nvPr>
        </p:nvSpPr>
        <p:spPr/>
        <p:txBody>
          <a:bodyPr>
            <a:normAutofit lnSpcReduction="10000"/>
          </a:bodyPr>
          <a:lstStyle/>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From the roof of fourth ventricle, CSF flows through foramina (openings) into the subarachnoid space and completely surrounds the brain and spinal cord.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movement of CSF occurs due to pulsation of blood vessels, respiration.</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CSF continuously secreted at a rate of about 0.5 ml/min. (720 ml/day) but the volume remains fairly constant at about 120 ml, which means that CSF reabsorbed as rapidly as it is formed by the choroid plexus.</a:t>
            </a:r>
          </a:p>
          <a:p>
            <a:pPr algn="just">
              <a:lnSpc>
                <a:spcPct val="16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Functions of CSF</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Supports and protects the brain and spinal cord.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Acts as a fluid buffer and protects the brain from shock.</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Medium for the interchange of substances such as nutrients and waste products between CSF and nerve cells.</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144586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C27DDA-635D-F1BA-5D49-DF207EED9078}"/>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Functions of Brain- Cerebrum</a:t>
            </a:r>
          </a:p>
        </p:txBody>
      </p:sp>
      <p:sp>
        <p:nvSpPr>
          <p:cNvPr id="3" name="Content Placeholder 2">
            <a:extLst>
              <a:ext uri="{FF2B5EF4-FFF2-40B4-BE49-F238E27FC236}">
                <a16:creationId xmlns:a16="http://schemas.microsoft.com/office/drawing/2014/main" xmlns="" id="{504F84D8-9454-BDB0-FEEC-23805D9C52EC}"/>
              </a:ext>
            </a:extLst>
          </p:cNvPr>
          <p:cNvSpPr>
            <a:spLocks noGrp="1"/>
          </p:cNvSpPr>
          <p:nvPr>
            <p:ph idx="1"/>
          </p:nvPr>
        </p:nvSpPr>
        <p:spPr/>
        <p:txBody>
          <a:bodyPr>
            <a:normAutofit/>
          </a:bodyPr>
          <a:lstStyle/>
          <a:p>
            <a:pPr algn="just">
              <a:lnSpc>
                <a:spcPct val="17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 Cerebral hemispheres-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 deep furrow divided the cerebrum into two halves i.e. Right hemisphere works creativity &amp; Left hemispheres works for logic abilities.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Corpus callosum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(Bundles of axon) connects these two hemispheres.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Each hemisphere of the cerebrum responsible for following functions;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It is responsible for controlling all the voluntary activities.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Receive &amp; process information pertaining to sensory stimuli.</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iii.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Associated with functions like memory, intelligence, reasoning &amp; learning.</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392078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CE910FD-F45B-9CAC-E9CA-9E2886ACCF09}"/>
              </a:ext>
            </a:extLst>
          </p:cNvPr>
          <p:cNvPicPr>
            <a:picLocks noChangeAspect="1"/>
          </p:cNvPicPr>
          <p:nvPr/>
        </p:nvPicPr>
        <p:blipFill rotWithShape="1">
          <a:blip r:embed="rId2"/>
          <a:srcRect l="30801" t="56182" r="33520" b="17929"/>
          <a:stretch/>
        </p:blipFill>
        <p:spPr>
          <a:xfrm>
            <a:off x="1789440" y="1766657"/>
            <a:ext cx="8613119" cy="3515558"/>
          </a:xfrm>
          <a:prstGeom prst="rect">
            <a:avLst/>
          </a:prstGeom>
        </p:spPr>
      </p:pic>
    </p:spTree>
    <p:extLst>
      <p:ext uri="{BB962C8B-B14F-4D97-AF65-F5344CB8AC3E}">
        <p14:creationId xmlns:p14="http://schemas.microsoft.com/office/powerpoint/2010/main" xmlns="" val="3797108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F91FB4-F1DF-5718-6AEB-FA1C26855888}"/>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Functions of Brain- Cerebrum</a:t>
            </a:r>
            <a:endParaRPr lang="en-IN" dirty="0"/>
          </a:p>
        </p:txBody>
      </p:sp>
      <p:sp>
        <p:nvSpPr>
          <p:cNvPr id="3" name="Content Placeholder 2">
            <a:extLst>
              <a:ext uri="{FF2B5EF4-FFF2-40B4-BE49-F238E27FC236}">
                <a16:creationId xmlns:a16="http://schemas.microsoft.com/office/drawing/2014/main" xmlns="" id="{B02E7D89-D455-4FB6-2B93-C2BE7AC9FB5E}"/>
              </a:ext>
            </a:extLst>
          </p:cNvPr>
          <p:cNvSpPr>
            <a:spLocks noGrp="1"/>
          </p:cNvSpPr>
          <p:nvPr>
            <p:ph idx="1"/>
          </p:nvPr>
        </p:nvSpPr>
        <p:spPr/>
        <p:txBody>
          <a:bodyPr>
            <a:normAutofit/>
          </a:bodyPr>
          <a:lstStyle/>
          <a:p>
            <a:pPr algn="just">
              <a:lnSpc>
                <a:spcPct val="17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 Cerebral Cortex-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Three different type of activities related to cerebral cortex are divided into 4 lobes- Frontal, Parietal, Temporal &amp; Occipital lobes;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Mental activities-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Related to memory, intelligence, thinking, reasoning, sense of responsibility, moral sense &amp; learning</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ii. Sensory perception-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Related to perception of sensory stimuli including pain, temperature, touch, sight, hearing, taste and smell.</a:t>
            </a:r>
          </a:p>
          <a:p>
            <a:pPr algn="just">
              <a:lnSpc>
                <a:spcPct val="170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iii. Voluntary control-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Initiation &amp; control over contraction of voluntary muscles.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55854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2D420-3DBB-2CFF-67AE-1B3A7D81216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Brain waves</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D886F1A-2982-3C7C-1A11-AF790A6D27BC}"/>
              </a:ext>
            </a:extLst>
          </p:cNvPr>
          <p:cNvSpPr>
            <a:spLocks noGrp="1"/>
          </p:cNvSpPr>
          <p:nvPr>
            <p:ph idx="1"/>
          </p:nvPr>
        </p:nvSpPr>
        <p:spPr/>
        <p:txBody>
          <a:bodyPr>
            <a:normAutofit fontScale="62500" lnSpcReduction="20000"/>
          </a:bodyPr>
          <a:lstStyle/>
          <a:p>
            <a:pPr algn="just">
              <a:lnSpc>
                <a:spcPct val="160000"/>
              </a:lnSpc>
              <a:spcBef>
                <a:spcPts val="0"/>
              </a:spcBef>
            </a:pPr>
            <a:r>
              <a:rPr lang="en-US" dirty="0">
                <a:latin typeface="Times New Roman" panose="02020603050405020304" pitchFamily="18" charset="0"/>
                <a:cs typeface="Times New Roman" panose="02020603050405020304" pitchFamily="18" charset="0"/>
              </a:rPr>
              <a:t>At any instant, brain neurons are generating millions of nerve impulses (action potentials). Taken together, these electrical signals are called brain waves. </a:t>
            </a:r>
            <a:r>
              <a:rPr lang="en-US" b="1" dirty="0">
                <a:latin typeface="Times New Roman" panose="02020603050405020304" pitchFamily="18" charset="0"/>
                <a:cs typeface="Times New Roman" panose="02020603050405020304" pitchFamily="18" charset="0"/>
              </a:rPr>
              <a:t>Brain waves generated by neurons close to the brain surface, mainly neurons in the cerebral cortex</a:t>
            </a:r>
            <a:r>
              <a:rPr lang="en-US" dirty="0">
                <a:latin typeface="Times New Roman" panose="02020603050405020304" pitchFamily="18" charset="0"/>
                <a:cs typeface="Times New Roman" panose="02020603050405020304" pitchFamily="18" charset="0"/>
              </a:rPr>
              <a:t>, can be detected by sensors called electrodes placed on the forehead and scalp. </a:t>
            </a:r>
          </a:p>
          <a:p>
            <a:pPr algn="just">
              <a:lnSpc>
                <a:spcPct val="160000"/>
              </a:lnSpc>
              <a:spcBef>
                <a:spcPts val="0"/>
              </a:spcBef>
            </a:pPr>
            <a:r>
              <a:rPr lang="en-US" dirty="0">
                <a:latin typeface="Times New Roman" panose="02020603050405020304" pitchFamily="18" charset="0"/>
                <a:cs typeface="Times New Roman" panose="02020603050405020304" pitchFamily="18" charset="0"/>
              </a:rPr>
              <a:t>A record of such waves is called an electroencephalogram (electro-  electricity; -gram  recording) or EEG. Electroencephalograms are useful both in studying normal brain functions, such as changes that occur during sleep, and in diagnosing a variety of brain disorders, such as epilepsy, tumors, trauma, hematomas, metabolic abnormalities, sites of trauma, and degenerative diseases. The EEG is also utilized to determine if “life” is present, that is, to establish or confirm that brain death has occurred.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7948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66EF81-3D7F-2512-AB10-34E89A0C2652}"/>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E8F0303-3B59-A0B2-B9F7-C0D246B105C3}"/>
              </a:ext>
            </a:extLst>
          </p:cNvPr>
          <p:cNvSpPr>
            <a:spLocks noGrp="1"/>
          </p:cNvSpPr>
          <p:nvPr>
            <p:ph idx="1"/>
          </p:nvPr>
        </p:nvSpPr>
        <p:spPr/>
        <p:txBody>
          <a:bodyPr>
            <a:normAutofit fontScale="92500"/>
          </a:bodyPr>
          <a:lstStyle/>
          <a:p>
            <a:pPr algn="just">
              <a:lnSpc>
                <a:spcPct val="15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Brain is that portion of the central nervous system which is contained with the cranium.</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One</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the largest organs of the body, about 100 billion neurons &amp; 10-50 trillion neuroglia make up the brain, which has a mass of about 1300 gm. or 1.3-1.4 kg. in adults.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Because of the difference in average body weight of males &amp; females, males have 10% larger brain than those of females (on average), however it is fact that there is no correlation between the brain size and intelligence. </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brain and spinal cord develop from ectoderm arranged in a tubular structure called the neural tube. The anterior part of the neural tube expands and constricts into three regions called primary brain vesicles: prosencephalon (forebrain), mesencephalon (mid brain) &amp; rhombencephalon (hindbrain).</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79827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E76B6C-B2A7-A909-9B4F-EEFF8DE6528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Brain waves</a:t>
            </a:r>
            <a:endParaRPr lang="en-IN" dirty="0"/>
          </a:p>
        </p:txBody>
      </p:sp>
      <p:sp>
        <p:nvSpPr>
          <p:cNvPr id="3" name="Content Placeholder 2">
            <a:extLst>
              <a:ext uri="{FF2B5EF4-FFF2-40B4-BE49-F238E27FC236}">
                <a16:creationId xmlns:a16="http://schemas.microsoft.com/office/drawing/2014/main" xmlns="" id="{2DC618DA-0822-260D-523C-EDD10772E08B}"/>
              </a:ext>
            </a:extLst>
          </p:cNvPr>
          <p:cNvSpPr>
            <a:spLocks noGrp="1"/>
          </p:cNvSpPr>
          <p:nvPr>
            <p:ph idx="1"/>
          </p:nvPr>
        </p:nvSpPr>
        <p:spPr/>
        <p:txBody>
          <a:bodyPr>
            <a:normAutofit fontScale="62500" lnSpcReduction="20000"/>
          </a:bodyPr>
          <a:lstStyle/>
          <a:p>
            <a:pPr algn="just">
              <a:lnSpc>
                <a:spcPct val="150000"/>
              </a:lnSpc>
              <a:spcBef>
                <a:spcPts val="0"/>
              </a:spcBef>
            </a:pPr>
            <a:r>
              <a:rPr lang="en-US" b="1" dirty="0">
                <a:latin typeface="Times New Roman" panose="02020603050405020304" pitchFamily="18" charset="0"/>
                <a:cs typeface="Times New Roman" panose="02020603050405020304" pitchFamily="18" charset="0"/>
              </a:rPr>
              <a:t>1. Alpha waves: </a:t>
            </a:r>
            <a:r>
              <a:rPr lang="en-US" dirty="0">
                <a:latin typeface="Times New Roman" panose="02020603050405020304" pitchFamily="18" charset="0"/>
                <a:cs typeface="Times New Roman" panose="02020603050405020304" pitchFamily="18" charset="0"/>
              </a:rPr>
              <a:t>These rhythmic waves occur at a frequency of about 8–13 cycles per second. (The unit commonly used to express frequency is the hertz [Hz]. One hertz is one cycle per second.) Alpha waves are present in the EEGs of nearly all normal individuals when they are awake and resting with their eyes closed. These waves disappear entirely during sleep. </a:t>
            </a:r>
          </a:p>
          <a:p>
            <a:pPr algn="just">
              <a:lnSpc>
                <a:spcPct val="150000"/>
              </a:lnSpc>
              <a:spcBef>
                <a:spcPts val="0"/>
              </a:spcBef>
            </a:pPr>
            <a:r>
              <a:rPr lang="en-US" b="1" dirty="0">
                <a:latin typeface="Times New Roman" panose="02020603050405020304" pitchFamily="18" charset="0"/>
                <a:cs typeface="Times New Roman" panose="02020603050405020304" pitchFamily="18" charset="0"/>
              </a:rPr>
              <a:t>2. Beta waves: </a:t>
            </a:r>
            <a:r>
              <a:rPr lang="en-US" dirty="0">
                <a:latin typeface="Times New Roman" panose="02020603050405020304" pitchFamily="18" charset="0"/>
                <a:cs typeface="Times New Roman" panose="02020603050405020304" pitchFamily="18" charset="0"/>
              </a:rPr>
              <a:t>The frequency of these waves is between 14 and 30 Hz. Beta waves generally appear when the nervous system is active—that is, during periods of sensory input and mental activity. </a:t>
            </a:r>
          </a:p>
          <a:p>
            <a:pPr algn="just">
              <a:lnSpc>
                <a:spcPct val="150000"/>
              </a:lnSpc>
              <a:spcBef>
                <a:spcPts val="0"/>
              </a:spcBef>
            </a:pPr>
            <a:r>
              <a:rPr lang="en-US" b="1" dirty="0">
                <a:latin typeface="Times New Roman" panose="02020603050405020304" pitchFamily="18" charset="0"/>
                <a:cs typeface="Times New Roman" panose="02020603050405020304" pitchFamily="18" charset="0"/>
              </a:rPr>
              <a:t>3. Theta waves: </a:t>
            </a:r>
            <a:r>
              <a:rPr lang="en-US" dirty="0">
                <a:latin typeface="Times New Roman" panose="02020603050405020304" pitchFamily="18" charset="0"/>
                <a:cs typeface="Times New Roman" panose="02020603050405020304" pitchFamily="18" charset="0"/>
              </a:rPr>
              <a:t>These waves have frequencies of 4–7 Hz. Theta waves normally occur in children and adults experiencing emotional stress. They also occur in many disorders of the brain. </a:t>
            </a:r>
          </a:p>
          <a:p>
            <a:pPr algn="just">
              <a:lnSpc>
                <a:spcPct val="150000"/>
              </a:lnSpc>
              <a:spcBef>
                <a:spcPts val="0"/>
              </a:spcBef>
            </a:pPr>
            <a:r>
              <a:rPr lang="en-US" b="1" dirty="0">
                <a:latin typeface="Times New Roman" panose="02020603050405020304" pitchFamily="18" charset="0"/>
                <a:cs typeface="Times New Roman" panose="02020603050405020304" pitchFamily="18" charset="0"/>
              </a:rPr>
              <a:t>4. Delta waves: </a:t>
            </a:r>
            <a:r>
              <a:rPr lang="en-US" dirty="0">
                <a:latin typeface="Times New Roman" panose="02020603050405020304" pitchFamily="18" charset="0"/>
                <a:cs typeface="Times New Roman" panose="02020603050405020304" pitchFamily="18" charset="0"/>
              </a:rPr>
              <a:t>The frequency of these waves is 1–5 Hz. Delta waves occur during deep sleep in adults, but they are normal in awake infants. When produced by an awake adult, they indicate brain damage.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61102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bryonic brain Regions &amp; Brain Structures present in adult ...">
            <a:extLst>
              <a:ext uri="{FF2B5EF4-FFF2-40B4-BE49-F238E27FC236}">
                <a16:creationId xmlns:a16="http://schemas.microsoft.com/office/drawing/2014/main" xmlns="" id="{7121FA71-708E-05B4-6562-9D5408B5E1EA}"/>
              </a:ext>
            </a:extLst>
          </p:cNvPr>
          <p:cNvPicPr>
            <a:picLocks/>
          </p:cNvPicPr>
          <p:nvPr/>
        </p:nvPicPr>
        <p:blipFill>
          <a:blip r:embed="rId2">
            <a:extLst>
              <a:ext uri="{28A0092B-C50C-407E-A947-70E740481C1C}">
                <a14:useLocalDpi xmlns:a14="http://schemas.microsoft.com/office/drawing/2010/main" xmlns="" val="0"/>
              </a:ext>
            </a:extLst>
          </a:blip>
          <a:srcRect/>
          <a:stretch>
            <a:fillRect/>
          </a:stretch>
        </p:blipFill>
        <p:spPr bwMode="auto">
          <a:xfrm>
            <a:off x="1731147" y="1189607"/>
            <a:ext cx="8975324" cy="5015883"/>
          </a:xfrm>
          <a:prstGeom prst="rect">
            <a:avLst/>
          </a:prstGeom>
          <a:noFill/>
          <a:ln>
            <a:noFill/>
          </a:ln>
        </p:spPr>
      </p:pic>
    </p:spTree>
    <p:extLst>
      <p:ext uri="{BB962C8B-B14F-4D97-AF65-F5344CB8AC3E}">
        <p14:creationId xmlns:p14="http://schemas.microsoft.com/office/powerpoint/2010/main" xmlns="" val="55408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4E2A1E-B149-690B-DA89-31B32A035211}"/>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Parts of Brain</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21979A4-6442-4643-F4A5-C4E6FA3F7483}"/>
              </a:ext>
            </a:extLst>
          </p:cNvPr>
          <p:cNvSpPr>
            <a:spLocks noGrp="1"/>
          </p:cNvSpPr>
          <p:nvPr>
            <p:ph idx="1"/>
          </p:nvPr>
        </p:nvSpPr>
        <p:spPr/>
        <p:txBody>
          <a:bodyPr>
            <a:normAutofit fontScale="92500" lnSpcReduction="10000"/>
          </a:bodyPr>
          <a:lstStyle/>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Brain divided into following three major parts;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Fore brain, Mid brain &amp; Hind Brain</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Forebrain divides into cerebrum &amp; diencephalon.</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Midbrain divides into tectum &amp; tegmentum.</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Hindbrain divides into pons, cerebellum &amp; medulla oblangata.</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Note: Midbrain, Pons &amp; Medulla oblangata are collectively termed as the brain stem.</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Brain stem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continuous with the spinal cord and consists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Medulla oblangata, Pons &amp; midbrain.</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Cerebellum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posterior to the brain stem.</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Diencephalon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superior to the brain stem and consists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Thalamus, Hypothalamus &amp; Epithalamus.</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Cerebrum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the largest part of brain, consist cerebral hemispheres which include cerebral cortex, white matter &amp; basal nuclei.</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8539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 – Different Parts of Human Brain [13] | Download Scientific Diagram">
            <a:extLst>
              <a:ext uri="{FF2B5EF4-FFF2-40B4-BE49-F238E27FC236}">
                <a16:creationId xmlns:a16="http://schemas.microsoft.com/office/drawing/2014/main" xmlns="" id="{234CA83C-664A-F5B9-7017-CB4A40B3CEC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66458" y="1204910"/>
            <a:ext cx="7688259" cy="4441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85091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838C31-65AF-D489-60D4-48EAE4B92F6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Coverings of the brain</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515C4A4-5234-4E2D-9A98-8EB130F5D095}"/>
              </a:ext>
            </a:extLst>
          </p:cNvPr>
          <p:cNvSpPr>
            <a:spLocks noGrp="1"/>
          </p:cNvSpPr>
          <p:nvPr>
            <p:ph idx="1"/>
          </p:nvPr>
        </p:nvSpPr>
        <p:spPr/>
        <p:txBody>
          <a:bodyPr>
            <a:normAutofit lnSpcReduction="10000"/>
          </a:bodyPr>
          <a:lstStyle/>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brain is protected by the cranial bones &amp; the cranial meninges. The meninges are three layered tissues that completely surround the brain and spinal cord.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meninges that protect the brain are termed as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cranial meninges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which is present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between the skull and brain.</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meninges that protect spinal cord known as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spinal meninges,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present between the vertebral foramina &amp; spinal cord.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cranial &amp; spinal meninges have the same basic structure and same names which are;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Dura mater, Pia mater &amp; Arachnoid mater.</a:t>
            </a: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dura &amp; arachnoid maters are separated by the subdural space, whereas the arachnoid and pia maters are separated by the arachnoid space that contains the cerebrospinal fluid.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00027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43B124-3AB2-1D39-8B12-4693481367C4}"/>
              </a:ext>
            </a:extLst>
          </p:cNvPr>
          <p:cNvSpPr>
            <a:spLocks noGrp="1"/>
          </p:cNvSpPr>
          <p:nvPr>
            <p:ph type="title"/>
          </p:nvPr>
        </p:nvSpPr>
        <p:spPr/>
        <p:txBody>
          <a:bodyPr/>
          <a:lstStyle/>
          <a:p>
            <a:endParaRPr lang="en-IN"/>
          </a:p>
        </p:txBody>
      </p:sp>
      <p:pic>
        <p:nvPicPr>
          <p:cNvPr id="3" name="Picture 2">
            <a:extLst>
              <a:ext uri="{FF2B5EF4-FFF2-40B4-BE49-F238E27FC236}">
                <a16:creationId xmlns:a16="http://schemas.microsoft.com/office/drawing/2014/main" xmlns="" id="{2DC7E185-0DC3-D4E1-5CD0-ACEBB2AA9A93}"/>
              </a:ext>
            </a:extLst>
          </p:cNvPr>
          <p:cNvPicPr>
            <a:picLocks/>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5041" y="2271394"/>
            <a:ext cx="5690586" cy="3259393"/>
          </a:xfrm>
          <a:prstGeom prst="rect">
            <a:avLst/>
          </a:prstGeom>
          <a:noFill/>
          <a:ln>
            <a:noFill/>
          </a:ln>
        </p:spPr>
      </p:pic>
    </p:spTree>
    <p:extLst>
      <p:ext uri="{BB962C8B-B14F-4D97-AF65-F5344CB8AC3E}">
        <p14:creationId xmlns:p14="http://schemas.microsoft.com/office/powerpoint/2010/main" xmlns="" val="1092771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A85520-3B58-FA64-92EC-4CC875B3554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Coverings of the brain</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A1A7A68-5706-D482-7601-835834E7BCEF}"/>
              </a:ext>
            </a:extLst>
          </p:cNvPr>
          <p:cNvSpPr>
            <a:spLocks noGrp="1"/>
          </p:cNvSpPr>
          <p:nvPr>
            <p:ph idx="1"/>
          </p:nvPr>
        </p:nvSpPr>
        <p:spPr/>
        <p:txBody>
          <a:bodyPr>
            <a:normAutofit/>
          </a:bodyPr>
          <a:lstStyle/>
          <a:p>
            <a:pPr algn="just">
              <a:lnSpc>
                <a:spcPct val="170000"/>
              </a:lnSpc>
              <a:spcBef>
                <a:spcPts val="0"/>
              </a:spcBef>
            </a:pPr>
            <a:r>
              <a:rPr lang="en-IN" sz="1800" b="1" dirty="0">
                <a:latin typeface="Times New Roman" panose="02020603050405020304" pitchFamily="18" charset="0"/>
                <a:cs typeface="Times New Roman" panose="02020603050405020304" pitchFamily="18" charset="0"/>
              </a:rPr>
              <a:t>Dura Mater</a:t>
            </a: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Outermost covering of brain &amp; spinal cord.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brain known as cerebral dura mater &amp; in spinal cord known as spinal dura mater.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various parts of the brain are separated by three extensions of cerebral dura mater;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Falx cerebri-separates two hemispheres of cerebrum</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Falx cerebelli- separates the two hemispheres of cerebellum</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Tentorium cerebelli- separates the cerebrum from the cerebellum</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Spinal dura mater is continuous with cerebral dura mater and it forms a loose sheath around the spinal cord.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7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 are some Dural folds in the spinal dura mater, which stabilize and support the spinal cord.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87591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5C4D69-F0BB-0785-0C94-B4BB849D29E9}"/>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Coverings of the brain</a:t>
            </a:r>
            <a:endParaRPr lang="en-IN" dirty="0"/>
          </a:p>
        </p:txBody>
      </p:sp>
      <p:sp>
        <p:nvSpPr>
          <p:cNvPr id="3" name="Content Placeholder 2">
            <a:extLst>
              <a:ext uri="{FF2B5EF4-FFF2-40B4-BE49-F238E27FC236}">
                <a16:creationId xmlns:a16="http://schemas.microsoft.com/office/drawing/2014/main" xmlns="" id="{A31C1474-2267-E5F8-565A-1F643E64B234}"/>
              </a:ext>
            </a:extLst>
          </p:cNvPr>
          <p:cNvSpPr>
            <a:spLocks noGrp="1"/>
          </p:cNvSpPr>
          <p:nvPr>
            <p:ph idx="1"/>
          </p:nvPr>
        </p:nvSpPr>
        <p:spPr/>
        <p:txBody>
          <a:bodyPr>
            <a:normAutofit/>
          </a:bodyPr>
          <a:lstStyle/>
          <a:p>
            <a:pPr algn="just">
              <a:lnSpc>
                <a:spcPct val="16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Arachnoid mater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Layer of fibrous tissue that lies between the dura mater &amp; pia mater.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Separated from the dura mater by the subdural space and from the pia mater by the subarachnoid space containing cerebrospinal fluid.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Pia mater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Delicate layer of connective tissue containing many minute blood vessels that adheres to the completely cover brain including dipping into each fissure.</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60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Thicker than arachnoid mater, specially over the spinal cord.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218472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1817</Words>
  <Application>Microsoft Office PowerPoint</Application>
  <PresentationFormat>Custom</PresentationFormat>
  <Paragraphs>97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NERVOUS SYSTEM (BRAIN &amp; SPINAL CORD)</vt:lpstr>
      <vt:lpstr>Introduction</vt:lpstr>
      <vt:lpstr>Slide 3</vt:lpstr>
      <vt:lpstr>Parts of Brain</vt:lpstr>
      <vt:lpstr>Slide 5</vt:lpstr>
      <vt:lpstr>Coverings of the brain</vt:lpstr>
      <vt:lpstr>Slide 7</vt:lpstr>
      <vt:lpstr>Coverings of the brain</vt:lpstr>
      <vt:lpstr>Coverings of the brain</vt:lpstr>
      <vt:lpstr>Blood brain barrier</vt:lpstr>
      <vt:lpstr>Significance of BBB</vt:lpstr>
      <vt:lpstr>Ventricles of Brain</vt:lpstr>
      <vt:lpstr>Ventricles of Brain</vt:lpstr>
      <vt:lpstr>Cerebrospinal Fluid</vt:lpstr>
      <vt:lpstr>Cerebrospinal Fluid</vt:lpstr>
      <vt:lpstr>Functions of Brain- Cerebrum</vt:lpstr>
      <vt:lpstr>Slide 17</vt:lpstr>
      <vt:lpstr>Functions of Brain- Cerebrum</vt:lpstr>
      <vt:lpstr>Brain waves</vt:lpstr>
      <vt:lpstr>Brain waves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NERVOUS SYSTEM (BRAIN &amp; SPINAL CORD)</dc:title>
  <dc:creator>anshuman</dc:creator>
  <cp:lastModifiedBy>A</cp:lastModifiedBy>
  <cp:revision>11</cp:revision>
  <dcterms:created xsi:type="dcterms:W3CDTF">2022-05-11T08:49:28Z</dcterms:created>
  <dcterms:modified xsi:type="dcterms:W3CDTF">2022-05-30T11:49:32Z</dcterms:modified>
</cp:coreProperties>
</file>