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5A4DA-B9B7-1E49-98B0-DF509F468529}" type="datetimeFigureOut">
              <a:rPr lang="en-US"/>
              <a:t>5/30/2022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373CF-DFD4-A84B-BAA4-29D21291333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39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b="0"/>
              <a:t>NUTRACEUTICALS</a:t>
            </a: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373CF-DFD4-A84B-BAA4-29D212913335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47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39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533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1990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687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0182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17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807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644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30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048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791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348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8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694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1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461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23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4B2CA238-67BA-36E0-B199-42D6507E6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570" y="116417"/>
            <a:ext cx="3312583" cy="3312583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8ABB5070-904C-F29D-B846-0D2BA9654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b="1" i="1" u="sng">
                <a:solidFill>
                  <a:schemeClr val="accent2">
                    <a:lumMod val="60000"/>
                    <a:lumOff val="40000"/>
                  </a:schemeClr>
                </a:solidFill>
              </a:rPr>
              <a:t>NUTRACEUTICALS</a:t>
            </a:r>
            <a:endParaRPr lang="en-US" sz="4000" b="1" i="1" u="sng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1FFCD0C6-E679-DA5D-F2CA-56D1C6513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745" y="3038090"/>
            <a:ext cx="7739430" cy="2363863"/>
          </a:xfrm>
        </p:spPr>
        <p:txBody>
          <a:bodyPr>
            <a:normAutofit/>
          </a:bodyPr>
          <a:lstStyle/>
          <a:p>
            <a:r>
              <a:rPr lang="en-IN" sz="2800" b="1" i="1" dirty="0">
                <a:solidFill>
                  <a:schemeClr val="accent3"/>
                </a:solidFill>
              </a:rPr>
              <a:t>“LET’S FOOD BE YOUR MEDICINE”</a:t>
            </a:r>
            <a:endParaRPr lang="en-US" sz="2800" b="1" i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754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FAC54-CD79-8E5D-3959-B63E7673C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>
                <a:solidFill>
                  <a:schemeClr val="tx2">
                    <a:lumMod val="50000"/>
                  </a:schemeClr>
                </a:solidFill>
              </a:rPr>
              <a:t>DIETARY FIBRE :</a:t>
            </a:r>
            <a:endParaRPr lang="en-US" b="1" u="sng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D920F-8A17-E503-FAF0-1E12A0C85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858" y="1422779"/>
            <a:ext cx="8596668" cy="5096553"/>
          </a:xfrm>
        </p:spPr>
        <p:txBody>
          <a:bodyPr>
            <a:noAutofit/>
          </a:bodyPr>
          <a:lstStyle/>
          <a:p>
            <a:r>
              <a:rPr lang="en-IN" sz="2400">
                <a:solidFill>
                  <a:schemeClr val="tx1"/>
                </a:solidFill>
              </a:rPr>
              <a:t>Structural carbohydrates of plants</a:t>
            </a:r>
          </a:p>
          <a:p>
            <a:r>
              <a:rPr lang="en-IN" sz="2400">
                <a:solidFill>
                  <a:schemeClr val="tx1"/>
                </a:solidFill>
              </a:rPr>
              <a:t>Neither digested nor abserved.</a:t>
            </a:r>
          </a:p>
          <a:p>
            <a:r>
              <a:rPr lang="en-IN" sz="2400">
                <a:solidFill>
                  <a:schemeClr val="tx1"/>
                </a:solidFill>
              </a:rPr>
              <a:t>Two types of dietary fibre are:</a:t>
            </a:r>
          </a:p>
          <a:p>
            <a:pPr marL="0" indent="0">
              <a:buNone/>
            </a:pPr>
            <a:r>
              <a:rPr lang="en-IN" sz="2400">
                <a:solidFill>
                  <a:schemeClr val="tx1"/>
                </a:solidFill>
              </a:rPr>
              <a:t>                       SOLUBLE</a:t>
            </a:r>
          </a:p>
          <a:p>
            <a:pPr marL="0" indent="0">
              <a:buNone/>
            </a:pPr>
            <a:r>
              <a:rPr lang="en-IN" sz="2400">
                <a:solidFill>
                  <a:schemeClr val="tx1"/>
                </a:solidFill>
              </a:rPr>
              <a:t>                       INSOLUBLE</a:t>
            </a:r>
          </a:p>
          <a:p>
            <a:r>
              <a:rPr lang="en-IN" sz="2400">
                <a:solidFill>
                  <a:schemeClr val="tx1"/>
                </a:solidFill>
              </a:rPr>
              <a:t>INSOLUBLE – Predominant</a:t>
            </a:r>
          </a:p>
          <a:p>
            <a:pPr marL="0" indent="0">
              <a:buNone/>
            </a:pPr>
            <a:r>
              <a:rPr lang="en-IN" sz="2400">
                <a:solidFill>
                  <a:schemeClr val="tx1"/>
                </a:solidFill>
              </a:rPr>
              <a:t>                         Speedsup digestion</a:t>
            </a:r>
          </a:p>
          <a:p>
            <a:r>
              <a:rPr lang="en-IN" sz="2400">
                <a:solidFill>
                  <a:schemeClr val="tx1"/>
                </a:solidFill>
              </a:rPr>
              <a:t>SOLUBLE- Regulates blood sugar levels</a:t>
            </a:r>
          </a:p>
          <a:p>
            <a:r>
              <a:rPr lang="en-IN" sz="2400">
                <a:solidFill>
                  <a:schemeClr val="tx1"/>
                </a:solidFill>
              </a:rPr>
              <a:t>Source:- WHEAT , MAIZE , JOWAR, MOST FRUITS , RAGI .</a:t>
            </a: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F6E4C79-276C-0D08-8DE0-7BD7B70A0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371" y="1003905"/>
            <a:ext cx="4376212" cy="48018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4857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8F8AB-B66F-CC87-9DC9-4A30E5CD2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>
                <a:solidFill>
                  <a:schemeClr val="tx1"/>
                </a:solidFill>
              </a:rPr>
              <a:t>MICROBES AS NUTRACEUTICALS: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EB245-C1CB-D433-7AD5-DCAAE6476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/>
              <a:t>There are many microorganisms have Nutraceutical properties.</a:t>
            </a:r>
          </a:p>
          <a:p>
            <a:pPr marL="0" indent="0">
              <a:buNone/>
            </a:pPr>
            <a:r>
              <a:rPr lang="en-IN" sz="2400" i="1"/>
              <a:t>      </a:t>
            </a:r>
            <a:r>
              <a:rPr lang="en-IN" sz="2400" b="1"/>
              <a:t>Lactobacillus</a:t>
            </a:r>
            <a:r>
              <a:rPr lang="en-IN" sz="2400"/>
              <a:t> bacteria </a:t>
            </a:r>
          </a:p>
          <a:p>
            <a:pPr marL="0" indent="0">
              <a:buNone/>
            </a:pPr>
            <a:r>
              <a:rPr lang="en-IN" sz="2400"/>
              <a:t>      bifidobacterium </a:t>
            </a:r>
            <a:r>
              <a:rPr lang="en-IN" sz="2400" i="1"/>
              <a:t>streptococcus </a:t>
            </a:r>
            <a:r>
              <a:rPr lang="en-IN" sz="2400"/>
              <a:t>salvarius</a:t>
            </a:r>
          </a:p>
          <a:p>
            <a:pPr marL="0" indent="0">
              <a:buNone/>
            </a:pPr>
            <a:r>
              <a:rPr lang="en-IN" sz="2400" i="1"/>
              <a:t>      saccharomyces , </a:t>
            </a:r>
            <a:r>
              <a:rPr lang="en-IN" sz="2400"/>
              <a:t>gives health benefits due to their action.</a:t>
            </a:r>
          </a:p>
          <a:p>
            <a:r>
              <a:rPr lang="en-IN" sz="2400"/>
              <a:t>PROBIOTICS AND PREBIOTICS</a:t>
            </a:r>
          </a:p>
          <a:p>
            <a:endParaRPr lang="en-US" i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D9B3E85-CB99-C710-F911-45E19DE12F1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410" y="2160589"/>
            <a:ext cx="3305164" cy="3645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282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FC77F-D034-F663-216E-A4DB0F43F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/>
              <a:t>PROBIOTICS :</a:t>
            </a:r>
            <a:endParaRPr lang="en-US" b="1" u="s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11FF8-5027-8597-4923-36CA00CD4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/>
              <a:t>PROBIOTICS are live microbial food or feed supplements that benefit human health by microbial balance in the intestine.</a:t>
            </a:r>
          </a:p>
          <a:p>
            <a:r>
              <a:rPr lang="en-IN" sz="2400"/>
              <a:t>Microorganisms used as probiotics mainly include , Lactobacillus, Enterococcus.</a:t>
            </a:r>
          </a:p>
          <a:p>
            <a:r>
              <a:rPr lang="en-IN" sz="2400"/>
              <a:t>Other probiotics include strains of yeast belongs to Saccharomyces cerevisiae species.</a:t>
            </a:r>
          </a:p>
          <a:p>
            <a:r>
              <a:rPr lang="en-IN" sz="2400"/>
              <a:t>Probiotic diary products like </a:t>
            </a:r>
            <a:r>
              <a:rPr lang="en-IN" sz="2400" b="1"/>
              <a:t>YOGHURT </a:t>
            </a:r>
            <a:r>
              <a:rPr lang="en-IN" sz="2400"/>
              <a:t>are good source of probiotics.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5092627-868E-FE6D-3492-DBA4BB637B9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765" y="2467430"/>
            <a:ext cx="3843058" cy="28822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280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E59DF-7A27-0216-E25C-694D39DFC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>
                <a:solidFill>
                  <a:schemeClr val="tx1"/>
                </a:solidFill>
              </a:rPr>
              <a:t>PREBIOTICS</a:t>
            </a:r>
            <a:endParaRPr lang="en-US" b="1" u="sng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D60DC-6232-998A-09C4-CC10C6CD7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/>
              <a:t>Promote the growth of probiotics.</a:t>
            </a:r>
          </a:p>
          <a:p>
            <a:r>
              <a:rPr lang="en-IN" sz="2400"/>
              <a:t>They are non-digestible food ingredients.</a:t>
            </a:r>
          </a:p>
          <a:p>
            <a:r>
              <a:rPr lang="en-IN" sz="2400"/>
              <a:t>Prebiotics include dietary fibre and fructo oligosaccharides.</a:t>
            </a:r>
          </a:p>
          <a:p>
            <a:r>
              <a:rPr lang="en-IN" sz="2400"/>
              <a:t>Source – Honey , beer , onian , Banana.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35E8648-7073-A0D8-EAF1-332F6C7B0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474" y="1930400"/>
            <a:ext cx="3086100" cy="41634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3367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E9C6F-CDD1-C077-97B4-AB3F6355D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/>
              <a:t>REFERENCES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5B4D9-5433-B484-2185-DDCF610B6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/>
              <a:t>Food science by B SRI LAKSHMI</a:t>
            </a:r>
          </a:p>
          <a:p>
            <a:r>
              <a:rPr lang="en-IN" sz="2400"/>
              <a:t>WIKIPEDIA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223611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56339-E8BC-4E63-E208-7CE112C82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>
                <a:solidFill>
                  <a:schemeClr val="accent5">
                    <a:lumMod val="50000"/>
                  </a:schemeClr>
                </a:solidFill>
              </a:rPr>
              <a:t>An apple a day keeps the doctor away.........☺️</a:t>
            </a:r>
            <a:endParaRPr lang="en-US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3EA29-10A0-0ECD-9C79-67369C40A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/>
              <a:t>                              </a:t>
            </a:r>
            <a:r>
              <a:rPr lang="en-IN" sz="4800" b="1" i="1" u="sng">
                <a:solidFill>
                  <a:srgbClr val="002060"/>
                </a:solidFill>
              </a:rPr>
              <a:t>THANK YOU</a:t>
            </a:r>
            <a:endParaRPr lang="en-US" sz="4800" b="1" i="1" u="sng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133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E3A7E-9DBB-6B63-8D73-4B5C95CF0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>
                <a:solidFill>
                  <a:schemeClr val="tx2">
                    <a:lumMod val="50000"/>
                  </a:schemeClr>
                </a:solidFill>
              </a:rPr>
              <a:t>                 </a:t>
            </a:r>
            <a:r>
              <a:rPr lang="en-IN" b="1" u="sng">
                <a:solidFill>
                  <a:schemeClr val="tx1"/>
                </a:solidFill>
              </a:rPr>
              <a:t>HISTORY</a:t>
            </a:r>
            <a:endParaRPr lang="en-US" b="1" u="sng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B297F-1265-499E-F7EF-475784EED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IN" sz="6000">
                <a:solidFill>
                  <a:schemeClr val="tx1"/>
                </a:solidFill>
              </a:rPr>
              <a:t>The word Nutraceutical was coined in 1989 by Dr. Stephen De Felice.</a:t>
            </a:r>
          </a:p>
          <a:p>
            <a:r>
              <a:rPr lang="en-IN" sz="6000">
                <a:solidFill>
                  <a:schemeClr val="tx1"/>
                </a:solidFill>
              </a:rPr>
              <a:t>The Greek physician Hyppocrates, also known as the ” FATHER OF MEDICINE ” </a:t>
            </a:r>
            <a:r>
              <a:rPr lang="en-IN" sz="6000" b="1" u="sng">
                <a:solidFill>
                  <a:schemeClr val="tx1"/>
                </a:solidFill>
              </a:rPr>
              <a:t>SAID.   </a:t>
            </a:r>
            <a:endParaRPr lang="en-IN" sz="6000">
              <a:solidFill>
                <a:schemeClr val="tx1"/>
              </a:solidFill>
            </a:endParaRPr>
          </a:p>
          <a:p>
            <a:r>
              <a:rPr lang="en-IN" sz="6000" b="1">
                <a:solidFill>
                  <a:schemeClr val="tx1"/>
                </a:solidFill>
              </a:rPr>
              <a:t>            “ LET THY FOOD BE THY MEDICINE, AND THE MEDICINE BE</a:t>
            </a:r>
          </a:p>
          <a:p>
            <a:pPr marL="0" indent="0">
              <a:buNone/>
            </a:pPr>
            <a:r>
              <a:rPr lang="en-IN" sz="6000" b="1">
                <a:solidFill>
                  <a:schemeClr val="tx1"/>
                </a:solidFill>
              </a:rPr>
              <a:t>                THY FOOD ”.                              </a:t>
            </a:r>
          </a:p>
          <a:p>
            <a:pPr marL="0" indent="0">
              <a:buNone/>
            </a:pPr>
            <a:r>
              <a:rPr lang="en-IN" sz="6000" b="1" u="sng">
                <a:solidFill>
                  <a:schemeClr val="tx1"/>
                </a:solidFill>
              </a:rPr>
              <a:t> The philosophy behind is : </a:t>
            </a:r>
            <a:endParaRPr lang="en-IN" sz="6000" b="1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IN" sz="2000" b="1">
                <a:solidFill>
                  <a:schemeClr val="tx1"/>
                </a:solidFill>
              </a:rPr>
              <a:t>                         </a:t>
            </a:r>
            <a:r>
              <a:rPr lang="en-IN" sz="2800" b="1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IN" sz="2800" b="1"/>
              <a:t>              </a:t>
            </a:r>
            <a:r>
              <a:rPr lang="en-IN" sz="5800" b="1"/>
              <a:t>   </a:t>
            </a:r>
          </a:p>
          <a:p>
            <a:pPr marL="0" indent="0">
              <a:buNone/>
            </a:pPr>
            <a:r>
              <a:rPr lang="en-IN" sz="5800" b="1">
                <a:solidFill>
                  <a:schemeClr val="accent5">
                    <a:lumMod val="75000"/>
                  </a:schemeClr>
                </a:solidFill>
              </a:rPr>
              <a:t>                       </a:t>
            </a:r>
          </a:p>
          <a:p>
            <a:pPr marL="0" indent="0">
              <a:buNone/>
            </a:pPr>
            <a:r>
              <a:rPr lang="en-IN" sz="5800" b="1">
                <a:solidFill>
                  <a:schemeClr val="accent5">
                    <a:lumMod val="75000"/>
                  </a:schemeClr>
                </a:solidFill>
              </a:rPr>
              <a:t>                         </a:t>
            </a:r>
            <a:r>
              <a:rPr lang="en-IN" sz="7400" b="1">
                <a:solidFill>
                  <a:schemeClr val="accent5">
                    <a:lumMod val="75000"/>
                  </a:schemeClr>
                </a:solidFill>
              </a:rPr>
              <a:t>“ FOCUS ON PREVENTION ”</a:t>
            </a:r>
          </a:p>
          <a:p>
            <a:pPr marL="0" indent="0">
              <a:buNone/>
            </a:pPr>
            <a:r>
              <a:rPr lang="en-IN" sz="2000" b="1" u="sng">
                <a:solidFill>
                  <a:schemeClr val="accent5">
                    <a:lumMod val="75000"/>
                  </a:schemeClr>
                </a:solidFill>
              </a:rPr>
              <a:t>                  </a:t>
            </a:r>
            <a:r>
              <a:rPr lang="en-IN" sz="2000" b="1">
                <a:solidFill>
                  <a:schemeClr val="accent5">
                    <a:lumMod val="75000"/>
                  </a:schemeClr>
                </a:solidFill>
              </a:rPr>
              <a:t>              </a:t>
            </a:r>
            <a:r>
              <a:rPr lang="en-IN" sz="2000" b="1" u="sng">
                <a:solidFill>
                  <a:schemeClr val="accent5">
                    <a:lumMod val="75000"/>
                  </a:schemeClr>
                </a:solidFill>
              </a:rPr>
              <a:t>            </a:t>
            </a:r>
            <a:r>
              <a:rPr lang="en-IN" sz="2000" b="1">
                <a:solidFill>
                  <a:schemeClr val="accent5">
                    <a:lumMod val="75000"/>
                  </a:schemeClr>
                </a:solidFill>
              </a:rPr>
              <a:t>  </a:t>
            </a:r>
            <a:endParaRPr lang="en-IN" sz="2000" b="1" u="sng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IN" sz="2000" b="1" u="sng"/>
              <a:t>          </a:t>
            </a:r>
            <a:r>
              <a:rPr lang="en-IN" sz="1800" b="1" kern="1200">
                <a:solidFill>
                  <a:srgbClr val="404040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endParaRPr lang="en-US" sz="2000" b="1" u="sng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15728F6-A442-CCAA-9234-8E5072F0061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383" y="883451"/>
            <a:ext cx="1858763" cy="28226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1F0E4A3-8094-E94B-1CBC-719D5D89C1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178" y="3967927"/>
            <a:ext cx="2381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983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D55C0FA-F748-BA9A-FD59-BFF70A215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49905"/>
            <a:ext cx="8596668" cy="5291457"/>
          </a:xfrm>
        </p:spPr>
        <p:txBody>
          <a:bodyPr/>
          <a:lstStyle/>
          <a:p>
            <a:r>
              <a:rPr lang="en-IN" sz="2400">
                <a:solidFill>
                  <a:srgbClr val="FFC000"/>
                </a:solidFill>
              </a:rPr>
              <a:t>Foundation of Innovation in Medicine ( FIM ) defined Nutraceutical as </a:t>
            </a:r>
          </a:p>
          <a:p>
            <a:pPr marL="0" indent="0">
              <a:buNone/>
            </a:pPr>
            <a:r>
              <a:rPr lang="en-IN" sz="2400"/>
              <a:t>      </a:t>
            </a:r>
            <a:r>
              <a:rPr lang="en-IN" sz="24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IN" sz="2400" b="1">
                <a:solidFill>
                  <a:schemeClr val="accent5">
                    <a:lumMod val="50000"/>
                  </a:schemeClr>
                </a:solidFill>
              </a:rPr>
              <a:t>‘any substance that may be considered as food or part        of food and provides medical and health benefits ’</a:t>
            </a:r>
          </a:p>
          <a:p>
            <a:endParaRPr lang="en-IN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IN" sz="2400">
                <a:solidFill>
                  <a:schemeClr val="accent5">
                    <a:lumMod val="50000"/>
                  </a:schemeClr>
                </a:solidFill>
              </a:rPr>
              <a:t>The term Nutraceutical was coined by combining the two terms</a:t>
            </a:r>
            <a:r>
              <a:rPr lang="en-IN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IN">
                <a:solidFill>
                  <a:schemeClr val="accent5">
                    <a:lumMod val="50000"/>
                  </a:schemeClr>
                </a:solidFill>
              </a:rPr>
              <a:t>                </a:t>
            </a:r>
            <a:r>
              <a:rPr lang="en-IN" sz="2800" b="1">
                <a:solidFill>
                  <a:srgbClr val="002060"/>
                </a:solidFill>
              </a:rPr>
              <a:t>NUTRITION</a:t>
            </a:r>
            <a:r>
              <a:rPr lang="en-IN">
                <a:solidFill>
                  <a:schemeClr val="accent5">
                    <a:lumMod val="50000"/>
                  </a:schemeClr>
                </a:solidFill>
              </a:rPr>
              <a:t>       </a:t>
            </a:r>
            <a:r>
              <a:rPr lang="en-IN" sz="2400" b="1">
                <a:solidFill>
                  <a:schemeClr val="accent5">
                    <a:lumMod val="50000"/>
                  </a:schemeClr>
                </a:solidFill>
              </a:rPr>
              <a:t>+</a:t>
            </a:r>
            <a:r>
              <a:rPr lang="en-IN">
                <a:solidFill>
                  <a:schemeClr val="accent5">
                    <a:lumMod val="50000"/>
                  </a:schemeClr>
                </a:solidFill>
              </a:rPr>
              <a:t>       </a:t>
            </a:r>
            <a:r>
              <a:rPr lang="en-IN" sz="2400" b="1">
                <a:solidFill>
                  <a:srgbClr val="002060"/>
                </a:solidFill>
              </a:rPr>
              <a:t>PHARMACEUTICAL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B572A596-89E8-B532-7BF5-FA9FC0B6A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318" y="4541765"/>
            <a:ext cx="9536460" cy="1965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371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A7F4067-B87C-3C70-2099-FC95EF4B55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144589"/>
            <a:ext cx="4717142" cy="38807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sz="3600" b="1">
                <a:solidFill>
                  <a:srgbClr val="002060"/>
                </a:solidFill>
              </a:rPr>
              <a:t>NUTRITION</a:t>
            </a:r>
          </a:p>
          <a:p>
            <a:pPr marL="0" indent="0">
              <a:buNone/>
            </a:pPr>
            <a:endParaRPr lang="en-IN" sz="3600" b="1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IN" sz="3600" b="1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IN" sz="3600" b="1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IN" sz="3600">
                <a:solidFill>
                  <a:srgbClr val="002060"/>
                </a:solidFill>
              </a:rPr>
              <a:t>Nutrients that may prevent the disease</a:t>
            </a:r>
            <a:endParaRPr lang="en-US" sz="3600">
              <a:solidFill>
                <a:srgbClr val="002060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79F9B7F-E4D1-3871-128B-63BDE22BB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7477" y="1144589"/>
            <a:ext cx="4717142" cy="3880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sz="3600" b="1">
                <a:solidFill>
                  <a:srgbClr val="002060"/>
                </a:solidFill>
              </a:rPr>
              <a:t>PHARMACEUTICAL</a:t>
            </a:r>
          </a:p>
          <a:p>
            <a:pPr marL="0" indent="0">
              <a:buNone/>
            </a:pPr>
            <a:endParaRPr lang="en-IN" sz="3600" b="1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IN" sz="3600" b="1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IN" sz="3600" b="1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IN" sz="3600">
                <a:solidFill>
                  <a:srgbClr val="002060"/>
                </a:solidFill>
              </a:rPr>
              <a:t>Drugs used in the treatment of Disease</a:t>
            </a:r>
            <a:endParaRPr lang="en-US" sz="3600">
              <a:solidFill>
                <a:srgbClr val="002060"/>
              </a:solidFill>
            </a:endParaRPr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BA35E272-D98C-D8D6-D1BA-47F494559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81" y="1663136"/>
            <a:ext cx="1898953" cy="1765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870BE520-A8EF-C5E1-90D9-DD5B5EE85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642" y="1767989"/>
            <a:ext cx="2344833" cy="1725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5540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BBB77-C28B-0FA4-251E-09ACDA5E9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>
                <a:solidFill>
                  <a:srgbClr val="FF0000"/>
                </a:solidFill>
              </a:rPr>
              <a:t>NUTRACEUTICALS comprises of:</a:t>
            </a:r>
            <a:endParaRPr lang="en-US" b="1" u="sng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F3225-BBE6-3F5F-97C3-4235985DD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>
                <a:solidFill>
                  <a:schemeClr val="tx2">
                    <a:lumMod val="50000"/>
                  </a:schemeClr>
                </a:solidFill>
              </a:rPr>
              <a:t>NUTRIENTS :      Substances which contains nutritional      </a:t>
            </a:r>
          </a:p>
          <a:p>
            <a:pPr marL="0" indent="0">
              <a:buNone/>
            </a:pPr>
            <a:r>
              <a:rPr lang="en-IN" sz="2400">
                <a:solidFill>
                  <a:schemeClr val="tx2">
                    <a:lumMod val="50000"/>
                  </a:schemeClr>
                </a:solidFill>
              </a:rPr>
              <a:t>                             functions, such as– Vitamins, Amino acids</a:t>
            </a:r>
          </a:p>
          <a:p>
            <a:pPr marL="0" indent="0">
              <a:buNone/>
            </a:pPr>
            <a:endParaRPr lang="en-IN" sz="240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IN" sz="2400">
                <a:solidFill>
                  <a:schemeClr val="tx2">
                    <a:lumMod val="50000"/>
                  </a:schemeClr>
                </a:solidFill>
              </a:rPr>
              <a:t>HERBALS    :      Botanical products.</a:t>
            </a:r>
          </a:p>
          <a:p>
            <a:endParaRPr lang="en-IN" sz="240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IN" sz="2400">
                <a:solidFill>
                  <a:schemeClr val="tx2">
                    <a:lumMod val="50000"/>
                  </a:schemeClr>
                </a:solidFill>
              </a:rPr>
              <a:t>DIETARY SUPPLEMENTS : Probiotics , Prebiotics ,</a:t>
            </a:r>
          </a:p>
          <a:p>
            <a:pPr marL="0" indent="0">
              <a:buNone/>
            </a:pPr>
            <a:r>
              <a:rPr lang="en-IN" sz="2400">
                <a:solidFill>
                  <a:schemeClr val="tx2">
                    <a:lumMod val="50000"/>
                  </a:schemeClr>
                </a:solidFill>
              </a:rPr>
              <a:t>                                         Antioxidants</a:t>
            </a:r>
          </a:p>
          <a:p>
            <a:pPr marL="0" indent="0">
              <a:buNone/>
            </a:pPr>
            <a:endParaRPr lang="en-US" sz="240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860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2233D-C35E-E6EA-F92F-2F962BE92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>
                <a:solidFill>
                  <a:schemeClr val="tx1"/>
                </a:solidFill>
              </a:rPr>
              <a:t>Areas covered by Nutraceutical products -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B74F0-A550-0134-AAA9-6D5E127DB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sz="2400"/>
              <a:t>Therapeutic areas such as –</a:t>
            </a:r>
          </a:p>
          <a:p>
            <a:pPr marL="0" indent="0">
              <a:buNone/>
            </a:pPr>
            <a:r>
              <a:rPr lang="en-IN" sz="2400"/>
              <a:t>                               Cold and cough </a:t>
            </a:r>
          </a:p>
          <a:p>
            <a:pPr marL="0" indent="0">
              <a:buNone/>
            </a:pPr>
            <a:r>
              <a:rPr lang="en-IN" sz="2400"/>
              <a:t>                               Digestion</a:t>
            </a:r>
          </a:p>
          <a:p>
            <a:pPr marL="0" indent="0">
              <a:buNone/>
            </a:pPr>
            <a:r>
              <a:rPr lang="en-IN" sz="2400"/>
              <a:t>                               Prevention of certain cancers</a:t>
            </a:r>
          </a:p>
          <a:p>
            <a:pPr marL="0" indent="0">
              <a:buNone/>
            </a:pPr>
            <a:r>
              <a:rPr lang="en-IN" sz="2400"/>
              <a:t>                               Osteoporosis</a:t>
            </a:r>
          </a:p>
          <a:p>
            <a:pPr marL="0" indent="0">
              <a:buNone/>
            </a:pPr>
            <a:r>
              <a:rPr lang="en-IN" sz="2400"/>
              <a:t>                               Blood pressure</a:t>
            </a:r>
          </a:p>
          <a:p>
            <a:pPr marL="0" indent="0">
              <a:buNone/>
            </a:pPr>
            <a:r>
              <a:rPr lang="en-IN" sz="2400"/>
              <a:t>                               Cho lesterol</a:t>
            </a:r>
          </a:p>
          <a:p>
            <a:pPr marL="0" indent="0">
              <a:buNone/>
            </a:pPr>
            <a:r>
              <a:rPr lang="en-IN" sz="2400"/>
              <a:t>                               Diabetes                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611D0DF-5AC8-4D12-0D83-C3161DF78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92" y="1141791"/>
            <a:ext cx="3834235" cy="2559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2358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4723E-8BA4-F8BF-3D83-476658A27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>
                <a:solidFill>
                  <a:schemeClr val="tx1"/>
                </a:solidFill>
              </a:rPr>
              <a:t>PHYTOCHEMICALS AS NUTRACEUTICALS: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C3421-C5AC-9A41-9D0C-D5F4ABD23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70840"/>
          </a:xfrm>
        </p:spPr>
        <p:txBody>
          <a:bodyPr>
            <a:normAutofit/>
          </a:bodyPr>
          <a:lstStyle/>
          <a:p>
            <a:r>
              <a:rPr lang="en-IN" sz="2400">
                <a:solidFill>
                  <a:schemeClr val="accent5">
                    <a:lumMod val="50000"/>
                  </a:schemeClr>
                </a:solidFill>
              </a:rPr>
              <a:t>Most of them exhibit their activity as </a:t>
            </a:r>
            <a:r>
              <a:rPr lang="en-IN">
                <a:solidFill>
                  <a:schemeClr val="accent5">
                    <a:lumMod val="50000"/>
                  </a:schemeClr>
                </a:solidFill>
              </a:rPr>
              <a:t>–</a:t>
            </a:r>
          </a:p>
          <a:p>
            <a:pPr marL="0" indent="0">
              <a:buNone/>
            </a:pPr>
            <a:r>
              <a:rPr lang="en-IN">
                <a:solidFill>
                  <a:schemeClr val="accent5">
                    <a:lumMod val="50000"/>
                  </a:schemeClr>
                </a:solidFill>
              </a:rPr>
              <a:t>                             </a:t>
            </a:r>
            <a:r>
              <a:rPr lang="en-IN">
                <a:solidFill>
                  <a:srgbClr val="FFC000"/>
                </a:solidFill>
              </a:rPr>
              <a:t>Antioxidant</a:t>
            </a:r>
          </a:p>
          <a:p>
            <a:pPr marL="0" indent="0">
              <a:buNone/>
            </a:pPr>
            <a:r>
              <a:rPr lang="en-IN">
                <a:solidFill>
                  <a:srgbClr val="FFC000"/>
                </a:solidFill>
              </a:rPr>
              <a:t>                             Detoxify agent</a:t>
            </a:r>
          </a:p>
          <a:p>
            <a:pPr marL="0" indent="0">
              <a:buNone/>
            </a:pPr>
            <a:r>
              <a:rPr lang="en-IN">
                <a:solidFill>
                  <a:srgbClr val="FFC000"/>
                </a:solidFill>
              </a:rPr>
              <a:t>                             Or simply by physico – chemical in case of dietary fibres.</a:t>
            </a:r>
          </a:p>
          <a:p>
            <a:pPr marL="0" indent="0">
              <a:buNone/>
            </a:pPr>
            <a:endParaRPr lang="en-IN">
              <a:solidFill>
                <a:srgbClr val="FFC000"/>
              </a:solidFill>
            </a:endParaRPr>
          </a:p>
          <a:p>
            <a:r>
              <a:rPr lang="en-IN" sz="2400">
                <a:solidFill>
                  <a:schemeClr val="accent5">
                    <a:lumMod val="75000"/>
                  </a:schemeClr>
                </a:solidFill>
              </a:rPr>
              <a:t>The major phytonutrients identified to have Nutraceutical properties include:</a:t>
            </a:r>
          </a:p>
          <a:p>
            <a:pPr marL="0" indent="0">
              <a:buNone/>
            </a:pPr>
            <a:r>
              <a:rPr lang="en-IN" sz="2400">
                <a:solidFill>
                  <a:schemeClr val="accent5">
                    <a:lumMod val="75000"/>
                  </a:schemeClr>
                </a:solidFill>
              </a:rPr>
              <a:t>                     </a:t>
            </a:r>
            <a:r>
              <a:rPr lang="en-IN">
                <a:solidFill>
                  <a:schemeClr val="accent3"/>
                </a:solidFill>
              </a:rPr>
              <a:t>Isoprenoids             </a:t>
            </a:r>
          </a:p>
          <a:p>
            <a:pPr marL="0" indent="0">
              <a:buNone/>
            </a:pPr>
            <a:r>
              <a:rPr lang="en-IN">
                <a:solidFill>
                  <a:schemeClr val="accent3"/>
                </a:solidFill>
              </a:rPr>
              <a:t>                            polyphonics             </a:t>
            </a:r>
          </a:p>
          <a:p>
            <a:pPr marL="0" indent="0">
              <a:buNone/>
            </a:pPr>
            <a:endParaRPr lang="en-IN" sz="2400">
              <a:solidFill>
                <a:schemeClr val="accent5">
                  <a:lumMod val="75000"/>
                </a:schemeClr>
              </a:solidFill>
            </a:endParaRPr>
          </a:p>
          <a:p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C9A7A42-9E7D-2C86-0132-81BF39722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910" y="314476"/>
            <a:ext cx="3076563" cy="24964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0618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CB6EF-635B-54D2-8D32-D755CB4E3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/>
              <a:t>ISOPRENOIDS</a:t>
            </a:r>
            <a:endParaRPr lang="en-US" b="1" u="s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21F45-092E-2397-7409-DF91CAF56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000">
                <a:solidFill>
                  <a:schemeClr val="tx1"/>
                </a:solidFill>
              </a:rPr>
              <a:t>It represents the largest class of phytonutrients.</a:t>
            </a:r>
          </a:p>
          <a:p>
            <a:r>
              <a:rPr lang="en-IN" sz="2000">
                <a:solidFill>
                  <a:schemeClr val="tx1"/>
                </a:solidFill>
              </a:rPr>
              <a:t>Lycopene </a:t>
            </a:r>
          </a:p>
          <a:p>
            <a:pPr marL="0" indent="0">
              <a:buNone/>
            </a:pPr>
            <a:r>
              <a:rPr lang="en-IN" sz="2000">
                <a:solidFill>
                  <a:schemeClr val="tx1"/>
                </a:solidFill>
              </a:rPr>
              <a:t>     beta-carotene</a:t>
            </a:r>
          </a:p>
          <a:p>
            <a:pPr marL="0" indent="0">
              <a:buNone/>
            </a:pPr>
            <a:r>
              <a:rPr lang="en-IN" sz="2000">
                <a:solidFill>
                  <a:schemeClr val="tx1"/>
                </a:solidFill>
              </a:rPr>
              <a:t>     Alpha-carotene , are carotenoid terpenoids.</a:t>
            </a:r>
          </a:p>
          <a:p>
            <a:r>
              <a:rPr lang="en-IN" sz="2000">
                <a:solidFill>
                  <a:schemeClr val="tx1"/>
                </a:solidFill>
              </a:rPr>
              <a:t>Terpenes act as antioxidants.</a:t>
            </a:r>
          </a:p>
          <a:p>
            <a:r>
              <a:rPr lang="en-IN" sz="2000">
                <a:solidFill>
                  <a:schemeClr val="tx1"/>
                </a:solidFill>
              </a:rPr>
              <a:t>Two major terpene subclasses are:</a:t>
            </a:r>
          </a:p>
          <a:p>
            <a:pPr marL="0" indent="0">
              <a:buNone/>
            </a:pPr>
            <a:r>
              <a:rPr lang="en-IN" sz="2000">
                <a:solidFill>
                  <a:schemeClr val="tx1"/>
                </a:solidFill>
              </a:rPr>
              <a:t>                                 CAROTENOIDS</a:t>
            </a:r>
          </a:p>
          <a:p>
            <a:pPr marL="0" indent="0">
              <a:buNone/>
            </a:pPr>
            <a:r>
              <a:rPr lang="en-IN" sz="2000">
                <a:solidFill>
                  <a:schemeClr val="tx1"/>
                </a:solidFill>
              </a:rPr>
              <a:t>                                 LIMONOIDS</a:t>
            </a:r>
          </a:p>
          <a:p>
            <a:pPr marL="0" indent="0">
              <a:buNone/>
            </a:pPr>
            <a:r>
              <a:rPr lang="en-IN"/>
              <a:t>     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49AA028-D7E6-0F88-FF5A-C6CDE67EE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571" y="816638"/>
            <a:ext cx="3483428" cy="43722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5836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520A3-AC3E-D9F9-D9FA-4AFB72ADB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/>
              <a:t>POLYPHENOLICS</a:t>
            </a:r>
            <a:endParaRPr lang="en-US" b="1" u="s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B72EE-8BEA-3D89-295D-67AB1E5D4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>
                <a:solidFill>
                  <a:schemeClr val="tx1"/>
                </a:solidFill>
              </a:rPr>
              <a:t>These PHYTOCHEMICALS include the subclass flavonoids.</a:t>
            </a:r>
          </a:p>
          <a:p>
            <a:r>
              <a:rPr lang="en-IN" sz="2400">
                <a:solidFill>
                  <a:schemeClr val="tx1"/>
                </a:solidFill>
              </a:rPr>
              <a:t>Grapes juice and red wine are good sources.</a:t>
            </a:r>
          </a:p>
          <a:p>
            <a:r>
              <a:rPr lang="en-IN" sz="2400">
                <a:solidFill>
                  <a:schemeClr val="tx1"/>
                </a:solidFill>
              </a:rPr>
              <a:t>Apples, chocolates, and tea are good sources of flavonoids.</a:t>
            </a:r>
          </a:p>
          <a:p>
            <a:r>
              <a:rPr lang="en-IN" sz="2400">
                <a:solidFill>
                  <a:schemeClr val="tx1"/>
                </a:solidFill>
              </a:rPr>
              <a:t>Flavonoids may also decrease the risk of cancer.</a:t>
            </a:r>
          </a:p>
          <a:p>
            <a:r>
              <a:rPr lang="en-IN" sz="2400">
                <a:solidFill>
                  <a:schemeClr val="tx1"/>
                </a:solidFill>
              </a:rPr>
              <a:t>Cherry tomatoes have more flavonoids.</a:t>
            </a:r>
          </a:p>
          <a:p>
            <a:r>
              <a:rPr lang="en-IN" sz="2400">
                <a:solidFill>
                  <a:schemeClr val="tx1"/>
                </a:solidFill>
              </a:rPr>
              <a:t>Flavonoids are not easily destroyed by cooking.</a:t>
            </a: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84E09D9-BF2E-F71A-0D7D-C1B4E6BC46D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200" y="2800736"/>
            <a:ext cx="3466436" cy="26004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541999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521</Words>
  <Application>Microsoft Office PowerPoint</Application>
  <PresentationFormat>Widescreen</PresentationFormat>
  <Paragraphs>105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Trebuchet MS</vt:lpstr>
      <vt:lpstr>Wingdings 3</vt:lpstr>
      <vt:lpstr>Facet</vt:lpstr>
      <vt:lpstr>NUTRACEUTICALS</vt:lpstr>
      <vt:lpstr>                 HISTORY</vt:lpstr>
      <vt:lpstr>PowerPoint Presentation</vt:lpstr>
      <vt:lpstr>PowerPoint Presentation</vt:lpstr>
      <vt:lpstr>NUTRACEUTICALS comprises of:</vt:lpstr>
      <vt:lpstr>Areas covered by Nutraceutical products -</vt:lpstr>
      <vt:lpstr>PHYTOCHEMICALS AS NUTRACEUTICALS:</vt:lpstr>
      <vt:lpstr>ISOPRENOIDS</vt:lpstr>
      <vt:lpstr>POLYPHENOLICS</vt:lpstr>
      <vt:lpstr>DIETARY FIBRE :</vt:lpstr>
      <vt:lpstr>MICROBES AS NUTRACEUTICALS:</vt:lpstr>
      <vt:lpstr>PROBIOTICS :</vt:lpstr>
      <vt:lpstr>PREBIOTICS</vt:lpstr>
      <vt:lpstr>REFERENCES</vt:lpstr>
      <vt:lpstr>An apple a day keeps the doctor away.........☺️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NUTRACEUTICALS</dc:title>
  <dc:creator>putul.sindhu58@gmail.com</dc:creator>
  <cp:lastModifiedBy>Ajay</cp:lastModifiedBy>
  <cp:revision>6</cp:revision>
  <dcterms:created xsi:type="dcterms:W3CDTF">2022-05-11T14:38:36Z</dcterms:created>
  <dcterms:modified xsi:type="dcterms:W3CDTF">2022-05-30T08:04:09Z</dcterms:modified>
</cp:coreProperties>
</file>