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1"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2124" y="-7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8C72DE-B5DE-4370-BA63-F927D4AD78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1B9A3E-3CC3-4E52-B23B-6F1F0ECA64EB}" type="datetimeFigureOut">
              <a:rPr lang="en-US" smtClean="0"/>
              <a:t>5/14/2022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8C72DE-B5DE-4370-BA63-F927D4AD783E}"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21B9A3E-3CC3-4E52-B23B-6F1F0ECA64EB}" type="datetimeFigureOut">
              <a:rPr lang="en-US" smtClean="0"/>
              <a:t>5/14/2022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18C72DE-B5DE-4370-BA63-F927D4AD78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14488"/>
            <a:ext cx="7772400" cy="1828800"/>
          </a:xfrm>
        </p:spPr>
        <p:txBody>
          <a:bodyPr/>
          <a:lstStyle/>
          <a:p>
            <a:pPr algn="ctr"/>
            <a:r>
              <a:rPr lang="en-US" dirty="0" smtClean="0"/>
              <a:t>Packed Cell Volume</a:t>
            </a:r>
            <a:br>
              <a:rPr lang="en-US" dirty="0" smtClean="0"/>
            </a:br>
            <a:r>
              <a:rPr lang="en-US" dirty="0" smtClean="0"/>
              <a:t>(PCV)</a:t>
            </a:r>
            <a:endParaRPr lang="en-US" dirty="0"/>
          </a:p>
        </p:txBody>
      </p:sp>
      <p:sp>
        <p:nvSpPr>
          <p:cNvPr id="4" name="Subtitle 4"/>
          <p:cNvSpPr>
            <a:spLocks noGrp="1"/>
          </p:cNvSpPr>
          <p:nvPr>
            <p:ph type="subTitle" idx="1"/>
          </p:nvPr>
        </p:nvSpPr>
        <p:spPr>
          <a:xfrm>
            <a:off x="722376" y="3685032"/>
            <a:ext cx="7772400" cy="914400"/>
          </a:xfrm>
        </p:spPr>
        <p:txBody>
          <a:bodyPr/>
          <a:lstStyle/>
          <a:p>
            <a:r>
              <a:rPr lang="en-US" dirty="0" err="1" smtClean="0"/>
              <a:t>Dr</a:t>
            </a:r>
            <a:r>
              <a:rPr lang="en-US" dirty="0" smtClean="0"/>
              <a:t> Versha Prasad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7158" y="357166"/>
            <a:ext cx="8429684" cy="1428760"/>
          </a:xfrm>
        </p:spPr>
        <p:txBody>
          <a:bodyPr>
            <a:normAutofit/>
          </a:bodyPr>
          <a:lstStyle/>
          <a:p>
            <a:pPr algn="ctr"/>
            <a:r>
              <a:rPr lang="en-US" sz="4000" dirty="0" smtClean="0"/>
              <a:t>Packed Cell Volume</a:t>
            </a:r>
            <a:br>
              <a:rPr lang="en-US" sz="4000" dirty="0" smtClean="0"/>
            </a:br>
            <a:r>
              <a:rPr lang="en-US" sz="4000" dirty="0" smtClean="0"/>
              <a:t>(PCV)</a:t>
            </a:r>
            <a:endParaRPr lang="en-US" sz="4000" dirty="0"/>
          </a:p>
        </p:txBody>
      </p:sp>
      <p:sp>
        <p:nvSpPr>
          <p:cNvPr id="5" name="Subtitle 4"/>
          <p:cNvSpPr>
            <a:spLocks noGrp="1"/>
          </p:cNvSpPr>
          <p:nvPr>
            <p:ph type="subTitle" idx="1"/>
          </p:nvPr>
        </p:nvSpPr>
        <p:spPr>
          <a:xfrm>
            <a:off x="357158" y="1857364"/>
            <a:ext cx="8429684" cy="4643470"/>
          </a:xfrm>
        </p:spPr>
        <p:txBody>
          <a:bodyPr/>
          <a:lstStyle/>
          <a:p>
            <a:pPr algn="l">
              <a:buFont typeface="Wingdings" pitchFamily="2" charset="2"/>
              <a:buChar char="Ø"/>
            </a:pPr>
            <a:r>
              <a:rPr lang="en-US" b="1" dirty="0" smtClean="0">
                <a:solidFill>
                  <a:schemeClr val="tx1"/>
                </a:solidFill>
              </a:rPr>
              <a:t>Packed cell volume (PCV) is the volume occupied by the red cells when a sample of </a:t>
            </a:r>
            <a:r>
              <a:rPr lang="en-US" b="1" dirty="0" err="1" smtClean="0">
                <a:solidFill>
                  <a:schemeClr val="tx1"/>
                </a:solidFill>
              </a:rPr>
              <a:t>anticoagulated</a:t>
            </a:r>
            <a:r>
              <a:rPr lang="en-US" b="1" dirty="0" smtClean="0">
                <a:solidFill>
                  <a:schemeClr val="tx1"/>
                </a:solidFill>
              </a:rPr>
              <a:t> blood is centrifuged. </a:t>
            </a:r>
          </a:p>
          <a:p>
            <a:pPr algn="l">
              <a:buFont typeface="Wingdings" pitchFamily="2" charset="2"/>
              <a:buChar char="Ø"/>
            </a:pPr>
            <a:r>
              <a:rPr lang="en-US" b="1" dirty="0" smtClean="0">
                <a:solidFill>
                  <a:schemeClr val="tx1"/>
                </a:solidFill>
              </a:rPr>
              <a:t>It indicates relative proportion of red cells to plasma.</a:t>
            </a:r>
          </a:p>
          <a:p>
            <a:pPr algn="l">
              <a:buFont typeface="Wingdings" pitchFamily="2" charset="2"/>
              <a:buChar char="Ø"/>
            </a:pPr>
            <a:r>
              <a:rPr lang="en-US" b="1" dirty="0" smtClean="0">
                <a:solidFill>
                  <a:schemeClr val="tx1"/>
                </a:solidFill>
              </a:rPr>
              <a:t>PCV is also called as </a:t>
            </a:r>
            <a:r>
              <a:rPr lang="en-US" b="1" dirty="0" err="1" smtClean="0">
                <a:solidFill>
                  <a:schemeClr val="tx1"/>
                </a:solidFill>
              </a:rPr>
              <a:t>hematocrit</a:t>
            </a:r>
            <a:r>
              <a:rPr lang="en-US" b="1" dirty="0" smtClean="0">
                <a:solidFill>
                  <a:schemeClr val="tx1"/>
                </a:solidFill>
              </a:rPr>
              <a:t> or erythrocyte volume fraction. </a:t>
            </a:r>
          </a:p>
          <a:p>
            <a:pPr algn="l">
              <a:buFont typeface="Wingdings" pitchFamily="2" charset="2"/>
              <a:buChar char="Ø"/>
            </a:pPr>
            <a:r>
              <a:rPr lang="en-US" b="1" dirty="0" smtClean="0">
                <a:solidFill>
                  <a:schemeClr val="tx1"/>
                </a:solidFill>
              </a:rPr>
              <a:t>It is expressed either as a percentage of original volume of blood or as a decimal fraction.</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000132"/>
          </a:xfrm>
        </p:spPr>
        <p:txBody>
          <a:bodyPr>
            <a:normAutofit/>
          </a:bodyPr>
          <a:lstStyle/>
          <a:p>
            <a:pPr algn="ctr"/>
            <a:r>
              <a:rPr lang="en-US" sz="4000" dirty="0" smtClean="0"/>
              <a:t>USES OF PCV</a:t>
            </a:r>
            <a:endParaRPr lang="en-US" sz="4000" dirty="0"/>
          </a:p>
        </p:txBody>
      </p:sp>
      <p:sp>
        <p:nvSpPr>
          <p:cNvPr id="3" name="Subtitle 2"/>
          <p:cNvSpPr>
            <a:spLocks noGrp="1"/>
          </p:cNvSpPr>
          <p:nvPr>
            <p:ph type="subTitle" idx="1"/>
          </p:nvPr>
        </p:nvSpPr>
        <p:spPr>
          <a:xfrm>
            <a:off x="357158" y="1428736"/>
            <a:ext cx="8429684" cy="5072098"/>
          </a:xfrm>
        </p:spPr>
        <p:txBody>
          <a:bodyPr/>
          <a:lstStyle/>
          <a:p>
            <a:pPr algn="l">
              <a:buFont typeface="Wingdings" pitchFamily="2" charset="2"/>
              <a:buChar char="Ø"/>
            </a:pPr>
            <a:r>
              <a:rPr lang="en-US" b="1" dirty="0" smtClean="0">
                <a:solidFill>
                  <a:schemeClr val="tx1"/>
                </a:solidFill>
              </a:rPr>
              <a:t>Detection of presence or absence of anemia or </a:t>
            </a:r>
            <a:r>
              <a:rPr lang="en-US" b="1" dirty="0" err="1" smtClean="0">
                <a:solidFill>
                  <a:schemeClr val="tx1"/>
                </a:solidFill>
              </a:rPr>
              <a:t>polycythemia</a:t>
            </a:r>
            <a:r>
              <a:rPr lang="en-US" b="1" dirty="0" smtClean="0">
                <a:solidFill>
                  <a:schemeClr val="tx1"/>
                </a:solidFill>
              </a:rPr>
              <a:t>.</a:t>
            </a:r>
          </a:p>
          <a:p>
            <a:pPr algn="l">
              <a:buFont typeface="Wingdings" pitchFamily="2" charset="2"/>
              <a:buChar char="Ø"/>
            </a:pPr>
            <a:r>
              <a:rPr lang="en-US" b="1" dirty="0" smtClean="0">
                <a:solidFill>
                  <a:schemeClr val="tx1"/>
                </a:solidFill>
              </a:rPr>
              <a:t>Estimation of red cell indices (mean cell volume and mean corpuscular hemoglobin concentration).</a:t>
            </a:r>
          </a:p>
          <a:p>
            <a:pPr algn="l">
              <a:buFont typeface="Wingdings" pitchFamily="2" charset="2"/>
              <a:buChar char="Ø"/>
            </a:pPr>
            <a:r>
              <a:rPr lang="en-US" b="1" dirty="0" smtClean="0">
                <a:solidFill>
                  <a:schemeClr val="tx1"/>
                </a:solidFill>
              </a:rPr>
              <a:t> Checking accuracy of hemoglobin value (Hemoglobin in grams/dl × 3 = PCV).</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7158" y="357166"/>
            <a:ext cx="8429684" cy="928694"/>
          </a:xfrm>
        </p:spPr>
        <p:txBody>
          <a:bodyPr>
            <a:normAutofit/>
          </a:bodyPr>
          <a:lstStyle/>
          <a:p>
            <a:pPr algn="ctr"/>
            <a:r>
              <a:rPr lang="en-US" sz="4000" dirty="0" smtClean="0"/>
              <a:t>WINTROBE METHOD</a:t>
            </a:r>
            <a:endParaRPr lang="en-US" sz="4000" dirty="0"/>
          </a:p>
        </p:txBody>
      </p:sp>
      <p:sp>
        <p:nvSpPr>
          <p:cNvPr id="5" name="Subtitle 4"/>
          <p:cNvSpPr>
            <a:spLocks noGrp="1"/>
          </p:cNvSpPr>
          <p:nvPr>
            <p:ph type="subTitle" idx="1"/>
          </p:nvPr>
        </p:nvSpPr>
        <p:spPr>
          <a:xfrm>
            <a:off x="357158" y="1357298"/>
            <a:ext cx="8429684" cy="5214974"/>
          </a:xfrm>
        </p:spPr>
        <p:txBody>
          <a:bodyPr>
            <a:normAutofit/>
          </a:bodyPr>
          <a:lstStyle/>
          <a:p>
            <a:pPr algn="ctr"/>
            <a:r>
              <a:rPr lang="en-US" sz="2800" b="1" dirty="0" smtClean="0">
                <a:solidFill>
                  <a:schemeClr val="accent3"/>
                </a:solidFill>
              </a:rPr>
              <a:t>Principle</a:t>
            </a:r>
          </a:p>
          <a:p>
            <a:pPr algn="l">
              <a:buFont typeface="Wingdings" pitchFamily="2" charset="2"/>
              <a:buChar char="Ø"/>
            </a:pPr>
            <a:r>
              <a:rPr lang="en-US" b="1" dirty="0" err="1" smtClean="0">
                <a:solidFill>
                  <a:schemeClr val="tx1"/>
                </a:solidFill>
              </a:rPr>
              <a:t>Anticoagulated</a:t>
            </a:r>
            <a:r>
              <a:rPr lang="en-US" b="1" dirty="0" smtClean="0">
                <a:solidFill>
                  <a:schemeClr val="tx1"/>
                </a:solidFill>
              </a:rPr>
              <a:t> whole blood is centrifuged in a </a:t>
            </a:r>
            <a:r>
              <a:rPr lang="en-US" b="1" dirty="0" err="1" smtClean="0">
                <a:solidFill>
                  <a:schemeClr val="tx1"/>
                </a:solidFill>
              </a:rPr>
              <a:t>Wintrobe</a:t>
            </a:r>
            <a:r>
              <a:rPr lang="en-US" b="1" dirty="0" smtClean="0">
                <a:solidFill>
                  <a:schemeClr val="tx1"/>
                </a:solidFill>
              </a:rPr>
              <a:t> tube to completely pack the red cells. </a:t>
            </a:r>
          </a:p>
          <a:p>
            <a:pPr algn="l">
              <a:buFont typeface="Wingdings" pitchFamily="2" charset="2"/>
              <a:buChar char="Ø"/>
            </a:pPr>
            <a:r>
              <a:rPr lang="en-US" b="1" dirty="0" smtClean="0">
                <a:solidFill>
                  <a:schemeClr val="tx1"/>
                </a:solidFill>
              </a:rPr>
              <a:t>The volume of packed red cells is read directly from the tube. An advantage with this method is that before performing PCV, test for erythrocyte sedimentation rate can be set up.</a:t>
            </a:r>
          </a:p>
          <a:p>
            <a:pPr algn="ctr"/>
            <a:r>
              <a:rPr lang="en-US" sz="2800" b="1" dirty="0" smtClean="0">
                <a:solidFill>
                  <a:schemeClr val="accent3"/>
                </a:solidFill>
              </a:rPr>
              <a:t>Equipment</a:t>
            </a:r>
          </a:p>
          <a:p>
            <a:pPr marL="493776" indent="-457200" algn="l">
              <a:buFont typeface="+mj-lt"/>
              <a:buAutoNum type="arabicPeriod"/>
            </a:pPr>
            <a:r>
              <a:rPr lang="en-US" b="1" dirty="0" err="1" smtClean="0">
                <a:solidFill>
                  <a:schemeClr val="tx1"/>
                </a:solidFill>
              </a:rPr>
              <a:t>Wintrobe</a:t>
            </a:r>
            <a:r>
              <a:rPr lang="en-US" b="1" dirty="0" smtClean="0">
                <a:solidFill>
                  <a:schemeClr val="tx1"/>
                </a:solidFill>
              </a:rPr>
              <a:t> tube: This tube is about 110 mm in length and has 100 markings, each at the interval of 1 mm.</a:t>
            </a:r>
            <a:r>
              <a:rPr lang="en-US" dirty="0" smtClean="0"/>
              <a:t> </a:t>
            </a:r>
            <a:r>
              <a:rPr lang="en-US" b="1" dirty="0" smtClean="0">
                <a:solidFill>
                  <a:schemeClr val="tx1"/>
                </a:solidFill>
              </a:rPr>
              <a:t>Internal diameter is 3 mm. It can hold about 3 ml of blood. </a:t>
            </a:r>
          </a:p>
          <a:p>
            <a:pPr marL="493776" indent="-457200" algn="l">
              <a:buFont typeface="+mj-lt"/>
              <a:buAutoNum type="arabicPeriod"/>
            </a:pPr>
            <a:r>
              <a:rPr lang="en-US" b="1" dirty="0" smtClean="0">
                <a:solidFill>
                  <a:schemeClr val="tx1"/>
                </a:solidFill>
              </a:rPr>
              <a:t>Pasteur pipette with a rubber bulb and a sufficient length of capillary to reach the bottom of the </a:t>
            </a:r>
            <a:r>
              <a:rPr lang="en-US" b="1" dirty="0" err="1" smtClean="0">
                <a:solidFill>
                  <a:schemeClr val="tx1"/>
                </a:solidFill>
              </a:rPr>
              <a:t>Wintrobe</a:t>
            </a:r>
            <a:r>
              <a:rPr lang="en-US" b="1" dirty="0" smtClean="0">
                <a:solidFill>
                  <a:schemeClr val="tx1"/>
                </a:solidFill>
              </a:rPr>
              <a:t> tube. </a:t>
            </a:r>
          </a:p>
          <a:p>
            <a:pPr marL="493776" indent="-457200" algn="l">
              <a:buFont typeface="+mj-lt"/>
              <a:buAutoNum type="arabicPeriod"/>
            </a:pPr>
            <a:r>
              <a:rPr lang="en-US" b="1" dirty="0" smtClean="0">
                <a:solidFill>
                  <a:schemeClr val="tx1"/>
                </a:solidFill>
              </a:rPr>
              <a:t>Centrifuge with a speed of 2300 g.</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429684" cy="6143668"/>
          </a:xfrm>
        </p:spPr>
        <p:txBody>
          <a:bodyPr>
            <a:normAutofit lnSpcReduction="10000"/>
          </a:bodyPr>
          <a:lstStyle/>
          <a:p>
            <a:pPr algn="ctr">
              <a:buNone/>
            </a:pPr>
            <a:r>
              <a:rPr lang="en-US" b="1" dirty="0" smtClean="0">
                <a:solidFill>
                  <a:schemeClr val="accent3"/>
                </a:solidFill>
              </a:rPr>
              <a:t>Specimen</a:t>
            </a:r>
          </a:p>
          <a:p>
            <a:pPr>
              <a:buFont typeface="Wingdings" pitchFamily="2" charset="2"/>
              <a:buChar char="Ø"/>
            </a:pPr>
            <a:r>
              <a:rPr lang="en-US" sz="2000" b="1" dirty="0" smtClean="0"/>
              <a:t>Venous blood collected in EDTA (1.5 mg EDTA for 1 ml of blood) or in double oxalate. Test should be performed within 6 hours of collection.</a:t>
            </a:r>
          </a:p>
          <a:p>
            <a:pPr algn="ctr">
              <a:buNone/>
            </a:pPr>
            <a:r>
              <a:rPr lang="en-US" b="1" dirty="0" smtClean="0">
                <a:solidFill>
                  <a:schemeClr val="accent3"/>
                </a:solidFill>
              </a:rPr>
              <a:t>Method</a:t>
            </a:r>
          </a:p>
          <a:p>
            <a:pPr marL="457200" indent="-457200">
              <a:buFont typeface="+mj-lt"/>
              <a:buAutoNum type="arabicPeriod"/>
            </a:pPr>
            <a:r>
              <a:rPr lang="en-US" sz="2000" b="1" dirty="0" smtClean="0"/>
              <a:t>Mix the </a:t>
            </a:r>
            <a:r>
              <a:rPr lang="en-US" sz="2000" b="1" dirty="0" err="1" smtClean="0"/>
              <a:t>anticoagulated</a:t>
            </a:r>
            <a:r>
              <a:rPr lang="en-US" sz="2000" b="1" dirty="0" smtClean="0"/>
              <a:t> blood sample thoroughly. </a:t>
            </a:r>
          </a:p>
          <a:p>
            <a:pPr marL="457200" indent="-457200">
              <a:buFont typeface="+mj-lt"/>
              <a:buAutoNum type="arabicPeriod"/>
            </a:pPr>
            <a:r>
              <a:rPr lang="en-US" sz="2000" b="1" dirty="0" smtClean="0"/>
              <a:t>Draw the blood sample in a Pasteur pipette and introduce the pipette up to the bottom of the </a:t>
            </a:r>
            <a:r>
              <a:rPr lang="en-US" sz="2000" b="1" dirty="0" err="1" smtClean="0"/>
              <a:t>Wintrobe</a:t>
            </a:r>
            <a:r>
              <a:rPr lang="en-US" sz="2000" b="1" dirty="0" smtClean="0"/>
              <a:t> tube. Fill the tube from the bottom exactly up to the 100 mark. During filling, tip of the pipette is raised, but should remain under the rising meniscus to avoid foaming. </a:t>
            </a:r>
          </a:p>
          <a:p>
            <a:pPr marL="457200" indent="-457200">
              <a:buFont typeface="+mj-lt"/>
              <a:buAutoNum type="arabicPeriod"/>
            </a:pPr>
            <a:r>
              <a:rPr lang="en-US" sz="2000" b="1" dirty="0" smtClean="0"/>
              <a:t>Centrifuge the sample at 2300 g for 30 min (To counterbalance a second </a:t>
            </a:r>
            <a:r>
              <a:rPr lang="en-US" sz="2000" b="1" dirty="0" err="1" smtClean="0"/>
              <a:t>Wintrobe</a:t>
            </a:r>
            <a:r>
              <a:rPr lang="en-US" sz="2000" b="1" dirty="0" smtClean="0"/>
              <a:t> tube filled with blood from another patient or water should be placed in the centrifuge). </a:t>
            </a:r>
          </a:p>
          <a:p>
            <a:pPr marL="457200" indent="-457200">
              <a:buFont typeface="+mj-lt"/>
              <a:buAutoNum type="arabicPeriod"/>
            </a:pPr>
            <a:r>
              <a:rPr lang="en-US" sz="2000" b="1" dirty="0" smtClean="0"/>
              <a:t>Take the reading of the length of the column of red cells. </a:t>
            </a:r>
            <a:r>
              <a:rPr lang="en-US" sz="2000" b="1" dirty="0" err="1" smtClean="0"/>
              <a:t>Hematocrit</a:t>
            </a:r>
            <a:r>
              <a:rPr lang="en-US" sz="2000" b="1" dirty="0" smtClean="0"/>
              <a:t> can be expressed either as a percentage or as a fraction of the total volume of blood sample.</a:t>
            </a:r>
            <a:endParaRPr lang="en-US"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20" y="285728"/>
            <a:ext cx="8572560" cy="4357718"/>
          </a:xfrm>
          <a:prstGeom prst="rect">
            <a:avLst/>
          </a:prstGeom>
          <a:noFill/>
          <a:ln w="9525">
            <a:noFill/>
            <a:miter lim="800000"/>
            <a:headEnd/>
            <a:tailEnd/>
          </a:ln>
          <a:effectLst/>
        </p:spPr>
      </p:pic>
      <p:sp>
        <p:nvSpPr>
          <p:cNvPr id="3" name="Rectangle 2"/>
          <p:cNvSpPr/>
          <p:nvPr/>
        </p:nvSpPr>
        <p:spPr>
          <a:xfrm>
            <a:off x="285720" y="4786322"/>
            <a:ext cx="3929090" cy="1754326"/>
          </a:xfrm>
          <a:prstGeom prst="rect">
            <a:avLst/>
          </a:prstGeom>
        </p:spPr>
        <p:txBody>
          <a:bodyPr wrap="square">
            <a:spAutoFit/>
          </a:bodyPr>
          <a:lstStyle/>
          <a:p>
            <a:r>
              <a:rPr lang="en-US" b="1" dirty="0" err="1" smtClean="0"/>
              <a:t>Anticoagulated</a:t>
            </a:r>
            <a:r>
              <a:rPr lang="en-US" b="1" dirty="0" smtClean="0"/>
              <a:t> blood-filled </a:t>
            </a:r>
            <a:r>
              <a:rPr lang="en-US" b="1" dirty="0" err="1" smtClean="0"/>
              <a:t>Wintrobe</a:t>
            </a:r>
            <a:r>
              <a:rPr lang="en-US" b="1" dirty="0" smtClean="0"/>
              <a:t> </a:t>
            </a:r>
            <a:r>
              <a:rPr lang="en-US" b="1" dirty="0" err="1" smtClean="0"/>
              <a:t>hematocrit</a:t>
            </a:r>
            <a:r>
              <a:rPr lang="en-US" b="1" dirty="0" smtClean="0"/>
              <a:t> tubes after centrifugation, showing normal PCV, low PCV (anemia), and thick </a:t>
            </a:r>
            <a:r>
              <a:rPr lang="en-US" b="1" dirty="0" err="1" smtClean="0"/>
              <a:t>buffy</a:t>
            </a:r>
            <a:r>
              <a:rPr lang="en-US" b="1" dirty="0" smtClean="0"/>
              <a:t> coat layer.</a:t>
            </a:r>
            <a:endParaRPr lang="en-US" b="1" dirty="0"/>
          </a:p>
        </p:txBody>
      </p:sp>
      <p:sp>
        <p:nvSpPr>
          <p:cNvPr id="4" name="Rectangle 3"/>
          <p:cNvSpPr/>
          <p:nvPr/>
        </p:nvSpPr>
        <p:spPr>
          <a:xfrm>
            <a:off x="4000496" y="4929198"/>
            <a:ext cx="4857784" cy="646331"/>
          </a:xfrm>
          <a:prstGeom prst="rect">
            <a:avLst/>
          </a:prstGeom>
        </p:spPr>
        <p:txBody>
          <a:bodyPr wrap="square">
            <a:spAutoFit/>
          </a:bodyPr>
          <a:lstStyle/>
          <a:p>
            <a:r>
              <a:rPr lang="en-US" b="1" dirty="0" smtClean="0"/>
              <a:t>Preparation of smear from </a:t>
            </a:r>
            <a:r>
              <a:rPr lang="en-US" b="1" dirty="0" err="1" smtClean="0"/>
              <a:t>buffy</a:t>
            </a:r>
            <a:r>
              <a:rPr lang="en-US" b="1" dirty="0" smtClean="0"/>
              <a:t> coat.</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43668"/>
          </a:xfrm>
        </p:spPr>
        <p:txBody>
          <a:bodyPr/>
          <a:lstStyle/>
          <a:p>
            <a:pPr algn="ctr">
              <a:buNone/>
            </a:pPr>
            <a:r>
              <a:rPr lang="en-US" b="1" dirty="0" smtClean="0">
                <a:solidFill>
                  <a:schemeClr val="accent3"/>
                </a:solidFill>
              </a:rPr>
              <a:t>Significance</a:t>
            </a:r>
          </a:p>
          <a:p>
            <a:pPr>
              <a:buFont typeface="Wingdings" pitchFamily="2" charset="2"/>
              <a:buChar char="Ø"/>
            </a:pPr>
            <a:r>
              <a:rPr lang="en-US" sz="2000" b="1" dirty="0" smtClean="0"/>
              <a:t>In anemia, PCV is below the lower level of normal range. PCV is raised in dehydration, shock, burns, and </a:t>
            </a:r>
            <a:r>
              <a:rPr lang="en-US" sz="2000" b="1" dirty="0" err="1" smtClean="0"/>
              <a:t>polycythemia</a:t>
            </a:r>
            <a:r>
              <a:rPr lang="en-US" sz="2000" b="1" dirty="0" smtClean="0"/>
              <a:t>. </a:t>
            </a:r>
          </a:p>
          <a:p>
            <a:pPr>
              <a:buFont typeface="Wingdings" pitchFamily="2" charset="2"/>
              <a:buChar char="Ø"/>
            </a:pPr>
            <a:r>
              <a:rPr lang="en-US" sz="2000" b="1" dirty="0" smtClean="0"/>
              <a:t>After centrifugation of </a:t>
            </a:r>
            <a:r>
              <a:rPr lang="en-US" sz="2000" b="1" dirty="0" err="1" smtClean="0"/>
              <a:t>anticoagulated</a:t>
            </a:r>
            <a:r>
              <a:rPr lang="en-US" sz="2000" b="1" dirty="0" smtClean="0"/>
              <a:t> whole blood, three zones can be distinguished in the </a:t>
            </a:r>
            <a:r>
              <a:rPr lang="en-US" sz="2000" b="1" dirty="0" err="1" smtClean="0"/>
              <a:t>Wintrobe</a:t>
            </a:r>
            <a:r>
              <a:rPr lang="en-US" sz="2000" b="1" dirty="0" smtClean="0"/>
              <a:t> tube from above downwards- plasma, </a:t>
            </a:r>
            <a:r>
              <a:rPr lang="en-US" sz="2000" b="1" dirty="0" err="1" smtClean="0"/>
              <a:t>buffy</a:t>
            </a:r>
            <a:r>
              <a:rPr lang="en-US" sz="2000" b="1" dirty="0" smtClean="0"/>
              <a:t> coat layer (a small </a:t>
            </a:r>
            <a:r>
              <a:rPr lang="en-US" sz="2000" b="1" dirty="0" err="1" smtClean="0"/>
              <a:t>greyish</a:t>
            </a:r>
            <a:r>
              <a:rPr lang="en-US" sz="2000" b="1" dirty="0" smtClean="0"/>
              <a:t> layer of white cells and platelets, about 1 mm thick), and packed red cells.</a:t>
            </a:r>
          </a:p>
          <a:p>
            <a:pPr>
              <a:buFont typeface="Wingdings" pitchFamily="2" charset="2"/>
              <a:buChar char="Ø"/>
            </a:pPr>
            <a:r>
              <a:rPr lang="en-US" sz="2000" b="1" dirty="0" smtClean="0"/>
              <a:t>Smears can be made from the </a:t>
            </a:r>
            <a:r>
              <a:rPr lang="en-US" sz="2000" b="1" dirty="0" err="1" smtClean="0"/>
              <a:t>buffy</a:t>
            </a:r>
            <a:r>
              <a:rPr lang="en-US" sz="2000" b="1" dirty="0" smtClean="0"/>
              <a:t> coat layer for demonstration of lupus </a:t>
            </a:r>
            <a:r>
              <a:rPr lang="en-US" sz="2000" b="1" dirty="0" err="1" smtClean="0"/>
              <a:t>erythematosus</a:t>
            </a:r>
            <a:r>
              <a:rPr lang="en-US" sz="2000" b="1" dirty="0" smtClean="0"/>
              <a:t> (LE) cells, malaria parasites, or immature cells.</a:t>
            </a:r>
            <a:endParaRPr lang="en-US"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496944" cy="864096"/>
          </a:xfrm>
        </p:spPr>
        <p:txBody>
          <a:bodyPr>
            <a:normAutofit/>
          </a:bodyPr>
          <a:lstStyle/>
          <a:p>
            <a:pPr algn="ctr"/>
            <a:r>
              <a:rPr lang="en-US" sz="4000" dirty="0"/>
              <a:t>REFERENCE RANGES</a:t>
            </a:r>
            <a:endParaRPr lang="en-IN" sz="4000" dirty="0"/>
          </a:p>
        </p:txBody>
      </p:sp>
      <p:sp>
        <p:nvSpPr>
          <p:cNvPr id="3" name="Subtitle 2"/>
          <p:cNvSpPr>
            <a:spLocks noGrp="1"/>
          </p:cNvSpPr>
          <p:nvPr>
            <p:ph type="subTitle" idx="1"/>
          </p:nvPr>
        </p:nvSpPr>
        <p:spPr>
          <a:xfrm>
            <a:off x="323528" y="1412776"/>
            <a:ext cx="8496944" cy="5112568"/>
          </a:xfrm>
        </p:spPr>
        <p:txBody>
          <a:bodyPr/>
          <a:lstStyle/>
          <a:p>
            <a:pPr marL="379476" indent="-342900" algn="l">
              <a:buFont typeface="Wingdings" pitchFamily="2" charset="2"/>
              <a:buChar char="Ø"/>
            </a:pPr>
            <a:r>
              <a:rPr lang="en-US" b="1" dirty="0" smtClean="0">
                <a:solidFill>
                  <a:schemeClr val="tx1"/>
                </a:solidFill>
              </a:rPr>
              <a:t>Adult </a:t>
            </a:r>
            <a:r>
              <a:rPr lang="en-US" b="1" dirty="0">
                <a:solidFill>
                  <a:schemeClr val="tx1"/>
                </a:solidFill>
              </a:rPr>
              <a:t>males: 40-50% </a:t>
            </a:r>
            <a:endParaRPr lang="en-US" b="1" dirty="0" smtClean="0">
              <a:solidFill>
                <a:schemeClr val="tx1"/>
              </a:solidFill>
            </a:endParaRPr>
          </a:p>
          <a:p>
            <a:pPr marL="379476" indent="-342900" algn="l">
              <a:buFont typeface="Wingdings" pitchFamily="2" charset="2"/>
              <a:buChar char="Ø"/>
            </a:pPr>
            <a:r>
              <a:rPr lang="en-US" b="1" dirty="0" smtClean="0">
                <a:solidFill>
                  <a:schemeClr val="tx1"/>
                </a:solidFill>
              </a:rPr>
              <a:t>Adult </a:t>
            </a:r>
            <a:r>
              <a:rPr lang="en-US" b="1" dirty="0">
                <a:solidFill>
                  <a:schemeClr val="tx1"/>
                </a:solidFill>
              </a:rPr>
              <a:t>females (</a:t>
            </a:r>
            <a:r>
              <a:rPr lang="en-US" b="1" dirty="0" err="1">
                <a:solidFill>
                  <a:schemeClr val="tx1"/>
                </a:solidFill>
              </a:rPr>
              <a:t>nonpregnant</a:t>
            </a:r>
            <a:r>
              <a:rPr lang="en-US" b="1" dirty="0">
                <a:solidFill>
                  <a:schemeClr val="tx1"/>
                </a:solidFill>
              </a:rPr>
              <a:t>): 38-45% </a:t>
            </a:r>
            <a:endParaRPr lang="en-US" b="1" dirty="0" smtClean="0">
              <a:solidFill>
                <a:schemeClr val="tx1"/>
              </a:solidFill>
            </a:endParaRPr>
          </a:p>
          <a:p>
            <a:pPr marL="379476" indent="-342900" algn="l">
              <a:buFont typeface="Wingdings" pitchFamily="2" charset="2"/>
              <a:buChar char="Ø"/>
            </a:pPr>
            <a:r>
              <a:rPr lang="en-US" b="1" dirty="0" smtClean="0">
                <a:solidFill>
                  <a:schemeClr val="tx1"/>
                </a:solidFill>
              </a:rPr>
              <a:t>Adult </a:t>
            </a:r>
            <a:r>
              <a:rPr lang="en-US" b="1" dirty="0">
                <a:solidFill>
                  <a:schemeClr val="tx1"/>
                </a:solidFill>
              </a:rPr>
              <a:t>females (pregnant): 36-42% </a:t>
            </a:r>
            <a:r>
              <a:rPr lang="en-US" b="1" dirty="0" smtClean="0">
                <a:solidFill>
                  <a:schemeClr val="tx1"/>
                </a:solidFill>
              </a:rPr>
              <a:t> </a:t>
            </a:r>
          </a:p>
          <a:p>
            <a:pPr marL="379476" indent="-342900" algn="l">
              <a:buFont typeface="Wingdings" pitchFamily="2" charset="2"/>
              <a:buChar char="Ø"/>
            </a:pPr>
            <a:r>
              <a:rPr lang="en-US" b="1" dirty="0" smtClean="0">
                <a:solidFill>
                  <a:schemeClr val="tx1"/>
                </a:solidFill>
              </a:rPr>
              <a:t>Children </a:t>
            </a:r>
            <a:r>
              <a:rPr lang="en-US" b="1" dirty="0">
                <a:solidFill>
                  <a:schemeClr val="tx1"/>
                </a:solidFill>
              </a:rPr>
              <a:t>6 to 12 years: 37-46% </a:t>
            </a:r>
            <a:endParaRPr lang="en-US" b="1" dirty="0" smtClean="0">
              <a:solidFill>
                <a:schemeClr val="tx1"/>
              </a:solidFill>
            </a:endParaRPr>
          </a:p>
          <a:p>
            <a:pPr marL="379476" indent="-342900" algn="l">
              <a:buFont typeface="Wingdings" pitchFamily="2" charset="2"/>
              <a:buChar char="Ø"/>
            </a:pPr>
            <a:r>
              <a:rPr lang="en-US" b="1" dirty="0" smtClean="0">
                <a:solidFill>
                  <a:schemeClr val="tx1"/>
                </a:solidFill>
              </a:rPr>
              <a:t>Children </a:t>
            </a:r>
            <a:r>
              <a:rPr lang="en-US" b="1" dirty="0">
                <a:solidFill>
                  <a:schemeClr val="tx1"/>
                </a:solidFill>
              </a:rPr>
              <a:t>6 months to 6 years: 36-42% </a:t>
            </a:r>
            <a:endParaRPr lang="en-US" b="1" dirty="0" smtClean="0">
              <a:solidFill>
                <a:schemeClr val="tx1"/>
              </a:solidFill>
            </a:endParaRPr>
          </a:p>
          <a:p>
            <a:pPr marL="379476" indent="-342900" algn="l">
              <a:buFont typeface="Wingdings" pitchFamily="2" charset="2"/>
              <a:buChar char="Ø"/>
            </a:pPr>
            <a:r>
              <a:rPr lang="en-US" b="1" dirty="0" smtClean="0">
                <a:solidFill>
                  <a:schemeClr val="tx1"/>
                </a:solidFill>
              </a:rPr>
              <a:t>Infants </a:t>
            </a:r>
            <a:r>
              <a:rPr lang="en-US" b="1" dirty="0">
                <a:solidFill>
                  <a:schemeClr val="tx1"/>
                </a:solidFill>
              </a:rPr>
              <a:t>2 to 6 months: 32-42% </a:t>
            </a:r>
            <a:endParaRPr lang="en-US" b="1" dirty="0" smtClean="0">
              <a:solidFill>
                <a:schemeClr val="tx1"/>
              </a:solidFill>
            </a:endParaRPr>
          </a:p>
          <a:p>
            <a:pPr marL="379476" indent="-342900" algn="l">
              <a:buFont typeface="Wingdings" pitchFamily="2" charset="2"/>
              <a:buChar char="Ø"/>
            </a:pPr>
            <a:r>
              <a:rPr lang="en-US" b="1" dirty="0" smtClean="0">
                <a:solidFill>
                  <a:schemeClr val="tx1"/>
                </a:solidFill>
              </a:rPr>
              <a:t>Newborns</a:t>
            </a:r>
            <a:r>
              <a:rPr lang="en-US" b="1" dirty="0">
                <a:solidFill>
                  <a:schemeClr val="tx1"/>
                </a:solidFill>
              </a:rPr>
              <a:t>: 44-60</a:t>
            </a:r>
            <a:r>
              <a:rPr lang="en-US" b="1" dirty="0" smtClean="0">
                <a:solidFill>
                  <a:schemeClr val="tx1"/>
                </a:solidFill>
              </a:rPr>
              <a:t>%</a:t>
            </a:r>
          </a:p>
          <a:p>
            <a:pPr algn="ctr"/>
            <a:r>
              <a:rPr lang="en-US" sz="4000" b="1" dirty="0">
                <a:solidFill>
                  <a:schemeClr val="accent1"/>
                </a:solidFill>
                <a:effectLst>
                  <a:outerShdw blurRad="38100" dist="38100" dir="2700000" algn="tl">
                    <a:srgbClr val="000000">
                      <a:alpha val="43137"/>
                    </a:srgbClr>
                  </a:outerShdw>
                </a:effectLst>
              </a:rPr>
              <a:t>CRITICAL VALUES </a:t>
            </a:r>
            <a:endParaRPr lang="en-US" sz="4000" b="1" dirty="0" smtClean="0">
              <a:solidFill>
                <a:schemeClr val="accent1"/>
              </a:solidFill>
              <a:effectLst>
                <a:outerShdw blurRad="38100" dist="38100" dir="2700000" algn="tl">
                  <a:srgbClr val="000000">
                    <a:alpha val="43137"/>
                  </a:srgbClr>
                </a:outerShdw>
              </a:effectLst>
            </a:endParaRPr>
          </a:p>
          <a:p>
            <a:pPr marL="379476" indent="-342900" algn="l">
              <a:buFont typeface="Wingdings" pitchFamily="2" charset="2"/>
              <a:buChar char="Ø"/>
            </a:pPr>
            <a:r>
              <a:rPr lang="en-US" b="1" dirty="0" smtClean="0">
                <a:solidFill>
                  <a:schemeClr val="tx1"/>
                </a:solidFill>
              </a:rPr>
              <a:t>Packed </a:t>
            </a:r>
            <a:r>
              <a:rPr lang="en-US" b="1" dirty="0">
                <a:solidFill>
                  <a:schemeClr val="tx1"/>
                </a:solidFill>
              </a:rPr>
              <a:t>cell volume: &lt; 20% or &gt; 60%</a:t>
            </a:r>
            <a:endParaRPr lang="en-IN" b="1" dirty="0">
              <a:solidFill>
                <a:schemeClr val="tx1"/>
              </a:solidFill>
            </a:endParaRPr>
          </a:p>
        </p:txBody>
      </p:sp>
    </p:spTree>
    <p:extLst>
      <p:ext uri="{BB962C8B-B14F-4D97-AF65-F5344CB8AC3E}">
        <p14:creationId xmlns:p14="http://schemas.microsoft.com/office/powerpoint/2010/main" val="3654845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2530" name="AutoShape 2" descr="Image result for thankyo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2" name="Picture 4" descr="Thank You Images – Browse 171,498 Stock Photos, Vectors, and Video | Adobe  Stock"/>
          <p:cNvPicPr>
            <a:picLocks noChangeAspect="1" noChangeArrowheads="1"/>
          </p:cNvPicPr>
          <p:nvPr/>
        </p:nvPicPr>
        <p:blipFill>
          <a:blip r:embed="rId3"/>
          <a:srcRect/>
          <a:stretch>
            <a:fillRect/>
          </a:stretch>
        </p:blipFill>
        <p:spPr bwMode="auto">
          <a:xfrm>
            <a:off x="428596" y="428604"/>
            <a:ext cx="8272464" cy="600079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61</TotalTime>
  <Words>585</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Packed Cell Volume (PCV)</vt:lpstr>
      <vt:lpstr>Packed Cell Volume (PCV)</vt:lpstr>
      <vt:lpstr>USES OF PCV</vt:lpstr>
      <vt:lpstr>WINTROBE METHOD</vt:lpstr>
      <vt:lpstr>PowerPoint Presentation</vt:lpstr>
      <vt:lpstr>PowerPoint Presentation</vt:lpstr>
      <vt:lpstr>PowerPoint Presentation</vt:lpstr>
      <vt:lpstr>REFERENCE RANGES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Packed Cell Volume (PCV)</dc:title>
  <dc:creator>Lappy</dc:creator>
  <cp:lastModifiedBy>user</cp:lastModifiedBy>
  <cp:revision>8</cp:revision>
  <dcterms:created xsi:type="dcterms:W3CDTF">2022-05-04T14:06:36Z</dcterms:created>
  <dcterms:modified xsi:type="dcterms:W3CDTF">2022-05-14T04:49:47Z</dcterms:modified>
</cp:coreProperties>
</file>