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0" r:id="rId2"/>
    <p:sldId id="271" r:id="rId3"/>
    <p:sldId id="256" r:id="rId4"/>
    <p:sldId id="269" r:id="rId5"/>
    <p:sldId id="274" r:id="rId6"/>
    <p:sldId id="268" r:id="rId7"/>
    <p:sldId id="266" r:id="rId8"/>
    <p:sldId id="267" r:id="rId9"/>
    <p:sldId id="272" r:id="rId10"/>
    <p:sldId id="265"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4979D-0A3E-47BE-AC7D-302575369553}" type="datetimeFigureOut">
              <a:rPr lang="en-IN" smtClean="0"/>
              <a:t>06-05-2022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11452-0EAA-486F-AC18-0245AB40F200}" type="slidenum">
              <a:rPr lang="en-IN" smtClean="0"/>
              <a:t>‹#›</a:t>
            </a:fld>
            <a:endParaRPr lang="en-IN"/>
          </a:p>
        </p:txBody>
      </p:sp>
    </p:spTree>
    <p:extLst>
      <p:ext uri="{BB962C8B-B14F-4D97-AF65-F5344CB8AC3E}">
        <p14:creationId xmlns:p14="http://schemas.microsoft.com/office/powerpoint/2010/main" val="2170599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187E9C2-3BD9-4F18-9182-C198CAD180F1}" type="datetimeFigureOut">
              <a:rPr lang="en-IN" smtClean="0"/>
              <a:t>06-05-2022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48BCE8-3DAB-4D24-8DEC-835BB98983D3}" type="slidenum">
              <a:rPr lang="en-IN" smtClean="0"/>
              <a:t>‹#›</a:t>
            </a:fld>
            <a:endParaRPr lang="en-IN"/>
          </a:p>
        </p:txBody>
      </p:sp>
    </p:spTree>
    <p:extLst>
      <p:ext uri="{BB962C8B-B14F-4D97-AF65-F5344CB8AC3E}">
        <p14:creationId xmlns:p14="http://schemas.microsoft.com/office/powerpoint/2010/main" val="172099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187E9C2-3BD9-4F18-9182-C198CAD180F1}" type="datetimeFigureOut">
              <a:rPr lang="en-IN" smtClean="0"/>
              <a:t>06-05-2022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48BCE8-3DAB-4D24-8DEC-835BB98983D3}" type="slidenum">
              <a:rPr lang="en-IN" smtClean="0"/>
              <a:t>‹#›</a:t>
            </a:fld>
            <a:endParaRPr lang="en-IN"/>
          </a:p>
        </p:txBody>
      </p:sp>
    </p:spTree>
    <p:extLst>
      <p:ext uri="{BB962C8B-B14F-4D97-AF65-F5344CB8AC3E}">
        <p14:creationId xmlns:p14="http://schemas.microsoft.com/office/powerpoint/2010/main" val="261253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187E9C2-3BD9-4F18-9182-C198CAD180F1}" type="datetimeFigureOut">
              <a:rPr lang="en-IN" smtClean="0"/>
              <a:t>06-05-2022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48BCE8-3DAB-4D24-8DEC-835BB98983D3}" type="slidenum">
              <a:rPr lang="en-IN" smtClean="0"/>
              <a:t>‹#›</a:t>
            </a:fld>
            <a:endParaRPr lang="en-IN"/>
          </a:p>
        </p:txBody>
      </p:sp>
    </p:spTree>
    <p:extLst>
      <p:ext uri="{BB962C8B-B14F-4D97-AF65-F5344CB8AC3E}">
        <p14:creationId xmlns:p14="http://schemas.microsoft.com/office/powerpoint/2010/main" val="65537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187E9C2-3BD9-4F18-9182-C198CAD180F1}" type="datetimeFigureOut">
              <a:rPr lang="en-IN" smtClean="0"/>
              <a:t>06-05-2022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48BCE8-3DAB-4D24-8DEC-835BB98983D3}" type="slidenum">
              <a:rPr lang="en-IN" smtClean="0"/>
              <a:t>‹#›</a:t>
            </a:fld>
            <a:endParaRPr lang="en-IN"/>
          </a:p>
        </p:txBody>
      </p:sp>
    </p:spTree>
    <p:extLst>
      <p:ext uri="{BB962C8B-B14F-4D97-AF65-F5344CB8AC3E}">
        <p14:creationId xmlns:p14="http://schemas.microsoft.com/office/powerpoint/2010/main" val="25336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87E9C2-3BD9-4F18-9182-C198CAD180F1}" type="datetimeFigureOut">
              <a:rPr lang="en-IN" smtClean="0"/>
              <a:t>06-05-2022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48BCE8-3DAB-4D24-8DEC-835BB98983D3}" type="slidenum">
              <a:rPr lang="en-IN" smtClean="0"/>
              <a:t>‹#›</a:t>
            </a:fld>
            <a:endParaRPr lang="en-IN"/>
          </a:p>
        </p:txBody>
      </p:sp>
    </p:spTree>
    <p:extLst>
      <p:ext uri="{BB962C8B-B14F-4D97-AF65-F5344CB8AC3E}">
        <p14:creationId xmlns:p14="http://schemas.microsoft.com/office/powerpoint/2010/main" val="265488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187E9C2-3BD9-4F18-9182-C198CAD180F1}" type="datetimeFigureOut">
              <a:rPr lang="en-IN" smtClean="0"/>
              <a:t>06-05-2022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448BCE8-3DAB-4D24-8DEC-835BB98983D3}" type="slidenum">
              <a:rPr lang="en-IN" smtClean="0"/>
              <a:t>‹#›</a:t>
            </a:fld>
            <a:endParaRPr lang="en-IN"/>
          </a:p>
        </p:txBody>
      </p:sp>
    </p:spTree>
    <p:extLst>
      <p:ext uri="{BB962C8B-B14F-4D97-AF65-F5344CB8AC3E}">
        <p14:creationId xmlns:p14="http://schemas.microsoft.com/office/powerpoint/2010/main" val="52364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187E9C2-3BD9-4F18-9182-C198CAD180F1}" type="datetimeFigureOut">
              <a:rPr lang="en-IN" smtClean="0"/>
              <a:t>06-05-2022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448BCE8-3DAB-4D24-8DEC-835BB98983D3}" type="slidenum">
              <a:rPr lang="en-IN" smtClean="0"/>
              <a:t>‹#›</a:t>
            </a:fld>
            <a:endParaRPr lang="en-IN"/>
          </a:p>
        </p:txBody>
      </p:sp>
    </p:spTree>
    <p:extLst>
      <p:ext uri="{BB962C8B-B14F-4D97-AF65-F5344CB8AC3E}">
        <p14:creationId xmlns:p14="http://schemas.microsoft.com/office/powerpoint/2010/main" val="156561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187E9C2-3BD9-4F18-9182-C198CAD180F1}" type="datetimeFigureOut">
              <a:rPr lang="en-IN" smtClean="0"/>
              <a:t>06-05-2022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448BCE8-3DAB-4D24-8DEC-835BB98983D3}" type="slidenum">
              <a:rPr lang="en-IN" smtClean="0"/>
              <a:t>‹#›</a:t>
            </a:fld>
            <a:endParaRPr lang="en-IN"/>
          </a:p>
        </p:txBody>
      </p:sp>
    </p:spTree>
    <p:extLst>
      <p:ext uri="{BB962C8B-B14F-4D97-AF65-F5344CB8AC3E}">
        <p14:creationId xmlns:p14="http://schemas.microsoft.com/office/powerpoint/2010/main" val="234795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7E9C2-3BD9-4F18-9182-C198CAD180F1}" type="datetimeFigureOut">
              <a:rPr lang="en-IN" smtClean="0"/>
              <a:t>06-05-2022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448BCE8-3DAB-4D24-8DEC-835BB98983D3}" type="slidenum">
              <a:rPr lang="en-IN" smtClean="0"/>
              <a:t>‹#›</a:t>
            </a:fld>
            <a:endParaRPr lang="en-IN"/>
          </a:p>
        </p:txBody>
      </p:sp>
    </p:spTree>
    <p:extLst>
      <p:ext uri="{BB962C8B-B14F-4D97-AF65-F5344CB8AC3E}">
        <p14:creationId xmlns:p14="http://schemas.microsoft.com/office/powerpoint/2010/main" val="267699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87E9C2-3BD9-4F18-9182-C198CAD180F1}" type="datetimeFigureOut">
              <a:rPr lang="en-IN" smtClean="0"/>
              <a:t>06-05-2022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448BCE8-3DAB-4D24-8DEC-835BB98983D3}" type="slidenum">
              <a:rPr lang="en-IN" smtClean="0"/>
              <a:t>‹#›</a:t>
            </a:fld>
            <a:endParaRPr lang="en-IN"/>
          </a:p>
        </p:txBody>
      </p:sp>
    </p:spTree>
    <p:extLst>
      <p:ext uri="{BB962C8B-B14F-4D97-AF65-F5344CB8AC3E}">
        <p14:creationId xmlns:p14="http://schemas.microsoft.com/office/powerpoint/2010/main" val="131073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87E9C2-3BD9-4F18-9182-C198CAD180F1}" type="datetimeFigureOut">
              <a:rPr lang="en-IN" smtClean="0"/>
              <a:t>06-05-2022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448BCE8-3DAB-4D24-8DEC-835BB98983D3}" type="slidenum">
              <a:rPr lang="en-IN" smtClean="0"/>
              <a:t>‹#›</a:t>
            </a:fld>
            <a:endParaRPr lang="en-IN"/>
          </a:p>
        </p:txBody>
      </p:sp>
    </p:spTree>
    <p:extLst>
      <p:ext uri="{BB962C8B-B14F-4D97-AF65-F5344CB8AC3E}">
        <p14:creationId xmlns:p14="http://schemas.microsoft.com/office/powerpoint/2010/main" val="2523835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7E9C2-3BD9-4F18-9182-C198CAD180F1}" type="datetimeFigureOut">
              <a:rPr lang="en-IN" smtClean="0"/>
              <a:t>06-05-2022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8BCE8-3DAB-4D24-8DEC-835BB98983D3}" type="slidenum">
              <a:rPr lang="en-IN" smtClean="0"/>
              <a:t>‹#›</a:t>
            </a:fld>
            <a:endParaRPr lang="en-IN"/>
          </a:p>
        </p:txBody>
      </p:sp>
    </p:spTree>
    <p:extLst>
      <p:ext uri="{BB962C8B-B14F-4D97-AF65-F5344CB8AC3E}">
        <p14:creationId xmlns:p14="http://schemas.microsoft.com/office/powerpoint/2010/main" val="567172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6840" y="3113706"/>
            <a:ext cx="7263527" cy="646331"/>
          </a:xfrm>
          <a:prstGeom prst="rect">
            <a:avLst/>
          </a:prstGeom>
        </p:spPr>
        <p:txBody>
          <a:bodyPr wrap="none">
            <a:spAutoFit/>
          </a:bodyPr>
          <a:lstStyle/>
          <a:p>
            <a:r>
              <a:rPr lang="en-US" sz="3600" b="1" dirty="0" smtClean="0">
                <a:solidFill>
                  <a:srgbClr val="000000"/>
                </a:solidFill>
                <a:latin typeface="Times New Roman" panose="02020603050405020304" pitchFamily="18" charset="0"/>
              </a:rPr>
              <a:t>Application of Genetic Engineering </a:t>
            </a:r>
            <a:endParaRPr lang="en-IN" sz="3600" b="1" dirty="0"/>
          </a:p>
        </p:txBody>
      </p:sp>
    </p:spTree>
    <p:extLst>
      <p:ext uri="{BB962C8B-B14F-4D97-AF65-F5344CB8AC3E}">
        <p14:creationId xmlns:p14="http://schemas.microsoft.com/office/powerpoint/2010/main" val="3376367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6091" y="1166843"/>
            <a:ext cx="11338559" cy="5016758"/>
          </a:xfrm>
          <a:prstGeom prst="rect">
            <a:avLst/>
          </a:prstGeom>
        </p:spPr>
        <p:txBody>
          <a:bodyPr wrap="square">
            <a:spAutoFit/>
          </a:bodyPr>
          <a:lstStyle/>
          <a:p>
            <a:r>
              <a:rPr lang="en-US" sz="2000" dirty="0">
                <a:solidFill>
                  <a:srgbClr val="000000"/>
                </a:solidFill>
                <a:latin typeface="Times New Roman" panose="02020603050405020304" pitchFamily="18" charset="0"/>
              </a:rPr>
              <a:t>The </a:t>
            </a:r>
            <a:r>
              <a:rPr lang="en-US" sz="2000" b="1" dirty="0">
                <a:solidFill>
                  <a:srgbClr val="000000"/>
                </a:solidFill>
                <a:latin typeface="Times New Roman" panose="02020603050405020304" pitchFamily="18" charset="0"/>
              </a:rPr>
              <a:t>recombinant vaccines </a:t>
            </a:r>
            <a:r>
              <a:rPr lang="en-US" sz="2000" dirty="0">
                <a:solidFill>
                  <a:srgbClr val="000000"/>
                </a:solidFill>
                <a:latin typeface="Times New Roman" panose="02020603050405020304" pitchFamily="18" charset="0"/>
              </a:rPr>
              <a:t>are an important group of therapeutic products. </a:t>
            </a:r>
            <a:endParaRPr lang="en-US" sz="2000" dirty="0" smtClean="0">
              <a:solidFill>
                <a:srgbClr val="000000"/>
              </a:solidFill>
              <a:latin typeface="Times New Roman" panose="02020603050405020304" pitchFamily="18" charset="0"/>
            </a:endParaRPr>
          </a:p>
          <a:p>
            <a:endParaRPr lang="en-US" sz="2000" dirty="0">
              <a:solidFill>
                <a:srgbClr val="000000"/>
              </a:solidFill>
              <a:latin typeface="Times New Roman" panose="02020603050405020304" pitchFamily="18" charset="0"/>
            </a:endParaRPr>
          </a:p>
          <a:p>
            <a:r>
              <a:rPr lang="en-US" sz="2000" dirty="0" smtClean="0">
                <a:solidFill>
                  <a:srgbClr val="000000"/>
                </a:solidFill>
                <a:latin typeface="Times New Roman" panose="02020603050405020304" pitchFamily="18" charset="0"/>
              </a:rPr>
              <a:t>A </a:t>
            </a:r>
            <a:r>
              <a:rPr lang="en-US" sz="2000" dirty="0">
                <a:solidFill>
                  <a:srgbClr val="000000"/>
                </a:solidFill>
                <a:latin typeface="Times New Roman" panose="02020603050405020304" pitchFamily="18" charset="0"/>
              </a:rPr>
              <a:t>number of vaccines are now available for animals, and human which is going to have a major impact in the healthcare industry. </a:t>
            </a:r>
            <a:endParaRPr lang="en-US" sz="2000" dirty="0" smtClean="0">
              <a:solidFill>
                <a:srgbClr val="000000"/>
              </a:solidFill>
              <a:latin typeface="Times New Roman" panose="02020603050405020304" pitchFamily="18" charset="0"/>
            </a:endParaRPr>
          </a:p>
          <a:p>
            <a:endParaRPr lang="en-US" sz="2000" dirty="0" smtClean="0">
              <a:solidFill>
                <a:srgbClr val="000000"/>
              </a:solidFill>
              <a:latin typeface="Times New Roman" panose="02020603050405020304" pitchFamily="18" charset="0"/>
            </a:endParaRPr>
          </a:p>
          <a:p>
            <a:r>
              <a:rPr lang="en-US" sz="2000" dirty="0" smtClean="0">
                <a:solidFill>
                  <a:srgbClr val="000000"/>
                </a:solidFill>
                <a:latin typeface="Times New Roman" panose="02020603050405020304" pitchFamily="18" charset="0"/>
              </a:rPr>
              <a:t>One </a:t>
            </a:r>
            <a:r>
              <a:rPr lang="en-US" sz="2000" dirty="0">
                <a:solidFill>
                  <a:srgbClr val="000000"/>
                </a:solidFill>
                <a:latin typeface="Times New Roman" panose="02020603050405020304" pitchFamily="18" charset="0"/>
              </a:rPr>
              <a:t>of the initial vaccines produced by rDNA method involves the cloning of the surface antigen of the hepatitis B virus (</a:t>
            </a:r>
            <a:r>
              <a:rPr lang="en-US" sz="2000" dirty="0" err="1">
                <a:solidFill>
                  <a:srgbClr val="000000"/>
                </a:solidFill>
                <a:latin typeface="Times New Roman" panose="02020603050405020304" pitchFamily="18" charset="0"/>
              </a:rPr>
              <a:t>HBsAg</a:t>
            </a:r>
            <a:r>
              <a:rPr lang="en-US" sz="2000" dirty="0">
                <a:solidFill>
                  <a:srgbClr val="000000"/>
                </a:solidFill>
                <a:latin typeface="Times New Roman" panose="02020603050405020304" pitchFamily="18" charset="0"/>
              </a:rPr>
              <a:t>) in the yeast </a:t>
            </a:r>
            <a:r>
              <a:rPr lang="en-US" sz="2000" i="1" dirty="0">
                <a:solidFill>
                  <a:srgbClr val="000000"/>
                </a:solidFill>
                <a:latin typeface="Times New Roman" panose="02020603050405020304" pitchFamily="18" charset="0"/>
              </a:rPr>
              <a:t>S. cerevisiae </a:t>
            </a:r>
            <a:r>
              <a:rPr lang="en-US" sz="2000" dirty="0">
                <a:solidFill>
                  <a:srgbClr val="000000"/>
                </a:solidFill>
                <a:latin typeface="Times New Roman" panose="02020603050405020304" pitchFamily="18" charset="0"/>
              </a:rPr>
              <a:t>under the control of the alcohol dehydrogenase promoter. </a:t>
            </a:r>
            <a:endParaRPr lang="en-US" sz="2000" dirty="0" smtClean="0">
              <a:solidFill>
                <a:srgbClr val="000000"/>
              </a:solidFill>
              <a:latin typeface="Times New Roman" panose="02020603050405020304" pitchFamily="18" charset="0"/>
            </a:endParaRPr>
          </a:p>
          <a:p>
            <a:endParaRPr lang="en-US" sz="2000" dirty="0">
              <a:solidFill>
                <a:srgbClr val="000000"/>
              </a:solidFill>
              <a:latin typeface="Times New Roman" panose="02020603050405020304" pitchFamily="18" charset="0"/>
            </a:endParaRPr>
          </a:p>
          <a:p>
            <a:r>
              <a:rPr lang="en-US" sz="2000" dirty="0" smtClean="0">
                <a:solidFill>
                  <a:srgbClr val="000000"/>
                </a:solidFill>
                <a:latin typeface="Times New Roman" panose="02020603050405020304" pitchFamily="18" charset="0"/>
              </a:rPr>
              <a:t>A </a:t>
            </a:r>
            <a:r>
              <a:rPr lang="en-US" sz="2000" dirty="0">
                <a:solidFill>
                  <a:srgbClr val="000000"/>
                </a:solidFill>
                <a:latin typeface="Times New Roman" panose="02020603050405020304" pitchFamily="18" charset="0"/>
              </a:rPr>
              <a:t>number of recombinant vaccines are now commercially prepared by the recombinant DNA technology, where only the outside coat protein of the microorganism is expressed in the host to create the vaccine. </a:t>
            </a:r>
            <a:endParaRPr lang="en-US" sz="2000" dirty="0" smtClean="0">
              <a:solidFill>
                <a:srgbClr val="000000"/>
              </a:solidFill>
              <a:latin typeface="Times New Roman" panose="02020603050405020304" pitchFamily="18" charset="0"/>
            </a:endParaRPr>
          </a:p>
          <a:p>
            <a:endParaRPr lang="en-US" sz="2000" dirty="0">
              <a:solidFill>
                <a:srgbClr val="000000"/>
              </a:solidFill>
              <a:latin typeface="Times New Roman" panose="02020603050405020304" pitchFamily="18" charset="0"/>
            </a:endParaRPr>
          </a:p>
          <a:p>
            <a:r>
              <a:rPr lang="en-US" sz="2000" dirty="0" smtClean="0">
                <a:solidFill>
                  <a:srgbClr val="000000"/>
                </a:solidFill>
                <a:latin typeface="Times New Roman" panose="02020603050405020304" pitchFamily="18" charset="0"/>
              </a:rPr>
              <a:t>The </a:t>
            </a:r>
            <a:r>
              <a:rPr lang="en-US" sz="2000" dirty="0">
                <a:solidFill>
                  <a:srgbClr val="000000"/>
                </a:solidFill>
                <a:latin typeface="Times New Roman" panose="02020603050405020304" pitchFamily="18" charset="0"/>
              </a:rPr>
              <a:t>expressed protein can then be purified from the recombinant host and used for inoculation. </a:t>
            </a:r>
            <a:endParaRPr lang="en-US" sz="2000" dirty="0" smtClean="0">
              <a:solidFill>
                <a:srgbClr val="000000"/>
              </a:solidFill>
              <a:latin typeface="Times New Roman" panose="02020603050405020304" pitchFamily="18" charset="0"/>
            </a:endParaRPr>
          </a:p>
          <a:p>
            <a:endParaRPr lang="en-US" sz="2000" dirty="0">
              <a:solidFill>
                <a:srgbClr val="000000"/>
              </a:solidFill>
              <a:latin typeface="Times New Roman" panose="02020603050405020304" pitchFamily="18" charset="0"/>
            </a:endParaRPr>
          </a:p>
          <a:p>
            <a:r>
              <a:rPr lang="en-US" sz="2000" dirty="0" smtClean="0">
                <a:solidFill>
                  <a:srgbClr val="000000"/>
                </a:solidFill>
                <a:latin typeface="Times New Roman" panose="02020603050405020304" pitchFamily="18" charset="0"/>
              </a:rPr>
              <a:t>This </a:t>
            </a:r>
            <a:r>
              <a:rPr lang="en-US" sz="2000" dirty="0">
                <a:solidFill>
                  <a:srgbClr val="000000"/>
                </a:solidFill>
                <a:latin typeface="Times New Roman" panose="02020603050405020304" pitchFamily="18" charset="0"/>
              </a:rPr>
              <a:t>method has the advantage of safe delivery of antigen without transferring the actual disease-causing microbe to the host. Currently recombinant vaccines for the hepatitis B virus, herpes type 2 viruses, and malaria is under trial for use in future. </a:t>
            </a:r>
            <a:endParaRPr lang="en-IN" sz="2000" dirty="0"/>
          </a:p>
        </p:txBody>
      </p:sp>
      <p:sp>
        <p:nvSpPr>
          <p:cNvPr id="7" name="Rectangle 6"/>
          <p:cNvSpPr/>
          <p:nvPr/>
        </p:nvSpPr>
        <p:spPr>
          <a:xfrm>
            <a:off x="2488602" y="0"/>
            <a:ext cx="6357125" cy="584775"/>
          </a:xfrm>
          <a:prstGeom prst="rect">
            <a:avLst/>
          </a:prstGeom>
        </p:spPr>
        <p:txBody>
          <a:bodyPr wrap="none">
            <a:spAutoFit/>
          </a:bodyPr>
          <a:lstStyle/>
          <a:p>
            <a:r>
              <a:rPr lang="en-IN" sz="3200" b="1" dirty="0">
                <a:solidFill>
                  <a:srgbClr val="C00000"/>
                </a:solidFill>
                <a:latin typeface="Times New Roman" panose="02020603050405020304" pitchFamily="18" charset="0"/>
                <a:cs typeface="Times New Roman" panose="02020603050405020304" pitchFamily="18" charset="0"/>
              </a:rPr>
              <a:t>Production of </a:t>
            </a:r>
            <a:r>
              <a:rPr lang="en-IN" sz="3200" b="1" dirty="0" smtClean="0">
                <a:solidFill>
                  <a:srgbClr val="C00000"/>
                </a:solidFill>
                <a:latin typeface="Times New Roman" panose="02020603050405020304" pitchFamily="18" charset="0"/>
                <a:cs typeface="Times New Roman" panose="02020603050405020304" pitchFamily="18" charset="0"/>
              </a:rPr>
              <a:t>recombinant Vaccine</a:t>
            </a:r>
            <a:endParaRPr lang="en-IN"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372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83442" y="234166"/>
            <a:ext cx="3437151" cy="6370574"/>
          </a:xfrm>
          <a:prstGeom prst="rect">
            <a:avLst/>
          </a:prstGeom>
        </p:spPr>
      </p:pic>
      <p:sp>
        <p:nvSpPr>
          <p:cNvPr id="5" name="Rectangle 4"/>
          <p:cNvSpPr/>
          <p:nvPr/>
        </p:nvSpPr>
        <p:spPr>
          <a:xfrm>
            <a:off x="191588" y="2819289"/>
            <a:ext cx="4075611" cy="1477328"/>
          </a:xfrm>
          <a:prstGeom prst="rect">
            <a:avLst/>
          </a:prstGeom>
        </p:spPr>
        <p:txBody>
          <a:bodyPr wrap="square">
            <a:spAutoFit/>
          </a:bodyPr>
          <a:lstStyle/>
          <a:p>
            <a:r>
              <a:rPr lang="en-US" b="1" dirty="0" smtClean="0">
                <a:latin typeface="LiberationSans-Bold"/>
              </a:rPr>
              <a:t>Table: list </a:t>
            </a:r>
            <a:r>
              <a:rPr lang="en-US" b="1" dirty="0">
                <a:latin typeface="LiberationSans-Bold"/>
              </a:rPr>
              <a:t>of diseases along with the pathogenic organisms </a:t>
            </a:r>
            <a:r>
              <a:rPr lang="en-US" b="1" dirty="0" smtClean="0">
                <a:latin typeface="LiberationSans-Bold"/>
              </a:rPr>
              <a:t>for </a:t>
            </a:r>
            <a:r>
              <a:rPr lang="en-IN" b="1" dirty="0" smtClean="0">
                <a:latin typeface="LiberationSans-Bold"/>
              </a:rPr>
              <a:t>which </a:t>
            </a:r>
            <a:r>
              <a:rPr lang="en-IN" b="1" dirty="0">
                <a:latin typeface="LiberationSans-Bold"/>
              </a:rPr>
              <a:t>recombinant </a:t>
            </a:r>
            <a:r>
              <a:rPr lang="en-IN" b="1" dirty="0" smtClean="0">
                <a:latin typeface="LiberationSans-Bold"/>
              </a:rPr>
              <a:t>vaccines are developed </a:t>
            </a:r>
          </a:p>
          <a:p>
            <a:endParaRPr lang="en-IN" dirty="0"/>
          </a:p>
        </p:txBody>
      </p:sp>
      <p:sp>
        <p:nvSpPr>
          <p:cNvPr id="6" name="TextBox 5"/>
          <p:cNvSpPr txBox="1"/>
          <p:nvPr/>
        </p:nvSpPr>
        <p:spPr>
          <a:xfrm>
            <a:off x="8043951" y="6550223"/>
            <a:ext cx="4148049" cy="307777"/>
          </a:xfrm>
          <a:prstGeom prst="rect">
            <a:avLst/>
          </a:prstGeom>
          <a:noFill/>
        </p:spPr>
        <p:txBody>
          <a:bodyPr wrap="square" rtlCol="0">
            <a:spAutoFit/>
          </a:bodyPr>
          <a:lstStyle/>
          <a:p>
            <a:r>
              <a:rPr lang="en-IN" sz="1400" i="1" dirty="0" smtClean="0"/>
              <a:t>Source: Adopted from Biochemistry (U. </a:t>
            </a:r>
            <a:r>
              <a:rPr lang="en-IN" sz="1400" i="1" dirty="0" err="1" smtClean="0"/>
              <a:t>Satyanarayna</a:t>
            </a:r>
            <a:r>
              <a:rPr lang="en-IN" sz="1400" i="1" dirty="0" smtClean="0"/>
              <a:t>) </a:t>
            </a:r>
            <a:endParaRPr lang="en-IN" sz="1400" i="1" dirty="0"/>
          </a:p>
        </p:txBody>
      </p:sp>
    </p:spTree>
    <p:extLst>
      <p:ext uri="{BB962C8B-B14F-4D97-AF65-F5344CB8AC3E}">
        <p14:creationId xmlns:p14="http://schemas.microsoft.com/office/powerpoint/2010/main" val="2507817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6938" y="1348911"/>
            <a:ext cx="9133962" cy="4755797"/>
          </a:xfrm>
          <a:prstGeom prst="rect">
            <a:avLst/>
          </a:prstGeom>
        </p:spPr>
      </p:pic>
    </p:spTree>
    <p:extLst>
      <p:ext uri="{BB962C8B-B14F-4D97-AF65-F5344CB8AC3E}">
        <p14:creationId xmlns:p14="http://schemas.microsoft.com/office/powerpoint/2010/main" val="959139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4068" y="2272324"/>
            <a:ext cx="10328366" cy="923330"/>
          </a:xfrm>
          <a:prstGeom prst="rect">
            <a:avLst/>
          </a:prstGeom>
        </p:spPr>
        <p:txBody>
          <a:bodyPr wrap="square">
            <a:spAutoFit/>
          </a:bodyPr>
          <a:lstStyle/>
          <a:p>
            <a:pPr algn="just"/>
            <a:r>
              <a:rPr lang="en-US" b="0" i="0" dirty="0" smtClean="0">
                <a:solidFill>
                  <a:srgbClr val="000000"/>
                </a:solidFill>
                <a:effectLst/>
                <a:latin typeface="KyrialSansProRegularCond"/>
              </a:rPr>
              <a:t>Recombinant DNA is a technology scientists developed that made it possible to insert a human gene into the genetic material of a common bacterium. This “recombinant” micro-organism could now produce the protein encoded by the human gene.</a:t>
            </a:r>
            <a:endParaRPr lang="en-IN" dirty="0"/>
          </a:p>
        </p:txBody>
      </p:sp>
      <p:sp>
        <p:nvSpPr>
          <p:cNvPr id="6" name="Rectangle 5"/>
          <p:cNvSpPr/>
          <p:nvPr/>
        </p:nvSpPr>
        <p:spPr>
          <a:xfrm>
            <a:off x="1846219" y="252047"/>
            <a:ext cx="8064136" cy="523220"/>
          </a:xfrm>
          <a:prstGeom prst="rect">
            <a:avLst/>
          </a:prstGeom>
        </p:spPr>
        <p:txBody>
          <a:bodyPr wrap="square">
            <a:spAutoFit/>
          </a:bodyPr>
          <a:lstStyle/>
          <a:p>
            <a:r>
              <a:rPr lang="en-US" sz="2800" b="1" dirty="0">
                <a:solidFill>
                  <a:srgbClr val="707B08"/>
                </a:solidFill>
                <a:latin typeface="LiberationSans-Bold"/>
              </a:rPr>
              <a:t>Pharmaceutical products of DNA </a:t>
            </a:r>
            <a:r>
              <a:rPr lang="en-US" sz="2800" b="1" dirty="0" smtClean="0">
                <a:solidFill>
                  <a:srgbClr val="707B08"/>
                </a:solidFill>
                <a:latin typeface="LiberationSans-Bold"/>
              </a:rPr>
              <a:t>technology</a:t>
            </a:r>
            <a:endParaRPr lang="en-US" sz="2800" b="1" dirty="0">
              <a:solidFill>
                <a:srgbClr val="707B08"/>
              </a:solidFill>
              <a:latin typeface="LiberationSans-Bold"/>
            </a:endParaRPr>
          </a:p>
        </p:txBody>
      </p:sp>
    </p:spTree>
    <p:extLst>
      <p:ext uri="{BB962C8B-B14F-4D97-AF65-F5344CB8AC3E}">
        <p14:creationId xmlns:p14="http://schemas.microsoft.com/office/powerpoint/2010/main" val="1619371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1097" y="416861"/>
            <a:ext cx="8140217" cy="6311952"/>
          </a:xfrm>
          <a:prstGeom prst="rect">
            <a:avLst/>
          </a:prstGeom>
        </p:spPr>
      </p:pic>
    </p:spTree>
    <p:extLst>
      <p:ext uri="{BB962C8B-B14F-4D97-AF65-F5344CB8AC3E}">
        <p14:creationId xmlns:p14="http://schemas.microsoft.com/office/powerpoint/2010/main" val="498756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9244" y="2861157"/>
            <a:ext cx="5187639" cy="769441"/>
          </a:xfrm>
          <a:prstGeom prst="rect">
            <a:avLst/>
          </a:prstGeom>
        </p:spPr>
        <p:txBody>
          <a:bodyPr wrap="none">
            <a:spAutoFit/>
          </a:bodyPr>
          <a:lstStyle/>
          <a:p>
            <a:r>
              <a:rPr lang="en-IN" sz="4400" b="1" dirty="0" smtClean="0">
                <a:solidFill>
                  <a:srgbClr val="C00000"/>
                </a:solidFill>
                <a:latin typeface="Times New Roman" panose="02020603050405020304" pitchFamily="18" charset="0"/>
                <a:cs typeface="Times New Roman" panose="02020603050405020304" pitchFamily="18" charset="0"/>
              </a:rPr>
              <a:t>Recombinant </a:t>
            </a:r>
            <a:r>
              <a:rPr lang="en-IN" sz="4400" b="1" dirty="0">
                <a:solidFill>
                  <a:srgbClr val="C00000"/>
                </a:solidFill>
                <a:latin typeface="Times New Roman" panose="02020603050405020304" pitchFamily="18" charset="0"/>
                <a:cs typeface="Times New Roman" panose="02020603050405020304" pitchFamily="18" charset="0"/>
              </a:rPr>
              <a:t>insulin</a:t>
            </a:r>
            <a:endParaRPr lang="en-IN" sz="4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926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6910" y="20300"/>
            <a:ext cx="6195479" cy="584775"/>
          </a:xfrm>
          <a:prstGeom prst="rect">
            <a:avLst/>
          </a:prstGeom>
        </p:spPr>
        <p:txBody>
          <a:bodyPr wrap="none">
            <a:spAutoFit/>
          </a:bodyPr>
          <a:lstStyle/>
          <a:p>
            <a:r>
              <a:rPr lang="en-IN" sz="3200" b="1" dirty="0">
                <a:solidFill>
                  <a:srgbClr val="C00000"/>
                </a:solidFill>
                <a:latin typeface="Times New Roman" panose="02020603050405020304" pitchFamily="18" charset="0"/>
                <a:cs typeface="Times New Roman" panose="02020603050405020304" pitchFamily="18" charset="0"/>
              </a:rPr>
              <a:t>Production of recombinant insulin</a:t>
            </a:r>
            <a:endParaRPr lang="en-IN" sz="3200"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35220" y="1139548"/>
            <a:ext cx="11538857" cy="5139869"/>
          </a:xfrm>
          <a:prstGeom prst="rect">
            <a:avLst/>
          </a:prstGeom>
        </p:spPr>
        <p:txBody>
          <a:bodyPr wrap="square">
            <a:spAutoFit/>
          </a:bodyPr>
          <a:lstStyle/>
          <a:p>
            <a:r>
              <a:rPr lang="en-US" sz="2000" dirty="0" err="1">
                <a:latin typeface="Times New Roman" panose="02020603050405020304" pitchFamily="18" charset="0"/>
                <a:cs typeface="Times New Roman" panose="02020603050405020304" pitchFamily="18" charset="0"/>
              </a:rPr>
              <a:t>Attemps</a:t>
            </a:r>
            <a:r>
              <a:rPr lang="en-US" sz="2000" dirty="0">
                <a:latin typeface="Times New Roman" panose="02020603050405020304" pitchFamily="18" charset="0"/>
                <a:cs typeface="Times New Roman" panose="02020603050405020304" pitchFamily="18" charset="0"/>
              </a:rPr>
              <a:t> to produce insulin by recombinant DNA technology started in </a:t>
            </a:r>
            <a:r>
              <a:rPr lang="en-US" sz="2000" dirty="0" smtClean="0">
                <a:latin typeface="Times New Roman" panose="02020603050405020304" pitchFamily="18" charset="0"/>
                <a:cs typeface="Times New Roman" panose="02020603050405020304" pitchFamily="18" charset="0"/>
              </a:rPr>
              <a:t>late 1970s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The </a:t>
            </a:r>
            <a:r>
              <a:rPr lang="en-US" sz="2400" b="1" i="1" dirty="0">
                <a:solidFill>
                  <a:srgbClr val="FF0000"/>
                </a:solidFill>
                <a:latin typeface="Times New Roman" panose="02020603050405020304" pitchFamily="18" charset="0"/>
                <a:cs typeface="Times New Roman" panose="02020603050405020304" pitchFamily="18" charset="0"/>
              </a:rPr>
              <a:t>basic technique consisted of inserting human insulin gene and </a:t>
            </a:r>
            <a:r>
              <a:rPr lang="en-US" sz="2400" b="1" i="1" dirty="0" smtClean="0">
                <a:solidFill>
                  <a:srgbClr val="FF0000"/>
                </a:solidFill>
                <a:latin typeface="Times New Roman" panose="02020603050405020304" pitchFamily="18" charset="0"/>
                <a:cs typeface="Times New Roman" panose="02020603050405020304" pitchFamily="18" charset="0"/>
              </a:rPr>
              <a:t>the promoter </a:t>
            </a:r>
            <a:r>
              <a:rPr lang="en-US" sz="2400" b="1" i="1" dirty="0">
                <a:solidFill>
                  <a:srgbClr val="FF0000"/>
                </a:solidFill>
                <a:latin typeface="Times New Roman" panose="02020603050405020304" pitchFamily="18" charset="0"/>
                <a:cs typeface="Times New Roman" panose="02020603050405020304" pitchFamily="18" charset="0"/>
              </a:rPr>
              <a:t>gene of lac operon on to the plasmids of E. coli</a:t>
            </a:r>
            <a:r>
              <a:rPr lang="en-US" sz="2400" dirty="0">
                <a:solidFill>
                  <a:srgbClr val="FF0000"/>
                </a:solidFill>
                <a:latin typeface="Times New Roman" panose="02020603050405020304" pitchFamily="18" charset="0"/>
                <a:cs typeface="Times New Roman" panose="02020603050405020304" pitchFamily="18" charset="0"/>
              </a:rPr>
              <a:t>. </a:t>
            </a:r>
            <a:endParaRPr lang="en-US" sz="2400" dirty="0" smtClean="0">
              <a:solidFill>
                <a:srgbClr val="FF0000"/>
              </a:solidFill>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By </a:t>
            </a:r>
            <a:r>
              <a:rPr lang="en-US" sz="2000" dirty="0">
                <a:latin typeface="Times New Roman" panose="02020603050405020304" pitchFamily="18" charset="0"/>
                <a:cs typeface="Times New Roman" panose="02020603050405020304" pitchFamily="18" charset="0"/>
              </a:rPr>
              <a:t>this </a:t>
            </a:r>
            <a:r>
              <a:rPr lang="en-US" sz="2000" dirty="0" smtClean="0">
                <a:latin typeface="Times New Roman" panose="02020603050405020304" pitchFamily="18" charset="0"/>
                <a:cs typeface="Times New Roman" panose="02020603050405020304" pitchFamily="18" charset="0"/>
              </a:rPr>
              <a:t>method human </a:t>
            </a:r>
            <a:r>
              <a:rPr lang="en-US" sz="2000" dirty="0">
                <a:latin typeface="Times New Roman" panose="02020603050405020304" pitchFamily="18" charset="0"/>
                <a:cs typeface="Times New Roman" panose="02020603050405020304" pitchFamily="18" charset="0"/>
              </a:rPr>
              <a:t>insulin was produced. </a:t>
            </a:r>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was in July 1980, seventeen human </a:t>
            </a:r>
            <a:r>
              <a:rPr lang="en-US" sz="2000" dirty="0" smtClean="0">
                <a:latin typeface="Times New Roman" panose="02020603050405020304" pitchFamily="18" charset="0"/>
                <a:cs typeface="Times New Roman" panose="02020603050405020304" pitchFamily="18" charset="0"/>
              </a:rPr>
              <a:t>volunteers were</a:t>
            </a:r>
            <a:r>
              <a:rPr lang="en-US" sz="2000" dirty="0">
                <a:latin typeface="Times New Roman" panose="02020603050405020304" pitchFamily="18" charset="0"/>
                <a:cs typeface="Times New Roman" panose="02020603050405020304" pitchFamily="18" charset="0"/>
              </a:rPr>
              <a:t>, for the first time, administered recombinant insulin for treatment </a:t>
            </a:r>
            <a:r>
              <a:rPr lang="en-US" sz="2000" dirty="0" smtClean="0">
                <a:latin typeface="Times New Roman" panose="02020603050405020304" pitchFamily="18" charset="0"/>
                <a:cs typeface="Times New Roman" panose="02020603050405020304" pitchFamily="18" charset="0"/>
              </a:rPr>
              <a:t>of diabetes </a:t>
            </a:r>
            <a:r>
              <a:rPr lang="en-US" sz="2000" dirty="0">
                <a:latin typeface="Times New Roman" panose="02020603050405020304" pitchFamily="18" charset="0"/>
                <a:cs typeface="Times New Roman" panose="02020603050405020304" pitchFamily="18" charset="0"/>
              </a:rPr>
              <a:t>at Guy's Hospital, London. And in fact, insulin was the first </a:t>
            </a:r>
            <a:r>
              <a:rPr lang="en-US" sz="2000" dirty="0" smtClean="0">
                <a:latin typeface="Times New Roman" panose="02020603050405020304" pitchFamily="18" charset="0"/>
                <a:cs typeface="Times New Roman" panose="02020603050405020304" pitchFamily="18" charset="0"/>
              </a:rPr>
              <a:t>ever pharmaceutical </a:t>
            </a:r>
            <a:r>
              <a:rPr lang="en-US" sz="2000" dirty="0">
                <a:latin typeface="Times New Roman" panose="02020603050405020304" pitchFamily="18" charset="0"/>
                <a:cs typeface="Times New Roman" panose="02020603050405020304" pitchFamily="18" charset="0"/>
              </a:rPr>
              <a:t>product of recombinant DNA technology administered </a:t>
            </a:r>
            <a:r>
              <a:rPr lang="en-US" sz="2000" dirty="0" smtClean="0">
                <a:latin typeface="Times New Roman" panose="02020603050405020304" pitchFamily="18" charset="0"/>
                <a:cs typeface="Times New Roman" panose="02020603050405020304" pitchFamily="18" charset="0"/>
              </a:rPr>
              <a:t>to humans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Recombinant </a:t>
            </a:r>
            <a:r>
              <a:rPr lang="en-US" sz="2000" dirty="0">
                <a:latin typeface="Times New Roman" panose="02020603050405020304" pitchFamily="18" charset="0"/>
                <a:cs typeface="Times New Roman" panose="02020603050405020304" pitchFamily="18" charset="0"/>
              </a:rPr>
              <a:t>insulin worked well, and this gave hope to scientists </a:t>
            </a:r>
            <a:r>
              <a:rPr lang="en-US" sz="2000" dirty="0" smtClean="0">
                <a:latin typeface="Times New Roman" panose="02020603050405020304" pitchFamily="18" charset="0"/>
                <a:cs typeface="Times New Roman" panose="02020603050405020304" pitchFamily="18" charset="0"/>
              </a:rPr>
              <a:t>that DNA </a:t>
            </a:r>
            <a:r>
              <a:rPr lang="en-US" sz="2000" dirty="0">
                <a:latin typeface="Times New Roman" panose="02020603050405020304" pitchFamily="18" charset="0"/>
                <a:cs typeface="Times New Roman" panose="02020603050405020304" pitchFamily="18" charset="0"/>
              </a:rPr>
              <a:t>technology could be successfully employed to produce substances </a:t>
            </a:r>
            <a:r>
              <a:rPr lang="en-US" sz="2000" dirty="0" smtClean="0">
                <a:latin typeface="Times New Roman" panose="02020603050405020304" pitchFamily="18" charset="0"/>
                <a:cs typeface="Times New Roman" panose="02020603050405020304" pitchFamily="18" charset="0"/>
              </a:rPr>
              <a:t>of medical </a:t>
            </a:r>
            <a:r>
              <a:rPr lang="en-US" sz="2000" dirty="0">
                <a:latin typeface="Times New Roman" panose="02020603050405020304" pitchFamily="18" charset="0"/>
                <a:cs typeface="Times New Roman" panose="02020603050405020304" pitchFamily="18" charset="0"/>
              </a:rPr>
              <a:t>and commercial importance. An </a:t>
            </a:r>
            <a:r>
              <a:rPr lang="en-US" sz="2000" b="1" i="1" dirty="0">
                <a:latin typeface="Times New Roman" panose="02020603050405020304" pitchFamily="18" charset="0"/>
                <a:cs typeface="Times New Roman" panose="02020603050405020304" pitchFamily="18" charset="0"/>
              </a:rPr>
              <a:t>approval</a:t>
            </a:r>
            <a:r>
              <a:rPr lang="en-US" sz="2000" dirty="0">
                <a:latin typeface="Times New Roman" panose="02020603050405020304" pitchFamily="18" charset="0"/>
                <a:cs typeface="Times New Roman" panose="02020603050405020304" pitchFamily="18" charset="0"/>
              </a:rPr>
              <a:t>, by the concerned authorities</a:t>
            </a:r>
            <a:r>
              <a:rPr lang="en-US" sz="2000" dirty="0" smtClean="0">
                <a:latin typeface="Times New Roman" panose="02020603050405020304" pitchFamily="18" charset="0"/>
                <a:cs typeface="Times New Roman" panose="02020603050405020304" pitchFamily="18" charset="0"/>
              </a:rPr>
              <a:t>, for </a:t>
            </a:r>
            <a:r>
              <a:rPr lang="en-US" sz="2000" dirty="0">
                <a:latin typeface="Times New Roman" panose="02020603050405020304" pitchFamily="18" charset="0"/>
                <a:cs typeface="Times New Roman" panose="02020603050405020304" pitchFamily="18" charset="0"/>
              </a:rPr>
              <a:t>using recombinant insulin </a:t>
            </a:r>
            <a:r>
              <a:rPr lang="en-US" sz="2000" b="1" i="1" dirty="0">
                <a:latin typeface="Times New Roman" panose="02020603050405020304" pitchFamily="18" charset="0"/>
                <a:cs typeface="Times New Roman" panose="02020603050405020304" pitchFamily="18" charset="0"/>
              </a:rPr>
              <a:t>for the treatment of diabetes mellitus </a:t>
            </a:r>
            <a:r>
              <a:rPr lang="en-US" sz="2000" dirty="0">
                <a:latin typeface="Times New Roman" panose="02020603050405020304" pitchFamily="18" charset="0"/>
                <a:cs typeface="Times New Roman" panose="02020603050405020304" pitchFamily="18" charset="0"/>
              </a:rPr>
              <a:t>was </a:t>
            </a:r>
            <a:r>
              <a:rPr lang="en-US" sz="2000" b="1" i="1" dirty="0" smtClean="0">
                <a:latin typeface="Times New Roman" panose="02020603050405020304" pitchFamily="18" charset="0"/>
                <a:cs typeface="Times New Roman" panose="02020603050405020304" pitchFamily="18" charset="0"/>
              </a:rPr>
              <a:t>given in </a:t>
            </a:r>
            <a:r>
              <a:rPr lang="en-US" sz="2000" b="1" i="1" dirty="0">
                <a:latin typeface="Times New Roman" panose="02020603050405020304" pitchFamily="18" charset="0"/>
                <a:cs typeface="Times New Roman" panose="02020603050405020304" pitchFamily="18" charset="0"/>
              </a:rPr>
              <a:t>1982</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cs typeface="Times New Roman" panose="02020603050405020304" pitchFamily="18" charset="0"/>
              </a:rPr>
              <a:t>in 1986, Eli Lilly company received approval </a:t>
            </a:r>
            <a:r>
              <a:rPr lang="en-US" sz="2000" b="1" i="1" dirty="0">
                <a:latin typeface="Times New Roman" panose="02020603050405020304" pitchFamily="18" charset="0"/>
                <a:cs typeface="Times New Roman" panose="02020603050405020304" pitchFamily="18" charset="0"/>
              </a:rPr>
              <a:t>to market </a:t>
            </a:r>
            <a:r>
              <a:rPr lang="en-US" sz="2000" b="1" i="1" dirty="0" smtClean="0">
                <a:latin typeface="Times New Roman" panose="02020603050405020304" pitchFamily="18" charset="0"/>
                <a:cs typeface="Times New Roman" panose="02020603050405020304" pitchFamily="18" charset="0"/>
              </a:rPr>
              <a:t>hum</a:t>
            </a:r>
            <a:r>
              <a:rPr lang="en-US" sz="2000" dirty="0" smtClean="0">
                <a:latin typeface="Times New Roman" panose="02020603050405020304" pitchFamily="18" charset="0"/>
                <a:cs typeface="Times New Roman" panose="02020603050405020304" pitchFamily="18" charset="0"/>
              </a:rPr>
              <a:t>an ins</a:t>
            </a:r>
            <a:r>
              <a:rPr lang="en-US" sz="2000" b="1" i="1" dirty="0" smtClean="0">
                <a:latin typeface="Times New Roman" panose="02020603050405020304" pitchFamily="18" charset="0"/>
                <a:cs typeface="Times New Roman" panose="02020603050405020304" pitchFamily="18" charset="0"/>
              </a:rPr>
              <a:t>ulin </a:t>
            </a:r>
            <a:r>
              <a:rPr lang="en-US" sz="2000" dirty="0">
                <a:latin typeface="Times New Roman" panose="02020603050405020304" pitchFamily="18" charset="0"/>
                <a:cs typeface="Times New Roman" panose="02020603050405020304" pitchFamily="18" charset="0"/>
              </a:rPr>
              <a:t>under the trade name </a:t>
            </a:r>
            <a:r>
              <a:rPr lang="en-US" sz="2000" b="1" i="1" dirty="0" err="1">
                <a:latin typeface="Times New Roman" panose="02020603050405020304" pitchFamily="18" charset="0"/>
                <a:cs typeface="Times New Roman" panose="02020603050405020304" pitchFamily="18" charset="0"/>
              </a:rPr>
              <a:t>Humulin</a:t>
            </a:r>
            <a:r>
              <a:rPr lang="en-US" sz="2000" dirty="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7302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1410789"/>
            <a:ext cx="12061372" cy="4708179"/>
            <a:chOff x="0" y="714103"/>
            <a:chExt cx="12061372" cy="4708179"/>
          </a:xfrm>
        </p:grpSpPr>
        <p:grpSp>
          <p:nvGrpSpPr>
            <p:cNvPr id="26" name="Group 25"/>
            <p:cNvGrpSpPr/>
            <p:nvPr/>
          </p:nvGrpSpPr>
          <p:grpSpPr>
            <a:xfrm>
              <a:off x="2275558" y="714103"/>
              <a:ext cx="9785814" cy="4373324"/>
              <a:chOff x="618418" y="600627"/>
              <a:chExt cx="11451663" cy="6193680"/>
            </a:xfrm>
          </p:grpSpPr>
          <p:pic>
            <p:nvPicPr>
              <p:cNvPr id="4" name="Picture 3"/>
              <p:cNvPicPr>
                <a:picLocks noChangeAspect="1"/>
              </p:cNvPicPr>
              <p:nvPr/>
            </p:nvPicPr>
            <p:blipFill rotWithShape="1">
              <a:blip r:embed="rId2"/>
              <a:srcRect t="15363"/>
              <a:stretch/>
            </p:blipFill>
            <p:spPr>
              <a:xfrm>
                <a:off x="618418" y="600627"/>
                <a:ext cx="4396544" cy="2096224"/>
              </a:xfrm>
              <a:prstGeom prst="rect">
                <a:avLst/>
              </a:prstGeom>
            </p:spPr>
          </p:pic>
          <p:pic>
            <p:nvPicPr>
              <p:cNvPr id="5" name="Picture 4"/>
              <p:cNvPicPr>
                <a:picLocks noChangeAspect="1"/>
              </p:cNvPicPr>
              <p:nvPr/>
            </p:nvPicPr>
            <p:blipFill rotWithShape="1">
              <a:blip r:embed="rId3"/>
              <a:srcRect l="14396" r="13774"/>
              <a:stretch/>
            </p:blipFill>
            <p:spPr>
              <a:xfrm>
                <a:off x="5705289" y="600627"/>
                <a:ext cx="3520901" cy="2219334"/>
              </a:xfrm>
              <a:prstGeom prst="rect">
                <a:avLst/>
              </a:prstGeom>
            </p:spPr>
          </p:pic>
          <p:sp>
            <p:nvSpPr>
              <p:cNvPr id="6" name="Rectangle 5"/>
              <p:cNvSpPr/>
              <p:nvPr/>
            </p:nvSpPr>
            <p:spPr>
              <a:xfrm>
                <a:off x="5705289" y="2826939"/>
                <a:ext cx="3520901" cy="584775"/>
              </a:xfrm>
              <a:prstGeom prst="rect">
                <a:avLst/>
              </a:prstGeom>
            </p:spPr>
            <p:txBody>
              <a:bodyPr wrap="square">
                <a:spAutoFit/>
              </a:bodyPr>
              <a:lstStyle/>
              <a:p>
                <a:r>
                  <a:rPr lang="en-US" sz="1600" b="0" i="0" dirty="0" smtClean="0">
                    <a:solidFill>
                      <a:srgbClr val="000000"/>
                    </a:solidFill>
                    <a:effectLst/>
                    <a:latin typeface="KyrialSansProRegularCond"/>
                  </a:rPr>
                  <a:t>insert the human insulin gene into the plasmid.</a:t>
                </a:r>
                <a:endParaRPr lang="en-IN" sz="1600" dirty="0"/>
              </a:p>
            </p:txBody>
          </p:sp>
          <p:sp>
            <p:nvSpPr>
              <p:cNvPr id="7" name="Rectangle 6"/>
              <p:cNvSpPr/>
              <p:nvPr/>
            </p:nvSpPr>
            <p:spPr>
              <a:xfrm>
                <a:off x="908887" y="2788036"/>
                <a:ext cx="4307476" cy="338554"/>
              </a:xfrm>
              <a:prstGeom prst="rect">
                <a:avLst/>
              </a:prstGeom>
            </p:spPr>
            <p:txBody>
              <a:bodyPr wrap="square">
                <a:spAutoFit/>
              </a:bodyPr>
              <a:lstStyle/>
              <a:p>
                <a:r>
                  <a:rPr lang="en-US" sz="1600" b="0" i="0" dirty="0" smtClean="0">
                    <a:solidFill>
                      <a:srgbClr val="000000"/>
                    </a:solidFill>
                    <a:effectLst/>
                    <a:latin typeface="KyrialSansProRegularCond"/>
                  </a:rPr>
                  <a:t>Isolation of plasmid and Human insulin gene</a:t>
                </a:r>
                <a:endParaRPr lang="en-IN" sz="1600" dirty="0"/>
              </a:p>
            </p:txBody>
          </p:sp>
          <p:pic>
            <p:nvPicPr>
              <p:cNvPr id="8" name="Picture 7"/>
              <p:cNvPicPr>
                <a:picLocks noChangeAspect="1"/>
              </p:cNvPicPr>
              <p:nvPr/>
            </p:nvPicPr>
            <p:blipFill rotWithShape="1">
              <a:blip r:embed="rId4"/>
              <a:srcRect l="40406" t="15168" r="12842" b="2047"/>
              <a:stretch/>
            </p:blipFill>
            <p:spPr>
              <a:xfrm>
                <a:off x="9753605" y="600627"/>
                <a:ext cx="2194556" cy="2187409"/>
              </a:xfrm>
              <a:prstGeom prst="rect">
                <a:avLst/>
              </a:prstGeom>
            </p:spPr>
          </p:pic>
          <p:sp>
            <p:nvSpPr>
              <p:cNvPr id="9" name="Rectangle 8"/>
              <p:cNvSpPr/>
              <p:nvPr/>
            </p:nvSpPr>
            <p:spPr>
              <a:xfrm>
                <a:off x="9715116" y="2819961"/>
                <a:ext cx="1963999" cy="338554"/>
              </a:xfrm>
              <a:prstGeom prst="rect">
                <a:avLst/>
              </a:prstGeom>
            </p:spPr>
            <p:txBody>
              <a:bodyPr wrap="none">
                <a:spAutoFit/>
              </a:bodyPr>
              <a:lstStyle/>
              <a:p>
                <a:r>
                  <a:rPr lang="en-US" sz="1600" b="0" i="0" dirty="0" smtClean="0">
                    <a:solidFill>
                      <a:srgbClr val="000000"/>
                    </a:solidFill>
                    <a:effectLst/>
                    <a:latin typeface="KyrialSansProRegularCond"/>
                  </a:rPr>
                  <a:t>Formation of r-DNA</a:t>
                </a:r>
                <a:endParaRPr lang="en-IN" sz="1600" dirty="0"/>
              </a:p>
            </p:txBody>
          </p:sp>
          <p:pic>
            <p:nvPicPr>
              <p:cNvPr id="10" name="Picture 9"/>
              <p:cNvPicPr>
                <a:picLocks noChangeAspect="1"/>
              </p:cNvPicPr>
              <p:nvPr/>
            </p:nvPicPr>
            <p:blipFill>
              <a:blip r:embed="rId5"/>
              <a:stretch>
                <a:fillRect/>
              </a:stretch>
            </p:blipFill>
            <p:spPr>
              <a:xfrm>
                <a:off x="8081554" y="3631475"/>
                <a:ext cx="3988527" cy="2120164"/>
              </a:xfrm>
              <a:prstGeom prst="rect">
                <a:avLst/>
              </a:prstGeom>
            </p:spPr>
          </p:pic>
          <p:sp>
            <p:nvSpPr>
              <p:cNvPr id="11" name="Rectangle 10"/>
              <p:cNvSpPr/>
              <p:nvPr/>
            </p:nvSpPr>
            <p:spPr>
              <a:xfrm>
                <a:off x="8177412" y="5745816"/>
                <a:ext cx="3821551" cy="828182"/>
              </a:xfrm>
              <a:prstGeom prst="rect">
                <a:avLst/>
              </a:prstGeom>
            </p:spPr>
            <p:txBody>
              <a:bodyPr wrap="none">
                <a:spAutoFit/>
              </a:bodyPr>
              <a:lstStyle/>
              <a:p>
                <a:pPr algn="ctr"/>
                <a:r>
                  <a:rPr lang="en-US" sz="1600" dirty="0">
                    <a:solidFill>
                      <a:srgbClr val="000000"/>
                    </a:solidFill>
                    <a:latin typeface="KyrialSansProRegularCond"/>
                  </a:rPr>
                  <a:t>R</a:t>
                </a:r>
                <a:r>
                  <a:rPr lang="en-US" sz="1600" b="0" i="0" dirty="0" smtClean="0">
                    <a:solidFill>
                      <a:srgbClr val="000000"/>
                    </a:solidFill>
                    <a:effectLst/>
                    <a:latin typeface="KyrialSansProRegularCond"/>
                  </a:rPr>
                  <a:t>eturn the plasmid to the bacteria</a:t>
                </a:r>
              </a:p>
              <a:p>
                <a:pPr algn="ctr"/>
                <a:r>
                  <a:rPr lang="en-US" sz="1600" dirty="0" smtClean="0">
                    <a:solidFill>
                      <a:srgbClr val="000000"/>
                    </a:solidFill>
                    <a:latin typeface="KyrialSansProRegularCond"/>
                  </a:rPr>
                  <a:t>(Transformation)</a:t>
                </a:r>
                <a:r>
                  <a:rPr lang="en-US" sz="1600" b="0" i="0" dirty="0" smtClean="0">
                    <a:solidFill>
                      <a:srgbClr val="000000"/>
                    </a:solidFill>
                    <a:effectLst/>
                    <a:latin typeface="KyrialSansProRegularCond"/>
                  </a:rPr>
                  <a:t> </a:t>
                </a:r>
                <a:endParaRPr lang="en-IN" sz="1600" dirty="0"/>
              </a:p>
            </p:txBody>
          </p:sp>
          <p:pic>
            <p:nvPicPr>
              <p:cNvPr id="12" name="Picture 2" descr="Illustration of recombinant bacterium entering a fermentation tank."/>
              <p:cNvPicPr>
                <a:picLocks noChangeAspect="1" noChangeArrowheads="1"/>
              </p:cNvPicPr>
              <p:nvPr/>
            </p:nvPicPr>
            <p:blipFill rotWithShape="1">
              <a:blip r:embed="rId6">
                <a:extLst>
                  <a:ext uri="{28A0092B-C50C-407E-A947-70E740481C1C}">
                    <a14:useLocalDpi xmlns:a14="http://schemas.microsoft.com/office/drawing/2010/main" val="0"/>
                  </a:ext>
                </a:extLst>
              </a:blip>
              <a:srcRect t="13157" r="26227" b="6234"/>
              <a:stretch/>
            </p:blipFill>
            <p:spPr bwMode="auto">
              <a:xfrm>
                <a:off x="4259719" y="3631475"/>
                <a:ext cx="3434992" cy="211434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368159" y="5745816"/>
                <a:ext cx="3004349" cy="584775"/>
              </a:xfrm>
              <a:prstGeom prst="rect">
                <a:avLst/>
              </a:prstGeom>
            </p:spPr>
            <p:txBody>
              <a:bodyPr wrap="none">
                <a:spAutoFit/>
              </a:bodyPr>
              <a:lstStyle/>
              <a:p>
                <a:r>
                  <a:rPr lang="en-US" sz="1600" dirty="0">
                    <a:solidFill>
                      <a:srgbClr val="000000"/>
                    </a:solidFill>
                    <a:latin typeface="KyrialSansProRegularCond"/>
                  </a:rPr>
                  <a:t>P</a:t>
                </a:r>
                <a:r>
                  <a:rPr lang="en-US" sz="1600" b="0" i="0" dirty="0" smtClean="0">
                    <a:solidFill>
                      <a:srgbClr val="000000"/>
                    </a:solidFill>
                    <a:effectLst/>
                    <a:latin typeface="KyrialSansProRegularCond"/>
                  </a:rPr>
                  <a:t>ut the “recombinant” bacteria </a:t>
                </a:r>
              </a:p>
              <a:p>
                <a:r>
                  <a:rPr lang="en-US" sz="1600" b="0" i="0" dirty="0" smtClean="0">
                    <a:solidFill>
                      <a:srgbClr val="000000"/>
                    </a:solidFill>
                    <a:effectLst/>
                    <a:latin typeface="KyrialSansProRegularCond"/>
                  </a:rPr>
                  <a:t>in large fermentation tanks</a:t>
                </a:r>
                <a:endParaRPr lang="en-IN" sz="1600" dirty="0"/>
              </a:p>
            </p:txBody>
          </p:sp>
          <p:pic>
            <p:nvPicPr>
              <p:cNvPr id="14" name="Picture 13"/>
              <p:cNvPicPr>
                <a:picLocks noChangeAspect="1"/>
              </p:cNvPicPr>
              <p:nvPr/>
            </p:nvPicPr>
            <p:blipFill rotWithShape="1">
              <a:blip r:embed="rId7"/>
              <a:srcRect l="34664" t="12734" r="6249"/>
              <a:stretch/>
            </p:blipFill>
            <p:spPr>
              <a:xfrm>
                <a:off x="1059946" y="3631475"/>
                <a:ext cx="2717073" cy="2258853"/>
              </a:xfrm>
              <a:prstGeom prst="rect">
                <a:avLst/>
              </a:prstGeom>
            </p:spPr>
          </p:pic>
          <p:sp>
            <p:nvSpPr>
              <p:cNvPr id="15" name="Rectangle 14"/>
              <p:cNvSpPr/>
              <p:nvPr/>
            </p:nvSpPr>
            <p:spPr>
              <a:xfrm>
                <a:off x="978971" y="5963310"/>
                <a:ext cx="3001262" cy="830997"/>
              </a:xfrm>
              <a:prstGeom prst="rect">
                <a:avLst/>
              </a:prstGeom>
            </p:spPr>
            <p:txBody>
              <a:bodyPr wrap="square">
                <a:spAutoFit/>
              </a:bodyPr>
              <a:lstStyle/>
              <a:p>
                <a:r>
                  <a:rPr lang="en-US" sz="1600" b="0" i="0" dirty="0" smtClean="0">
                    <a:solidFill>
                      <a:srgbClr val="000000"/>
                    </a:solidFill>
                    <a:effectLst/>
                    <a:latin typeface="KyrialSansProRegularCond"/>
                  </a:rPr>
                  <a:t>Recombinant bacteria use the gene to begin producing human insulin.</a:t>
                </a:r>
                <a:endParaRPr lang="en-IN" sz="1600" dirty="0"/>
              </a:p>
            </p:txBody>
          </p:sp>
          <p:cxnSp>
            <p:nvCxnSpPr>
              <p:cNvPr id="17" name="Straight Arrow Connector 16"/>
              <p:cNvCxnSpPr/>
              <p:nvPr/>
            </p:nvCxnSpPr>
            <p:spPr>
              <a:xfrm>
                <a:off x="5103222" y="1541154"/>
                <a:ext cx="487680" cy="87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9226190" y="1549862"/>
                <a:ext cx="487680" cy="87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10850880" y="3158515"/>
                <a:ext cx="2990" cy="3925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10" idx="1"/>
                <a:endCxn id="12" idx="3"/>
              </p:cNvCxnSpPr>
              <p:nvPr/>
            </p:nvCxnSpPr>
            <p:spPr>
              <a:xfrm flipH="1" flipV="1">
                <a:off x="7694711" y="4688646"/>
                <a:ext cx="386843" cy="29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H="1" flipV="1">
                <a:off x="3747072" y="4544955"/>
                <a:ext cx="386843" cy="29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pic>
          <p:nvPicPr>
            <p:cNvPr id="27" name="Picture 2" descr="Illustration of insulin purified and placed into a medicine bottle."/>
            <p:cNvPicPr>
              <a:picLocks noChangeAspect="1" noChangeArrowheads="1"/>
            </p:cNvPicPr>
            <p:nvPr/>
          </p:nvPicPr>
          <p:blipFill rotWithShape="1">
            <a:blip r:embed="rId8">
              <a:extLst>
                <a:ext uri="{28A0092B-C50C-407E-A947-70E740481C1C}">
                  <a14:useLocalDpi xmlns:a14="http://schemas.microsoft.com/office/drawing/2010/main" val="0"/>
                </a:ext>
              </a:extLst>
            </a:blip>
            <a:srcRect l="38878" t="14780" b="12185"/>
            <a:stretch/>
          </p:blipFill>
          <p:spPr bwMode="auto">
            <a:xfrm>
              <a:off x="3908" y="2849741"/>
              <a:ext cx="2343971" cy="157778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0" y="4591285"/>
              <a:ext cx="2275558" cy="830997"/>
            </a:xfrm>
            <a:prstGeom prst="rect">
              <a:avLst/>
            </a:prstGeom>
          </p:spPr>
          <p:txBody>
            <a:bodyPr wrap="square">
              <a:spAutoFit/>
            </a:bodyPr>
            <a:lstStyle/>
            <a:p>
              <a:r>
                <a:rPr lang="en-US" sz="1600" b="0" i="0" dirty="0" smtClean="0">
                  <a:solidFill>
                    <a:srgbClr val="000000"/>
                  </a:solidFill>
                  <a:effectLst/>
                  <a:latin typeface="KyrialSansProRegularCond"/>
                </a:rPr>
                <a:t>Harvest and purify the substance for use as a medicine.</a:t>
              </a:r>
              <a:endParaRPr lang="en-IN" sz="1600" dirty="0"/>
            </a:p>
          </p:txBody>
        </p:sp>
      </p:grpSp>
      <p:sp>
        <p:nvSpPr>
          <p:cNvPr id="30" name="Rectangle 29"/>
          <p:cNvSpPr/>
          <p:nvPr/>
        </p:nvSpPr>
        <p:spPr>
          <a:xfrm>
            <a:off x="3106910" y="20300"/>
            <a:ext cx="6195479" cy="584775"/>
          </a:xfrm>
          <a:prstGeom prst="rect">
            <a:avLst/>
          </a:prstGeom>
        </p:spPr>
        <p:txBody>
          <a:bodyPr wrap="none">
            <a:spAutoFit/>
          </a:bodyPr>
          <a:lstStyle/>
          <a:p>
            <a:r>
              <a:rPr lang="en-IN" sz="3200" b="1" dirty="0">
                <a:solidFill>
                  <a:srgbClr val="C00000"/>
                </a:solidFill>
                <a:latin typeface="Times New Roman" panose="02020603050405020304" pitchFamily="18" charset="0"/>
                <a:cs typeface="Times New Roman" panose="02020603050405020304" pitchFamily="18" charset="0"/>
              </a:rPr>
              <a:t>Production of recombinant insulin</a:t>
            </a:r>
            <a:endParaRPr lang="en-IN"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512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132706" y="214272"/>
            <a:ext cx="5059294" cy="6115686"/>
          </a:xfrm>
          <a:prstGeom prst="rect">
            <a:avLst/>
          </a:prstGeom>
        </p:spPr>
      </p:pic>
      <p:sp>
        <p:nvSpPr>
          <p:cNvPr id="7" name="Rectangle 6"/>
          <p:cNvSpPr/>
          <p:nvPr/>
        </p:nvSpPr>
        <p:spPr>
          <a:xfrm>
            <a:off x="2488602" y="0"/>
            <a:ext cx="6195479" cy="584775"/>
          </a:xfrm>
          <a:prstGeom prst="rect">
            <a:avLst/>
          </a:prstGeom>
        </p:spPr>
        <p:txBody>
          <a:bodyPr wrap="none">
            <a:spAutoFit/>
          </a:bodyPr>
          <a:lstStyle/>
          <a:p>
            <a:r>
              <a:rPr lang="en-IN" sz="3200" b="1" dirty="0">
                <a:solidFill>
                  <a:srgbClr val="C00000"/>
                </a:solidFill>
                <a:latin typeface="Times New Roman" panose="02020603050405020304" pitchFamily="18" charset="0"/>
                <a:cs typeface="Times New Roman" panose="02020603050405020304" pitchFamily="18" charset="0"/>
              </a:rPr>
              <a:t>Production of recombinant insulin</a:t>
            </a:r>
            <a:endParaRPr lang="en-IN" sz="3200" dirty="0">
              <a:solidFill>
                <a:srgbClr val="C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56755" y="962225"/>
            <a:ext cx="7184572" cy="5601533"/>
          </a:xfrm>
          <a:prstGeom prst="rect">
            <a:avLst/>
          </a:prstGeom>
        </p:spPr>
        <p:txBody>
          <a:bodyPr wrap="square">
            <a:spAutoFit/>
          </a:bodyPr>
          <a:lstStyle/>
          <a:p>
            <a:r>
              <a:rPr lang="en-US" sz="2000" dirty="0">
                <a:solidFill>
                  <a:srgbClr val="000000"/>
                </a:solidFill>
                <a:latin typeface="Times New Roman" panose="02020603050405020304" pitchFamily="18" charset="0"/>
                <a:cs typeface="Times New Roman" panose="02020603050405020304" pitchFamily="18" charset="0"/>
              </a:rPr>
              <a:t>The </a:t>
            </a:r>
            <a:r>
              <a:rPr lang="en-US" sz="2000" dirty="0" err="1">
                <a:solidFill>
                  <a:srgbClr val="000000"/>
                </a:solidFill>
                <a:latin typeface="Times New Roman" panose="02020603050405020304" pitchFamily="18" charset="0"/>
                <a:cs typeface="Times New Roman" panose="02020603050405020304" pitchFamily="18" charset="0"/>
              </a:rPr>
              <a:t>orginal</a:t>
            </a:r>
            <a:r>
              <a:rPr lang="en-US" sz="2000" dirty="0">
                <a:solidFill>
                  <a:srgbClr val="000000"/>
                </a:solidFill>
                <a:latin typeface="Times New Roman" panose="02020603050405020304" pitchFamily="18" charset="0"/>
                <a:cs typeface="Times New Roman" panose="02020603050405020304" pitchFamily="18" charset="0"/>
              </a:rPr>
              <a:t> technique </a:t>
            </a:r>
            <a:r>
              <a:rPr lang="en-US" sz="2000" dirty="0" smtClean="0">
                <a:solidFill>
                  <a:srgbClr val="000000"/>
                </a:solidFill>
                <a:latin typeface="Times New Roman" panose="02020603050405020304" pitchFamily="18" charset="0"/>
                <a:cs typeface="Times New Roman" panose="02020603050405020304" pitchFamily="18" charset="0"/>
              </a:rPr>
              <a:t>of </a:t>
            </a:r>
            <a:r>
              <a:rPr lang="en-US" sz="2000" dirty="0">
                <a:solidFill>
                  <a:srgbClr val="000000"/>
                </a:solidFill>
                <a:latin typeface="Times New Roman" panose="02020603050405020304" pitchFamily="18" charset="0"/>
                <a:cs typeface="Times New Roman" panose="02020603050405020304" pitchFamily="18" charset="0"/>
              </a:rPr>
              <a:t>insulin synthesis in </a:t>
            </a:r>
            <a:r>
              <a:rPr lang="en-US" sz="2000" i="1" dirty="0">
                <a:solidFill>
                  <a:srgbClr val="000000"/>
                </a:solidFill>
                <a:latin typeface="Times New Roman" panose="02020603050405020304" pitchFamily="18" charset="0"/>
                <a:cs typeface="Times New Roman" panose="02020603050405020304" pitchFamily="18" charset="0"/>
              </a:rPr>
              <a:t>E. </a:t>
            </a:r>
            <a:r>
              <a:rPr lang="en-US" sz="2000" i="1" dirty="0" smtClean="0">
                <a:solidFill>
                  <a:srgbClr val="000000"/>
                </a:solidFill>
                <a:latin typeface="Times New Roman" panose="02020603050405020304" pitchFamily="18" charset="0"/>
                <a:cs typeface="Times New Roman" panose="02020603050405020304" pitchFamily="18" charset="0"/>
              </a:rPr>
              <a:t>coli </a:t>
            </a:r>
            <a:r>
              <a:rPr lang="en-US" sz="2000" dirty="0" smtClean="0">
                <a:solidFill>
                  <a:srgbClr val="000000"/>
                </a:solidFill>
                <a:latin typeface="Times New Roman" panose="02020603050405020304" pitchFamily="18" charset="0"/>
                <a:cs typeface="Times New Roman" panose="02020603050405020304" pitchFamily="18" charset="0"/>
              </a:rPr>
              <a:t>has </a:t>
            </a:r>
            <a:r>
              <a:rPr lang="en-US" sz="2000" dirty="0">
                <a:solidFill>
                  <a:srgbClr val="000000"/>
                </a:solidFill>
                <a:latin typeface="Times New Roman" panose="02020603050405020304" pitchFamily="18" charset="0"/>
                <a:cs typeface="Times New Roman" panose="02020603050405020304" pitchFamily="18" charset="0"/>
              </a:rPr>
              <a:t>undergone several changes, for improving the yield. </a:t>
            </a:r>
            <a:r>
              <a:rPr lang="en-US" sz="2000" i="1" dirty="0">
                <a:solidFill>
                  <a:srgbClr val="000000"/>
                </a:solidFill>
                <a:latin typeface="Times New Roman" panose="02020603050405020304" pitchFamily="18" charset="0"/>
                <a:cs typeface="Times New Roman" panose="02020603050405020304" pitchFamily="18" charset="0"/>
              </a:rPr>
              <a:t>e.g. </a:t>
            </a:r>
            <a:r>
              <a:rPr lang="en-US" sz="2000" dirty="0">
                <a:solidFill>
                  <a:srgbClr val="000000"/>
                </a:solidFill>
                <a:latin typeface="Times New Roman" panose="02020603050405020304" pitchFamily="18" charset="0"/>
                <a:cs typeface="Times New Roman" panose="02020603050405020304" pitchFamily="18" charset="0"/>
              </a:rPr>
              <a:t>addition of </a:t>
            </a:r>
            <a:r>
              <a:rPr lang="en-US" sz="2000" dirty="0" smtClean="0">
                <a:solidFill>
                  <a:srgbClr val="000000"/>
                </a:solidFill>
                <a:latin typeface="Times New Roman" panose="02020603050405020304" pitchFamily="18" charset="0"/>
                <a:cs typeface="Times New Roman" panose="02020603050405020304" pitchFamily="18" charset="0"/>
              </a:rPr>
              <a:t>signal peptide</a:t>
            </a:r>
            <a:r>
              <a:rPr lang="en-US" sz="2000" dirty="0">
                <a:solidFill>
                  <a:srgbClr val="000000"/>
                </a:solidFill>
                <a:latin typeface="Times New Roman" panose="02020603050405020304" pitchFamily="18" charset="0"/>
                <a:cs typeface="Times New Roman" panose="02020603050405020304" pitchFamily="18" charset="0"/>
              </a:rPr>
              <a:t>, synthesis of A and B chains separately </a:t>
            </a:r>
            <a:r>
              <a:rPr lang="en-US" sz="2000" i="1" dirty="0">
                <a:solidFill>
                  <a:srgbClr val="000000"/>
                </a:solidFill>
                <a:latin typeface="Times New Roman" panose="02020603050405020304" pitchFamily="18" charset="0"/>
                <a:cs typeface="Times New Roman" panose="02020603050405020304" pitchFamily="18" charset="0"/>
              </a:rPr>
              <a:t>etc</a:t>
            </a:r>
            <a:r>
              <a:rPr lang="en-US" sz="2000" i="1" dirty="0" smtClean="0">
                <a:solidFill>
                  <a:srgbClr val="000000"/>
                </a:solidFill>
                <a:latin typeface="Times New Roman" panose="02020603050405020304" pitchFamily="18" charset="0"/>
                <a:cs typeface="Times New Roman" panose="02020603050405020304" pitchFamily="18" charset="0"/>
              </a:rPr>
              <a:t>.</a:t>
            </a:r>
          </a:p>
          <a:p>
            <a:endParaRPr lang="en-US" sz="2000" i="1" dirty="0">
              <a:solidFill>
                <a:srgbClr val="000000"/>
              </a:solidFill>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The procedure employed for the synthesis of two insulin chains A and B </a:t>
            </a:r>
            <a:r>
              <a:rPr lang="en-US" sz="2000" dirty="0" smtClean="0">
                <a:solidFill>
                  <a:srgbClr val="000000"/>
                </a:solidFill>
                <a:latin typeface="Times New Roman" panose="02020603050405020304" pitchFamily="18" charset="0"/>
                <a:cs typeface="Times New Roman" panose="02020603050405020304" pitchFamily="18" charset="0"/>
              </a:rPr>
              <a:t>is illustrated </a:t>
            </a:r>
            <a:r>
              <a:rPr lang="en-US" sz="2000" dirty="0">
                <a:solidFill>
                  <a:srgbClr val="000000"/>
                </a:solidFill>
                <a:latin typeface="Times New Roman" panose="02020603050405020304" pitchFamily="18" charset="0"/>
                <a:cs typeface="Times New Roman" panose="02020603050405020304" pitchFamily="18" charset="0"/>
              </a:rPr>
              <a:t>in </a:t>
            </a:r>
            <a:r>
              <a:rPr lang="en-US" sz="2000" b="1" i="1" dirty="0" smtClean="0">
                <a:solidFill>
                  <a:srgbClr val="0000EF"/>
                </a:solidFill>
                <a:latin typeface="Times New Roman" panose="02020603050405020304" pitchFamily="18" charset="0"/>
                <a:cs typeface="Times New Roman" panose="02020603050405020304" pitchFamily="18" charset="0"/>
              </a:rPr>
              <a:t>Fig</a:t>
            </a:r>
            <a:r>
              <a:rPr lang="en-US" sz="2000" dirty="0" smtClean="0">
                <a:solidFill>
                  <a:srgbClr val="000000"/>
                </a:solidFill>
                <a:latin typeface="Times New Roman" panose="02020603050405020304" pitchFamily="18" charset="0"/>
                <a:cs typeface="Times New Roman" panose="02020603050405020304" pitchFamily="18" charset="0"/>
              </a:rPr>
              <a:t>. </a:t>
            </a: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smtClean="0">
                <a:solidFill>
                  <a:srgbClr val="000000"/>
                </a:solidFill>
                <a:latin typeface="Times New Roman" panose="02020603050405020304" pitchFamily="18" charset="0"/>
                <a:cs typeface="Times New Roman" panose="02020603050405020304" pitchFamily="18" charset="0"/>
              </a:rPr>
              <a:t>The </a:t>
            </a:r>
            <a:r>
              <a:rPr lang="en-US" sz="2000" dirty="0">
                <a:solidFill>
                  <a:srgbClr val="000000"/>
                </a:solidFill>
                <a:latin typeface="Times New Roman" panose="02020603050405020304" pitchFamily="18" charset="0"/>
                <a:cs typeface="Times New Roman" panose="02020603050405020304" pitchFamily="18" charset="0"/>
              </a:rPr>
              <a:t>genes for insulin A chain and B chain are </a:t>
            </a:r>
            <a:r>
              <a:rPr lang="en-US" sz="2000" dirty="0" smtClean="0">
                <a:solidFill>
                  <a:srgbClr val="000000"/>
                </a:solidFill>
                <a:latin typeface="Times New Roman" panose="02020603050405020304" pitchFamily="18" charset="0"/>
                <a:cs typeface="Times New Roman" panose="02020603050405020304" pitchFamily="18" charset="0"/>
              </a:rPr>
              <a:t>separately inserted </a:t>
            </a:r>
            <a:r>
              <a:rPr lang="en-US" sz="2000" dirty="0">
                <a:solidFill>
                  <a:srgbClr val="000000"/>
                </a:solidFill>
                <a:latin typeface="Times New Roman" panose="02020603050405020304" pitchFamily="18" charset="0"/>
                <a:cs typeface="Times New Roman" panose="02020603050405020304" pitchFamily="18" charset="0"/>
              </a:rPr>
              <a:t>to the plasmids of two different </a:t>
            </a:r>
            <a:r>
              <a:rPr lang="en-US" sz="2000" i="1" dirty="0">
                <a:solidFill>
                  <a:srgbClr val="000000"/>
                </a:solidFill>
                <a:latin typeface="Times New Roman" panose="02020603050405020304" pitchFamily="18" charset="0"/>
                <a:cs typeface="Times New Roman" panose="02020603050405020304" pitchFamily="18" charset="0"/>
              </a:rPr>
              <a:t>E. coli </a:t>
            </a:r>
            <a:r>
              <a:rPr lang="en-US" sz="2000" dirty="0">
                <a:solidFill>
                  <a:srgbClr val="000000"/>
                </a:solidFill>
                <a:latin typeface="Times New Roman" panose="02020603050405020304" pitchFamily="18" charset="0"/>
                <a:cs typeface="Times New Roman" panose="02020603050405020304" pitchFamily="18" charset="0"/>
              </a:rPr>
              <a:t>cultures. The </a:t>
            </a:r>
            <a:r>
              <a:rPr lang="en-US" sz="2000" i="1" dirty="0">
                <a:solidFill>
                  <a:srgbClr val="000000"/>
                </a:solidFill>
                <a:latin typeface="Times New Roman" panose="02020603050405020304" pitchFamily="18" charset="0"/>
                <a:cs typeface="Times New Roman" panose="02020603050405020304" pitchFamily="18" charset="0"/>
              </a:rPr>
              <a:t>lac </a:t>
            </a:r>
            <a:r>
              <a:rPr lang="en-US" sz="2000" dirty="0">
                <a:solidFill>
                  <a:srgbClr val="000000"/>
                </a:solidFill>
                <a:latin typeface="Times New Roman" panose="02020603050405020304" pitchFamily="18" charset="0"/>
                <a:cs typeface="Times New Roman" panose="02020603050405020304" pitchFamily="18" charset="0"/>
              </a:rPr>
              <a:t>operon system</a:t>
            </a:r>
          </a:p>
          <a:p>
            <a:r>
              <a:rPr lang="en-US" sz="2000" dirty="0">
                <a:solidFill>
                  <a:srgbClr val="000000"/>
                </a:solidFill>
                <a:latin typeface="Times New Roman" panose="02020603050405020304" pitchFamily="18" charset="0"/>
                <a:cs typeface="Times New Roman" panose="02020603050405020304" pitchFamily="18" charset="0"/>
              </a:rPr>
              <a:t>(consisting of inducer gene, promoter gene, operator gene and structural gene </a:t>
            </a:r>
            <a:r>
              <a:rPr lang="en-US" sz="2000" dirty="0" smtClean="0">
                <a:solidFill>
                  <a:srgbClr val="000000"/>
                </a:solidFill>
                <a:latin typeface="Times New Roman" panose="02020603050405020304" pitchFamily="18" charset="0"/>
                <a:cs typeface="Times New Roman" panose="02020603050405020304" pitchFamily="18" charset="0"/>
              </a:rPr>
              <a:t>Z for </a:t>
            </a:r>
            <a:r>
              <a:rPr lang="en-US" sz="2000" dirty="0">
                <a:solidFill>
                  <a:srgbClr val="000000"/>
                </a:solidFill>
                <a:latin typeface="Times New Roman" panose="02020603050405020304" pitchFamily="18" charset="0"/>
                <a:cs typeface="Times New Roman" panose="02020603050405020304" pitchFamily="18" charset="0"/>
              </a:rPr>
              <a:t>β-galactosidase) is used to express both the genes. </a:t>
            </a:r>
            <a:endParaRPr lang="en-US" sz="2000" dirty="0" smtClean="0">
              <a:solidFill>
                <a:srgbClr val="000000"/>
              </a:solidFill>
              <a:latin typeface="Times New Roman" panose="02020603050405020304" pitchFamily="18" charset="0"/>
              <a:cs typeface="Times New Roman" panose="02020603050405020304" pitchFamily="18" charset="0"/>
            </a:endParaRP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smtClean="0">
                <a:solidFill>
                  <a:srgbClr val="000000"/>
                </a:solidFill>
                <a:latin typeface="Times New Roman" panose="02020603050405020304" pitchFamily="18" charset="0"/>
                <a:cs typeface="Times New Roman" panose="02020603050405020304" pitchFamily="18" charset="0"/>
              </a:rPr>
              <a:t>The </a:t>
            </a:r>
            <a:r>
              <a:rPr lang="en-US" sz="2000" dirty="0">
                <a:solidFill>
                  <a:srgbClr val="000000"/>
                </a:solidFill>
                <a:latin typeface="Times New Roman" panose="02020603050405020304" pitchFamily="18" charset="0"/>
                <a:cs typeface="Times New Roman" panose="02020603050405020304" pitchFamily="18" charset="0"/>
              </a:rPr>
              <a:t>presence of lactose </a:t>
            </a:r>
            <a:r>
              <a:rPr lang="en-US" sz="2000" dirty="0" smtClean="0">
                <a:solidFill>
                  <a:srgbClr val="000000"/>
                </a:solidFill>
                <a:latin typeface="Times New Roman" panose="02020603050405020304" pitchFamily="18" charset="0"/>
                <a:cs typeface="Times New Roman" panose="02020603050405020304" pitchFamily="18" charset="0"/>
              </a:rPr>
              <a:t>in the </a:t>
            </a:r>
            <a:r>
              <a:rPr lang="en-US" sz="2000" dirty="0">
                <a:solidFill>
                  <a:srgbClr val="000000"/>
                </a:solidFill>
                <a:latin typeface="Times New Roman" panose="02020603050405020304" pitchFamily="18" charset="0"/>
                <a:cs typeface="Times New Roman" panose="02020603050405020304" pitchFamily="18" charset="0"/>
              </a:rPr>
              <a:t>culture medium induces the synthesis of insulin A and B chains in </a:t>
            </a:r>
            <a:r>
              <a:rPr lang="en-US" sz="2000" dirty="0" smtClean="0">
                <a:solidFill>
                  <a:srgbClr val="000000"/>
                </a:solidFill>
                <a:latin typeface="Times New Roman" panose="02020603050405020304" pitchFamily="18" charset="0"/>
                <a:cs typeface="Times New Roman" panose="02020603050405020304" pitchFamily="18" charset="0"/>
              </a:rPr>
              <a:t>separate cultures</a:t>
            </a:r>
            <a:r>
              <a:rPr lang="en-US" sz="2000" dirty="0">
                <a:solidFill>
                  <a:srgbClr val="000000"/>
                </a:solidFill>
                <a:latin typeface="Times New Roman" panose="02020603050405020304" pitchFamily="18" charset="0"/>
                <a:cs typeface="Times New Roman" panose="02020603050405020304" pitchFamily="18" charset="0"/>
              </a:rPr>
              <a:t>. </a:t>
            </a:r>
            <a:endParaRPr lang="en-US" sz="2000" dirty="0" smtClean="0">
              <a:solidFill>
                <a:srgbClr val="000000"/>
              </a:solidFill>
              <a:latin typeface="Times New Roman" panose="02020603050405020304" pitchFamily="18" charset="0"/>
              <a:cs typeface="Times New Roman" panose="02020603050405020304" pitchFamily="18" charset="0"/>
            </a:endParaRPr>
          </a:p>
          <a:p>
            <a:endParaRPr lang="en-US" sz="2000" dirty="0" smtClean="0">
              <a:solidFill>
                <a:srgbClr val="000000"/>
              </a:solidFill>
              <a:latin typeface="Times New Roman" panose="02020603050405020304" pitchFamily="18" charset="0"/>
              <a:cs typeface="Times New Roman" panose="02020603050405020304" pitchFamily="18" charset="0"/>
            </a:endParaRPr>
          </a:p>
          <a:p>
            <a:r>
              <a:rPr lang="en-US" sz="2000" dirty="0" smtClean="0">
                <a:solidFill>
                  <a:srgbClr val="000000"/>
                </a:solidFill>
                <a:latin typeface="Times New Roman" panose="02020603050405020304" pitchFamily="18" charset="0"/>
                <a:cs typeface="Times New Roman" panose="02020603050405020304" pitchFamily="18" charset="0"/>
              </a:rPr>
              <a:t>The </a:t>
            </a:r>
            <a:r>
              <a:rPr lang="en-US" sz="2000" dirty="0">
                <a:solidFill>
                  <a:srgbClr val="000000"/>
                </a:solidFill>
                <a:latin typeface="Times New Roman" panose="02020603050405020304" pitchFamily="18" charset="0"/>
                <a:cs typeface="Times New Roman" panose="02020603050405020304" pitchFamily="18" charset="0"/>
              </a:rPr>
              <a:t>so formed insulin chains can be isolated, purified and joined</a:t>
            </a:r>
          </a:p>
          <a:p>
            <a:r>
              <a:rPr lang="en-US" sz="2000" dirty="0">
                <a:solidFill>
                  <a:srgbClr val="000000"/>
                </a:solidFill>
                <a:latin typeface="Times New Roman" panose="02020603050405020304" pitchFamily="18" charset="0"/>
                <a:cs typeface="Times New Roman" panose="02020603050405020304" pitchFamily="18" charset="0"/>
              </a:rPr>
              <a:t>together to give a full-fledged human insulin.</a:t>
            </a:r>
            <a:endParaRPr lang="en-IN"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713024" y="6544230"/>
            <a:ext cx="4107278" cy="307777"/>
          </a:xfrm>
          <a:prstGeom prst="rect">
            <a:avLst/>
          </a:prstGeom>
          <a:noFill/>
        </p:spPr>
        <p:txBody>
          <a:bodyPr wrap="none" rtlCol="0">
            <a:spAutoFit/>
          </a:bodyPr>
          <a:lstStyle/>
          <a:p>
            <a:r>
              <a:rPr lang="en-IN" sz="1400" i="1" dirty="0" smtClean="0"/>
              <a:t>Source: Adopted from Biochemistry (U. </a:t>
            </a:r>
            <a:r>
              <a:rPr lang="en-IN" sz="1400" i="1" dirty="0" err="1" smtClean="0"/>
              <a:t>Satyanarayna</a:t>
            </a:r>
            <a:r>
              <a:rPr lang="en-IN" sz="1400" i="1" dirty="0" smtClean="0"/>
              <a:t>) </a:t>
            </a:r>
            <a:endParaRPr lang="en-IN" sz="1400" i="1" dirty="0"/>
          </a:p>
        </p:txBody>
      </p:sp>
    </p:spTree>
    <p:extLst>
      <p:ext uri="{BB962C8B-B14F-4D97-AF65-F5344CB8AC3E}">
        <p14:creationId xmlns:p14="http://schemas.microsoft.com/office/powerpoint/2010/main" val="1606404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0659" y="2978332"/>
            <a:ext cx="8673528" cy="769441"/>
          </a:xfrm>
          <a:prstGeom prst="rect">
            <a:avLst/>
          </a:prstGeom>
        </p:spPr>
        <p:txBody>
          <a:bodyPr wrap="none">
            <a:spAutoFit/>
          </a:bodyPr>
          <a:lstStyle/>
          <a:p>
            <a:r>
              <a:rPr lang="en-IN" sz="4400" b="1" dirty="0">
                <a:solidFill>
                  <a:srgbClr val="C00000"/>
                </a:solidFill>
                <a:latin typeface="Times New Roman" panose="02020603050405020304" pitchFamily="18" charset="0"/>
                <a:cs typeface="Times New Roman" panose="02020603050405020304" pitchFamily="18" charset="0"/>
              </a:rPr>
              <a:t>Production of recombinant </a:t>
            </a:r>
            <a:r>
              <a:rPr lang="en-IN" sz="4400" b="1" dirty="0" smtClean="0">
                <a:solidFill>
                  <a:srgbClr val="C00000"/>
                </a:solidFill>
                <a:latin typeface="Times New Roman" panose="02020603050405020304" pitchFamily="18" charset="0"/>
                <a:cs typeface="Times New Roman" panose="02020603050405020304" pitchFamily="18" charset="0"/>
              </a:rPr>
              <a:t>Vaccine</a:t>
            </a:r>
            <a:endParaRPr lang="en-IN" sz="4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548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TotalTime>
  <Words>648</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KyrialSansProRegularCond</vt:lpstr>
      <vt:lpstr>LiberationSans-Bold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Ajay</dc:creator>
  <cp:lastModifiedBy>Ajay</cp:lastModifiedBy>
  <cp:revision>14</cp:revision>
  <dcterms:created xsi:type="dcterms:W3CDTF">2022-05-05T09:52:43Z</dcterms:created>
  <dcterms:modified xsi:type="dcterms:W3CDTF">2022-05-06T07:49:23Z</dcterms:modified>
</cp:coreProperties>
</file>