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1" r:id="rId3"/>
    <p:sldId id="293" r:id="rId4"/>
    <p:sldId id="292" r:id="rId5"/>
    <p:sldId id="294" r:id="rId6"/>
    <p:sldId id="279" r:id="rId7"/>
    <p:sldId id="283" r:id="rId8"/>
    <p:sldId id="284" r:id="rId9"/>
    <p:sldId id="285" r:id="rId10"/>
    <p:sldId id="2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421A1-A4DD-4060-BF3A-3297CA4C01D7}" type="datetimeFigureOut">
              <a:rPr lang="en-IN" smtClean="0"/>
              <a:t>26-05-2022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0866D-B465-4AA5-AE35-69FE53B771DB}" type="slidenum">
              <a:rPr lang="en-IN" smtClean="0"/>
              <a:t>‹#›</a:t>
            </a:fld>
            <a:endParaRPr lang="en-IN"/>
          </a:p>
        </p:txBody>
      </p:sp>
    </p:spTree>
    <p:extLst>
      <p:ext uri="{BB962C8B-B14F-4D97-AF65-F5344CB8AC3E}">
        <p14:creationId xmlns:p14="http://schemas.microsoft.com/office/powerpoint/2010/main" val="255064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0AFE45F-7164-4663-90A1-35B99129AD3C}" type="slidenum">
              <a:rPr lang="en-US" smtClean="0"/>
              <a:pPr/>
              <a:t>2</a:t>
            </a:fld>
            <a:endParaRPr lang="en-US"/>
          </a:p>
        </p:txBody>
      </p:sp>
    </p:spTree>
    <p:extLst>
      <p:ext uri="{BB962C8B-B14F-4D97-AF65-F5344CB8AC3E}">
        <p14:creationId xmlns:p14="http://schemas.microsoft.com/office/powerpoint/2010/main" val="283712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81DE1-93F4-F18A-EADE-7E475782D6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7F8C724-88EA-0DEA-A3A9-748B37CDB9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FCC16C6-654B-40DA-323A-B49AABCD2A47}"/>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5" name="Footer Placeholder 4">
            <a:extLst>
              <a:ext uri="{FF2B5EF4-FFF2-40B4-BE49-F238E27FC236}">
                <a16:creationId xmlns:a16="http://schemas.microsoft.com/office/drawing/2014/main" id="{16AE3176-06B4-E2D1-F68B-0F8F8624244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153BC22-0A96-35D9-3D2A-7A38EB4BD367}"/>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426277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D67A-BFA8-653A-FB12-2D6D0DDEDA0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F9B303E-69DC-DBE5-4F9F-9D429CB31E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5D8718-13F6-9E04-DADB-9AA70AB892A1}"/>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5" name="Footer Placeholder 4">
            <a:extLst>
              <a:ext uri="{FF2B5EF4-FFF2-40B4-BE49-F238E27FC236}">
                <a16:creationId xmlns:a16="http://schemas.microsoft.com/office/drawing/2014/main" id="{4DF18455-7BD6-0A47-F071-C031A638906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9EB52CB-85F1-2B00-2C8E-792453C28E65}"/>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34157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F30B6C-0257-AF40-3E88-3088D4EF1C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51AC0E7-A205-D938-616E-6C170A3BD6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F6D5434-C387-A12A-A3F9-10D78C025E04}"/>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5" name="Footer Placeholder 4">
            <a:extLst>
              <a:ext uri="{FF2B5EF4-FFF2-40B4-BE49-F238E27FC236}">
                <a16:creationId xmlns:a16="http://schemas.microsoft.com/office/drawing/2014/main" id="{6D9F4090-ADF0-AD23-3C4F-829BC46242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70AEBB-9C8B-674E-E229-360522B2C377}"/>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181384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35F06-91E0-C4EC-A965-C8C7494F37A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0E97BBB-C756-06D4-E4D9-E82F1FB736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071325-5217-B5E1-1CE5-100FE569E5AE}"/>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5" name="Footer Placeholder 4">
            <a:extLst>
              <a:ext uri="{FF2B5EF4-FFF2-40B4-BE49-F238E27FC236}">
                <a16:creationId xmlns:a16="http://schemas.microsoft.com/office/drawing/2014/main" id="{A8F61C75-9FB1-722A-6199-B40569ED91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472800-9242-E4D0-9940-0A8AEDE516EB}"/>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3265323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52D6-2E55-0AC0-B70A-2C54032437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9DE453D-F2F3-12E9-AD80-C0FAFE6D47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A78390-4937-E51C-FEDC-6C913DC0B559}"/>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5" name="Footer Placeholder 4">
            <a:extLst>
              <a:ext uri="{FF2B5EF4-FFF2-40B4-BE49-F238E27FC236}">
                <a16:creationId xmlns:a16="http://schemas.microsoft.com/office/drawing/2014/main" id="{8D33D552-B3FB-5A7C-2CE2-8414ACC4C5A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22AFCD2-EA3E-41FC-919E-07483F4C0E68}"/>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135538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D71-5C91-4EFA-B1F4-F3DF23C36F8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C75D10C-10FB-0E68-E238-996C7E19D7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2D0DC37-95A2-A192-BDB8-C1C502102C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73ECFE3-0556-B483-A10D-D5840CBC64BF}"/>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6" name="Footer Placeholder 5">
            <a:extLst>
              <a:ext uri="{FF2B5EF4-FFF2-40B4-BE49-F238E27FC236}">
                <a16:creationId xmlns:a16="http://schemas.microsoft.com/office/drawing/2014/main" id="{23D7216D-AC00-5574-B3AA-08F5EE56498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AB44520-253E-6C9D-6447-FD04F35055F4}"/>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249928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91FD-6BD8-49FE-E45B-16AE54A43E5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9F4356F-AF21-0AC7-59FD-38262B401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8BC523-B656-6551-1DCA-8E7E6F80C2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367F7B6-6C87-86BD-062B-999D1AEACD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757262-D9A7-06BB-E777-7331DDC3AC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AA3F1B5-9C51-C88F-9912-D17965CF2F37}"/>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8" name="Footer Placeholder 7">
            <a:extLst>
              <a:ext uri="{FF2B5EF4-FFF2-40B4-BE49-F238E27FC236}">
                <a16:creationId xmlns:a16="http://schemas.microsoft.com/office/drawing/2014/main" id="{54CF4378-242A-7D1D-D0AD-64CB5A3586B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4284835-59BD-ECF3-4EFE-476155BF283F}"/>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80004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9CDF0-BD36-DA68-09C1-FFC543A871F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577A889-BDCC-6E50-89A9-7771C2815B81}"/>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4" name="Footer Placeholder 3">
            <a:extLst>
              <a:ext uri="{FF2B5EF4-FFF2-40B4-BE49-F238E27FC236}">
                <a16:creationId xmlns:a16="http://schemas.microsoft.com/office/drawing/2014/main" id="{3ED835B3-14B8-3A14-080A-F3458AB2CB9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F278965-08CD-7538-BC02-F2C16FB4D827}"/>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3378786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3D84FE-54CD-0A15-FEFA-E8875C795FA4}"/>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3" name="Footer Placeholder 2">
            <a:extLst>
              <a:ext uri="{FF2B5EF4-FFF2-40B4-BE49-F238E27FC236}">
                <a16:creationId xmlns:a16="http://schemas.microsoft.com/office/drawing/2014/main" id="{88BF87F0-446C-19F3-EAFF-5438815F17D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C165614-EB89-C045-F5CC-79E37D8498E8}"/>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33774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6CE9E-921B-BDE4-2D07-5C735434D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D2E367A-AE2A-3CFC-0386-72C85270E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F34C838-A74E-3075-FB46-4F3347D184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09415E-C6B7-2508-DB85-7DCC0B16E948}"/>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6" name="Footer Placeholder 5">
            <a:extLst>
              <a:ext uri="{FF2B5EF4-FFF2-40B4-BE49-F238E27FC236}">
                <a16:creationId xmlns:a16="http://schemas.microsoft.com/office/drawing/2014/main" id="{F42A67CD-C464-8397-2CCC-32D2526637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27A32A9-376D-6BCE-1FED-BCC289EB6F59}"/>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281935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77FD-94E8-A3D2-55B5-9209C839EF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3BCBBB9-F881-A725-6DB2-24C381800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E876B4C-2E4D-DBA0-D861-79FEA65555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F59A5-9CBB-2877-50B4-A9F792AF1263}"/>
              </a:ext>
            </a:extLst>
          </p:cNvPr>
          <p:cNvSpPr>
            <a:spLocks noGrp="1"/>
          </p:cNvSpPr>
          <p:nvPr>
            <p:ph type="dt" sz="half" idx="10"/>
          </p:nvPr>
        </p:nvSpPr>
        <p:spPr/>
        <p:txBody>
          <a:bodyPr/>
          <a:lstStyle/>
          <a:p>
            <a:fld id="{EE2078EB-5670-42AA-A89F-DE4ABDB46D02}" type="datetimeFigureOut">
              <a:rPr lang="en-IN" smtClean="0"/>
              <a:t>26-05-2022</a:t>
            </a:fld>
            <a:endParaRPr lang="en-IN"/>
          </a:p>
        </p:txBody>
      </p:sp>
      <p:sp>
        <p:nvSpPr>
          <p:cNvPr id="6" name="Footer Placeholder 5">
            <a:extLst>
              <a:ext uri="{FF2B5EF4-FFF2-40B4-BE49-F238E27FC236}">
                <a16:creationId xmlns:a16="http://schemas.microsoft.com/office/drawing/2014/main" id="{41734297-6610-528D-9BB9-B5CE97F114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1003500-C573-EB91-AF89-91EB395739AF}"/>
              </a:ext>
            </a:extLst>
          </p:cNvPr>
          <p:cNvSpPr>
            <a:spLocks noGrp="1"/>
          </p:cNvSpPr>
          <p:nvPr>
            <p:ph type="sldNum" sz="quarter" idx="12"/>
          </p:nvPr>
        </p:nvSpPr>
        <p:spPr/>
        <p:txBody>
          <a:bodyPr/>
          <a:lstStyle/>
          <a:p>
            <a:fld id="{CADA4CCF-6569-4AE8-8ED0-02C4BF69A5EA}" type="slidenum">
              <a:rPr lang="en-IN" smtClean="0"/>
              <a:t>‹#›</a:t>
            </a:fld>
            <a:endParaRPr lang="en-IN"/>
          </a:p>
        </p:txBody>
      </p:sp>
    </p:spTree>
    <p:extLst>
      <p:ext uri="{BB962C8B-B14F-4D97-AF65-F5344CB8AC3E}">
        <p14:creationId xmlns:p14="http://schemas.microsoft.com/office/powerpoint/2010/main" val="71148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545D2A-1571-5056-B330-5150F734C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3C0491C-6C0B-0B21-17AB-1F001571ED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41C2CEC-EEDE-43EC-E6B7-19EE4654E2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078EB-5670-42AA-A89F-DE4ABDB46D02}" type="datetimeFigureOut">
              <a:rPr lang="en-IN" smtClean="0"/>
              <a:t>26-05-2022</a:t>
            </a:fld>
            <a:endParaRPr lang="en-IN"/>
          </a:p>
        </p:txBody>
      </p:sp>
      <p:sp>
        <p:nvSpPr>
          <p:cNvPr id="5" name="Footer Placeholder 4">
            <a:extLst>
              <a:ext uri="{FF2B5EF4-FFF2-40B4-BE49-F238E27FC236}">
                <a16:creationId xmlns:a16="http://schemas.microsoft.com/office/drawing/2014/main" id="{AB1CD18F-5616-82A4-2A80-1CDBECAF6F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A7D6BFD-CC21-F830-B04F-A8D8A092CA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A4CCF-6569-4AE8-8ED0-02C4BF69A5EA}" type="slidenum">
              <a:rPr lang="en-IN" smtClean="0"/>
              <a:t>‹#›</a:t>
            </a:fld>
            <a:endParaRPr lang="en-IN"/>
          </a:p>
        </p:txBody>
      </p:sp>
    </p:spTree>
    <p:extLst>
      <p:ext uri="{BB962C8B-B14F-4D97-AF65-F5344CB8AC3E}">
        <p14:creationId xmlns:p14="http://schemas.microsoft.com/office/powerpoint/2010/main" val="1281207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27C24D-4214-2BA8-4A60-B3EB4DFAF889}"/>
              </a:ext>
            </a:extLst>
          </p:cNvPr>
          <p:cNvSpPr txBox="1"/>
          <p:nvPr/>
        </p:nvSpPr>
        <p:spPr>
          <a:xfrm>
            <a:off x="3048802" y="3246740"/>
            <a:ext cx="6097604" cy="369332"/>
          </a:xfrm>
          <a:prstGeom prst="rect">
            <a:avLst/>
          </a:prstGeom>
          <a:noFill/>
        </p:spPr>
        <p:txBody>
          <a:bodyPr wrap="square">
            <a:spAutoFit/>
          </a:bodyPr>
          <a:lstStyle/>
          <a:p>
            <a:r>
              <a:rPr lang="en-US" sz="1800" b="1" dirty="0"/>
              <a:t>Posttranscriptional Control Mechanisms</a:t>
            </a:r>
            <a:endParaRPr lang="en-IN" dirty="0"/>
          </a:p>
        </p:txBody>
      </p:sp>
    </p:spTree>
    <p:extLst>
      <p:ext uri="{BB962C8B-B14F-4D97-AF65-F5344CB8AC3E}">
        <p14:creationId xmlns:p14="http://schemas.microsoft.com/office/powerpoint/2010/main" val="3866766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138489" y="947739"/>
            <a:ext cx="5915025" cy="49625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50839"/>
            <a:ext cx="8229600" cy="715962"/>
          </a:xfrm>
        </p:spPr>
        <p:txBody>
          <a:bodyPr>
            <a:normAutofit/>
          </a:bodyPr>
          <a:lstStyle/>
          <a:p>
            <a:r>
              <a:rPr lang="en-US" sz="2400" b="1" dirty="0"/>
              <a:t>Posttranscriptional Control Mechanisms</a:t>
            </a:r>
          </a:p>
        </p:txBody>
      </p:sp>
      <p:sp>
        <p:nvSpPr>
          <p:cNvPr id="4" name="Content Placeholder 3"/>
          <p:cNvSpPr>
            <a:spLocks noGrp="1"/>
          </p:cNvSpPr>
          <p:nvPr>
            <p:ph idx="1"/>
          </p:nvPr>
        </p:nvSpPr>
        <p:spPr>
          <a:xfrm>
            <a:off x="2057400" y="1066801"/>
            <a:ext cx="8229600" cy="4983163"/>
          </a:xfrm>
        </p:spPr>
        <p:txBody>
          <a:bodyPr>
            <a:normAutofit lnSpcReduction="10000"/>
          </a:bodyPr>
          <a:lstStyle/>
          <a:p>
            <a:r>
              <a:rPr lang="en-US" sz="1600" b="1" dirty="0"/>
              <a:t>mRNAs Are Degraded at Different Rates</a:t>
            </a:r>
          </a:p>
          <a:p>
            <a:r>
              <a:rPr lang="en-US" sz="1200" dirty="0"/>
              <a:t>The range of mRNA stability in eukaryotic cells, measured in half-lives, varies from a few minutes to many hours or days. The mRNA molecules themselves appear to contain elements that dictate their decay rates. These elements include the poly(A) tail, the 5′ cap, and sequences that are located within the coding region. A major route for mRNA degradation begins with the progressive removal of its poly(A) tail, a process catalyzed by </a:t>
            </a:r>
            <a:r>
              <a:rPr lang="en-US" sz="1200" dirty="0" err="1"/>
              <a:t>deadenylases</a:t>
            </a:r>
            <a:r>
              <a:rPr lang="en-US" sz="1200" dirty="0"/>
              <a:t> that appear to be located throughout the </a:t>
            </a:r>
            <a:r>
              <a:rPr lang="en-US" sz="1200" dirty="0" err="1"/>
              <a:t>cytosol</a:t>
            </a:r>
            <a:r>
              <a:rPr lang="en-US" sz="1200" dirty="0"/>
              <a:t>. When the residual poly(A) tail is less than ∼10 </a:t>
            </a:r>
            <a:r>
              <a:rPr lang="en-US" sz="1200" dirty="0" err="1"/>
              <a:t>nt</a:t>
            </a:r>
            <a:r>
              <a:rPr lang="en-US" sz="1200" dirty="0"/>
              <a:t> long and hence no longer capable of interacting with poly(A)-binding protein , the mRNA becomes a substrate for a </a:t>
            </a:r>
            <a:r>
              <a:rPr lang="en-US" sz="1200" dirty="0" err="1"/>
              <a:t>decapping</a:t>
            </a:r>
            <a:r>
              <a:rPr lang="en-US" sz="1200" dirty="0"/>
              <a:t> enzyme, which hydrolytically excises the mRNA’s m7GDP cap. This is possible because, as we have seen, the translational initiation factor eIF4G interacts with both poly(A)-binding protein and cap-binding protein, thereby circularizing the mRNA so that events at its 3′ end can be coupled to events at its 5′ end. The </a:t>
            </a:r>
            <a:r>
              <a:rPr lang="en-US" sz="1200" dirty="0" err="1"/>
              <a:t>decapped</a:t>
            </a:r>
            <a:r>
              <a:rPr lang="en-US" sz="1200" dirty="0"/>
              <a:t> and </a:t>
            </a:r>
            <a:r>
              <a:rPr lang="en-US" sz="1200" dirty="0" err="1"/>
              <a:t>deadenylated</a:t>
            </a:r>
            <a:r>
              <a:rPr lang="en-US" sz="1200" dirty="0"/>
              <a:t> mRNA is then degraded by </a:t>
            </a:r>
            <a:r>
              <a:rPr lang="en-US" sz="1200" dirty="0" err="1"/>
              <a:t>exonucleases</a:t>
            </a:r>
            <a:r>
              <a:rPr lang="en-US" sz="1200" dirty="0"/>
              <a:t>.</a:t>
            </a:r>
          </a:p>
          <a:p>
            <a:r>
              <a:rPr lang="en-US" sz="1200" dirty="0"/>
              <a:t>Proteins that bind to AU-rich elements (AREs) in the 3′ </a:t>
            </a:r>
            <a:r>
              <a:rPr lang="en-US" sz="1200" dirty="0" err="1"/>
              <a:t>untranslated</a:t>
            </a:r>
            <a:r>
              <a:rPr lang="en-US" sz="1200" dirty="0"/>
              <a:t> region of the mRNA also appear to increase or decrease the rate of mRNA degradation.</a:t>
            </a:r>
          </a:p>
          <a:p>
            <a:r>
              <a:rPr lang="en-US" sz="1200" dirty="0"/>
              <a:t> RNA secondary structure and RNA-binding proteins, which may be susceptible to </a:t>
            </a:r>
            <a:r>
              <a:rPr lang="en-US" sz="1200" dirty="0" err="1"/>
              <a:t>modiﬁ</a:t>
            </a:r>
            <a:r>
              <a:rPr lang="en-US" sz="1200" dirty="0"/>
              <a:t> </a:t>
            </a:r>
            <a:r>
              <a:rPr lang="en-US" sz="1200" dirty="0" err="1"/>
              <a:t>cation</a:t>
            </a:r>
            <a:r>
              <a:rPr lang="en-US" sz="1200" dirty="0"/>
              <a:t> by cellular signaling pathways, play a role in regulating mRNA stability. mRNAs that cannot be translated due to the presence of a premature Stop </a:t>
            </a:r>
            <a:r>
              <a:rPr lang="en-US" sz="1200" dirty="0" err="1"/>
              <a:t>codon</a:t>
            </a:r>
            <a:r>
              <a:rPr lang="en-US" sz="1200" dirty="0"/>
              <a:t> are </a:t>
            </a:r>
            <a:r>
              <a:rPr lang="en-US" sz="1200" dirty="0" err="1"/>
              <a:t>speciﬁ</a:t>
            </a:r>
            <a:r>
              <a:rPr lang="en-US" sz="1200" dirty="0"/>
              <a:t> </a:t>
            </a:r>
            <a:r>
              <a:rPr lang="en-US" sz="1200" dirty="0" err="1"/>
              <a:t>cally</a:t>
            </a:r>
            <a:r>
              <a:rPr lang="en-US" sz="1200" dirty="0"/>
              <a:t> targeted for degradation.</a:t>
            </a:r>
          </a:p>
          <a:p>
            <a:r>
              <a:rPr lang="en-US" sz="1600" b="1" dirty="0"/>
              <a:t>RNA Interference Is a Type of Posttranscriptional Gene Silencing</a:t>
            </a:r>
          </a:p>
          <a:p>
            <a:r>
              <a:rPr lang="en-US" sz="2000" dirty="0"/>
              <a:t> </a:t>
            </a:r>
            <a:r>
              <a:rPr lang="en-US" sz="1300" dirty="0" err="1"/>
              <a:t>Noncoding</a:t>
            </a:r>
            <a:r>
              <a:rPr lang="en-US" sz="1300" dirty="0"/>
              <a:t> RNAs can have important roles in controlling gene expression. antisense RNA (RNA that is complementary to a portion of an mRNA) prevents the translation of the corresponding mRNA because the ribosome cannot translate double-stranded RNA. RNA  interferes with gene expression, this phenomenon is known as RNA interference (</a:t>
            </a:r>
            <a:r>
              <a:rPr lang="en-US" sz="1300" dirty="0" err="1"/>
              <a:t>RNAi</a:t>
            </a:r>
            <a:r>
              <a:rPr lang="en-US" sz="1300" dirty="0"/>
              <a:t>). </a:t>
            </a:r>
            <a:r>
              <a:rPr lang="en-US" sz="1300" dirty="0" err="1"/>
              <a:t>RNAi</a:t>
            </a:r>
            <a:r>
              <a:rPr lang="en-US" sz="1300" dirty="0"/>
              <a:t> is now known to occur in all eukaryotes except baker’s yeast.</a:t>
            </a:r>
          </a:p>
          <a:p>
            <a:r>
              <a:rPr lang="en-US" sz="1300" dirty="0"/>
              <a:t>In many cells, naturally occurring small RNA molecules, called short interfering RNAs (</a:t>
            </a:r>
            <a:r>
              <a:rPr lang="en-US" sz="1300" dirty="0" err="1"/>
              <a:t>siRNAs</a:t>
            </a:r>
            <a:r>
              <a:rPr lang="en-US" sz="1300" dirty="0"/>
              <a:t>) or </a:t>
            </a:r>
            <a:r>
              <a:rPr lang="en-US" sz="1300" dirty="0" err="1"/>
              <a:t>microRNAs</a:t>
            </a:r>
            <a:r>
              <a:rPr lang="en-US" sz="1300" dirty="0"/>
              <a:t> (</a:t>
            </a:r>
            <a:r>
              <a:rPr lang="en-US" sz="1300" dirty="0" err="1"/>
              <a:t>miRNAs</a:t>
            </a:r>
            <a:r>
              <a:rPr lang="en-US" sz="1300" dirty="0"/>
              <a:t>), depending on their origin, down-regulate gene expression by binding to complementary mRNA molecules. Thousands of </a:t>
            </a:r>
            <a:r>
              <a:rPr lang="en-US" sz="1300" dirty="0" err="1"/>
              <a:t>miRNAs</a:t>
            </a:r>
            <a:r>
              <a:rPr lang="en-US" sz="1300" dirty="0"/>
              <a:t>, ranging in length from 18 to 25 nucleotides, have been </a:t>
            </a:r>
            <a:r>
              <a:rPr lang="en-US" sz="1300" dirty="0" err="1"/>
              <a:t>identiﬁ</a:t>
            </a:r>
            <a:r>
              <a:rPr lang="en-US" sz="1300" dirty="0"/>
              <a:t> </a:t>
            </a:r>
            <a:r>
              <a:rPr lang="en-US" sz="1300" dirty="0" err="1"/>
              <a:t>ed</a:t>
            </a:r>
            <a:r>
              <a:rPr lang="en-US" sz="1300" dirty="0"/>
              <a:t> in mammals, although their mRNA targets are only beginning to be characterized.</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srcRect/>
          <a:stretch>
            <a:fillRect/>
          </a:stretch>
        </p:blipFill>
        <p:spPr bwMode="auto">
          <a:xfrm>
            <a:off x="2971800" y="304800"/>
            <a:ext cx="7086600" cy="65532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819401" y="100014"/>
            <a:ext cx="7162800" cy="66579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28600"/>
            <a:ext cx="8153400" cy="2862322"/>
          </a:xfrm>
          <a:prstGeom prst="rect">
            <a:avLst/>
          </a:prstGeom>
        </p:spPr>
        <p:txBody>
          <a:bodyPr wrap="square">
            <a:spAutoFit/>
          </a:bodyPr>
          <a:lstStyle/>
          <a:p>
            <a:r>
              <a:rPr lang="en-US" b="1" dirty="0" err="1"/>
              <a:t>lncRNAs</a:t>
            </a:r>
            <a:r>
              <a:rPr lang="en-US" b="1" dirty="0"/>
              <a:t> Have Essential Regulatory Functions</a:t>
            </a:r>
            <a:r>
              <a:rPr lang="en-US" dirty="0"/>
              <a:t>. </a:t>
            </a:r>
          </a:p>
          <a:p>
            <a:r>
              <a:rPr lang="en-US" dirty="0"/>
              <a:t>Long </a:t>
            </a:r>
            <a:r>
              <a:rPr lang="en-US" dirty="0" err="1"/>
              <a:t>noncoding</a:t>
            </a:r>
            <a:r>
              <a:rPr lang="en-US" dirty="0"/>
              <a:t> RNAs (</a:t>
            </a:r>
            <a:r>
              <a:rPr lang="en-US" dirty="0" err="1"/>
              <a:t>lncRNAs</a:t>
            </a:r>
            <a:r>
              <a:rPr lang="en-US" dirty="0"/>
              <a:t>; also called </a:t>
            </a:r>
            <a:r>
              <a:rPr lang="en-US" dirty="0" err="1"/>
              <a:t>lincRNAs</a:t>
            </a:r>
            <a:r>
              <a:rPr lang="en-US" dirty="0"/>
              <a:t> for long intervening </a:t>
            </a:r>
            <a:r>
              <a:rPr lang="en-US" dirty="0" err="1"/>
              <a:t>noncoding</a:t>
            </a:r>
            <a:r>
              <a:rPr lang="en-US" dirty="0"/>
              <a:t> RNAs) are RNAs of &gt;200 </a:t>
            </a:r>
            <a:r>
              <a:rPr lang="en-US" dirty="0" err="1"/>
              <a:t>nt</a:t>
            </a:r>
            <a:r>
              <a:rPr lang="en-US" dirty="0"/>
              <a:t> (to distinguish them from short regulatory RNAs such as  </a:t>
            </a:r>
            <a:r>
              <a:rPr lang="en-US" dirty="0" err="1"/>
              <a:t>miRNAs</a:t>
            </a:r>
            <a:r>
              <a:rPr lang="en-US" dirty="0"/>
              <a:t>) that, like mRNAs, are transcribed by RNAP II, 5′-capped, </a:t>
            </a:r>
            <a:r>
              <a:rPr lang="en-US" dirty="0" err="1"/>
              <a:t>polyadenylated</a:t>
            </a:r>
            <a:r>
              <a:rPr lang="en-US" dirty="0"/>
              <a:t>, and spliced, but do not encode proteins. However, it is becoming increasingly evident that many </a:t>
            </a:r>
            <a:r>
              <a:rPr lang="en-US" dirty="0" err="1"/>
              <a:t>lncRNAs</a:t>
            </a:r>
            <a:r>
              <a:rPr lang="en-US" dirty="0"/>
              <a:t> have crucial regulatory functions. Indeed, we have already met two such </a:t>
            </a:r>
            <a:r>
              <a:rPr lang="en-US" dirty="0" err="1"/>
              <a:t>lncRNAs</a:t>
            </a:r>
            <a:r>
              <a:rPr lang="en-US" dirty="0"/>
              <a:t>, </a:t>
            </a:r>
            <a:r>
              <a:rPr lang="en-US" dirty="0" err="1"/>
              <a:t>Xist</a:t>
            </a:r>
            <a:r>
              <a:rPr lang="en-US" dirty="0"/>
              <a:t> and </a:t>
            </a:r>
            <a:r>
              <a:rPr lang="en-US" dirty="0" err="1"/>
              <a:t>Tsix</a:t>
            </a:r>
            <a:r>
              <a:rPr lang="en-US" dirty="0"/>
              <a:t> RNAs, which participate in X chromosome  inactivation </a:t>
            </a:r>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274638"/>
            <a:ext cx="8229600" cy="1143000"/>
          </a:xfrm>
        </p:spPr>
        <p:txBody>
          <a:bodyPr>
            <a:normAutofit/>
          </a:bodyPr>
          <a:lstStyle/>
          <a:p>
            <a:r>
              <a:rPr lang="en-US" sz="3600" dirty="0"/>
              <a:t>Catalytic RNA or </a:t>
            </a:r>
            <a:r>
              <a:rPr lang="en-US" sz="3600" dirty="0" err="1"/>
              <a:t>Ribozyme</a:t>
            </a:r>
            <a:endParaRPr lang="en-US" sz="3600" dirty="0"/>
          </a:p>
        </p:txBody>
      </p:sp>
      <p:sp>
        <p:nvSpPr>
          <p:cNvPr id="4" name="Rectangle 3"/>
          <p:cNvSpPr/>
          <p:nvPr/>
        </p:nvSpPr>
        <p:spPr>
          <a:xfrm>
            <a:off x="1905000" y="1752601"/>
            <a:ext cx="8382000" cy="3139321"/>
          </a:xfrm>
          <a:prstGeom prst="rect">
            <a:avLst/>
          </a:prstGeom>
        </p:spPr>
        <p:txBody>
          <a:bodyPr wrap="square">
            <a:spAutoFit/>
          </a:bodyPr>
          <a:lstStyle/>
          <a:p>
            <a:r>
              <a:rPr lang="en-US" dirty="0" err="1"/>
              <a:t>Ribozyme</a:t>
            </a:r>
            <a:r>
              <a:rPr lang="en-US" dirty="0"/>
              <a:t> has become a general term used to describe an RNA with catalytic activity, and it is possible to characterize the enzymatic activity in the same way as a more conventional enzyme. Some RNA catalytic activities are directed against separate substrates (intermolecular), whereas others are </a:t>
            </a:r>
            <a:r>
              <a:rPr lang="en-US" dirty="0" err="1"/>
              <a:t>intramolecular</a:t>
            </a:r>
            <a:r>
              <a:rPr lang="en-US" dirty="0"/>
              <a:t>, which limits the catalytic action to a single cycle.	</a:t>
            </a:r>
          </a:p>
          <a:p>
            <a:r>
              <a:rPr lang="en-US" dirty="0"/>
              <a:t>The enzyme </a:t>
            </a:r>
            <a:r>
              <a:rPr lang="en-US" dirty="0" err="1"/>
              <a:t>RNase</a:t>
            </a:r>
            <a:r>
              <a:rPr lang="en-US" dirty="0"/>
              <a:t> P is a </a:t>
            </a:r>
            <a:r>
              <a:rPr lang="en-US" dirty="0" err="1"/>
              <a:t>ribonucleoprotein</a:t>
            </a:r>
            <a:r>
              <a:rPr lang="en-US" dirty="0"/>
              <a:t> that contains a single RNA molecule bound to a protein. </a:t>
            </a:r>
            <a:r>
              <a:rPr lang="en-US" dirty="0" err="1"/>
              <a:t>RNase</a:t>
            </a:r>
            <a:r>
              <a:rPr lang="en-US" dirty="0"/>
              <a:t> P functions </a:t>
            </a:r>
            <a:r>
              <a:rPr lang="en-US" dirty="0" err="1"/>
              <a:t>intermolecularly</a:t>
            </a:r>
            <a:r>
              <a:rPr lang="en-US" dirty="0"/>
              <a:t> and is an example of a </a:t>
            </a:r>
            <a:r>
              <a:rPr lang="en-US" dirty="0" err="1"/>
              <a:t>ribozyme</a:t>
            </a:r>
            <a:r>
              <a:rPr lang="en-US" dirty="0"/>
              <a:t> that catalyzes multiple-turnover reactions</a:t>
            </a:r>
          </a:p>
          <a:p>
            <a:r>
              <a:rPr lang="en-US" dirty="0"/>
              <a:t>The two classes of self-splicing </a:t>
            </a:r>
            <a:r>
              <a:rPr lang="en-US" dirty="0" err="1"/>
              <a:t>introns</a:t>
            </a:r>
            <a:r>
              <a:rPr lang="en-US" dirty="0"/>
              <a:t>, group I and group II, are good examples of </a:t>
            </a:r>
            <a:r>
              <a:rPr lang="en-US" dirty="0" err="1"/>
              <a:t>ribozymes</a:t>
            </a:r>
            <a:r>
              <a:rPr lang="en-US" dirty="0"/>
              <a:t> that function </a:t>
            </a:r>
            <a:r>
              <a:rPr lang="en-US" dirty="0" err="1"/>
              <a:t>intramolecularly</a:t>
            </a:r>
            <a:r>
              <a:rPr lang="en-US" dirty="0"/>
              <a:t>. Both group I and group II </a:t>
            </a:r>
            <a:r>
              <a:rPr lang="en-US" dirty="0" err="1"/>
              <a:t>introns</a:t>
            </a:r>
            <a:r>
              <a:rPr lang="en-US" dirty="0"/>
              <a:t> possess the ability to splice themselves out of their respective pre-mRNAs.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Group I </a:t>
            </a:r>
            <a:r>
              <a:rPr lang="en-US" sz="2200" dirty="0" err="1"/>
              <a:t>Introns</a:t>
            </a:r>
            <a:r>
              <a:rPr lang="en-US" sz="2200" dirty="0"/>
              <a:t> Undertake </a:t>
            </a:r>
            <a:r>
              <a:rPr lang="en-US" sz="2200" dirty="0" err="1"/>
              <a:t>SelfSplicing</a:t>
            </a:r>
            <a:r>
              <a:rPr lang="en-US" sz="2200" dirty="0"/>
              <a:t> by </a:t>
            </a:r>
            <a:r>
              <a:rPr lang="en-US" sz="2200" dirty="0" err="1"/>
              <a:t>Transesterification</a:t>
            </a:r>
            <a:br>
              <a:rPr lang="en-US" dirty="0"/>
            </a:b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4197807" y="1600201"/>
            <a:ext cx="3796386" cy="452596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4294967295"/>
          </p:nvPr>
        </p:nvPicPr>
        <p:blipFill>
          <a:blip r:embed="rId2"/>
          <a:srcRect/>
          <a:stretch>
            <a:fillRect/>
          </a:stretch>
        </p:blipFill>
        <p:spPr bwMode="auto">
          <a:xfrm>
            <a:off x="3048001" y="5562601"/>
            <a:ext cx="5534025" cy="885825"/>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2971800" y="457201"/>
            <a:ext cx="5486400" cy="518160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4648200" y="228600"/>
            <a:ext cx="3886200" cy="4178384"/>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724401" y="4572000"/>
            <a:ext cx="3687483" cy="17526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Widescreen</PresentationFormat>
  <Paragraphs>18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Posttranscriptional Control Mechanisms</vt:lpstr>
      <vt:lpstr>PowerPoint Presentation</vt:lpstr>
      <vt:lpstr>PowerPoint Presentation</vt:lpstr>
      <vt:lpstr>PowerPoint Presentation</vt:lpstr>
      <vt:lpstr>Catalytic RNA or Ribozyme</vt:lpstr>
      <vt:lpstr>Group I Introns Undertake SelfSplicing by Transesterification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Manishi</dc:creator>
  <cp:lastModifiedBy>Manishi</cp:lastModifiedBy>
  <cp:revision>1</cp:revision>
  <dcterms:created xsi:type="dcterms:W3CDTF">2022-05-26T08:31:56Z</dcterms:created>
  <dcterms:modified xsi:type="dcterms:W3CDTF">2022-05-26T08:32:04Z</dcterms:modified>
</cp:coreProperties>
</file>