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147EF-655F-8EF0-BF69-1CAD716F8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06805-6791-B43C-D763-7974BAEDB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FE979-8E57-F78B-95D7-1BEA40DFF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ACFF9-F461-1C96-45AD-512D436E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B09A1-F6B9-5D87-2E71-DC4BD60F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8657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9C8C-7804-92EC-E581-B53F7A27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94E8B-ADF6-35E5-FBB3-B4D32E588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81306-4983-E2B3-6A85-2CACCACD6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6382D-C613-4355-C403-EB95D120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D4659-E46D-C2FA-23CE-D46CB0069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774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3064D-BD5C-9DD3-DBB1-0EE844C22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F6642-1645-D6FE-84EE-314A8FA4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E96F-71EB-F7EF-960F-90C031EF1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79CB3-9AAC-3A2A-6984-B9A12790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CCC8D-9514-AFCD-4F3C-BE70BE19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402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29B53-3451-E42D-532C-6F5C2C799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851E-9275-E7C8-91C2-CDC44CA5E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1624B-C119-0036-F108-9E056575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0DEE8-084E-ED42-EF64-A100BBBB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40A1-B723-58DA-7670-AE623A8B9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590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534C-AC3A-2AB0-5010-BD60BC192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93EC8-5B81-28BF-B1A5-B1744CFCD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0A262-0C60-D81C-7854-5D26975A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6049F-75A1-9696-8109-6EA9FB7A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723E1-0CA1-5A02-F6E3-B9CC02EBB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08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16D9-EA33-6484-DDD3-F6F90F2B1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DC56F-4F0D-2AC7-E90F-2C1FF5A08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BB75A-6609-0188-15DD-BFB27A90A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2F539-0C3B-611F-C7EF-BBEDE492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D1578-AFE2-79B2-7344-61FBE306F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A3CD-2C50-73E8-B245-B44715B2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095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6677-4538-DC6D-C023-24D388003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1772F-1204-C541-BC32-E4867778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D4EBC-1768-C040-1183-143C54EC2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8BB79-CCBA-E244-7E56-9EB629B3E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EDC5B3-BEC9-BDA0-2374-16D4D15C3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DEFBD-2D0C-8AE3-8A27-A3189433D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F8CDD-4EC0-83F1-FAEC-ADFF9A658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D6F8A-AADE-14B2-B2E0-A6058724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97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BB9D8-F2EF-9CAE-2BDA-4AC0806D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150FD8-ED51-CDBC-295C-CEFE618DB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D5620-9966-43D4-AF8B-E131E162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55CCA-C963-4E0C-A6CA-FEDDEE45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6195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97AEF8-A395-A777-6F06-C9E5DCE0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CB2F6-2527-0B11-6602-3AEE54F0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F7E9C-89D9-7B9C-FCDE-1AAC7C15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CFBF-FF98-F3A9-AF3E-D684B678C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F3F9D-E31E-74C4-BE48-E44622970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CE8BE-22E5-2165-4103-D839A42A6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636FB-D272-53DB-783D-FAC8E12A2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61B76D-DFD6-7569-C8D2-9715BC20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31889-28C7-D67E-E9C6-30028C103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643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932B-C67A-BE4B-F470-D0A573C77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4BF63-4E70-3415-78D1-7CD8C6C3E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8BDCC-79D9-C05A-4809-F3F2CD2FE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3F50B-70F8-986D-47E2-F1DD1370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AE11D-87A8-97F8-58F0-8863399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8774C-A15E-C0F0-658B-B202F06E0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04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03581-6F5D-59D7-C665-0DB53A631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FF83E-D923-FDE9-44B9-CE7F7E8F7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49662-3EB0-ACE1-51E9-E8910770A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6195-F833-4E97-A5BC-C518F8B12320}" type="datetimeFigureOut">
              <a:rPr lang="en-IN" smtClean="0"/>
              <a:t>19-05-2022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CCEB5-47F8-C2D1-EB53-B2C030DD6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466A2-0BB7-EDF0-0DAD-E39EA1C64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55DF-AC97-4C84-A468-FC1650AB418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283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5AE0D-AE61-E273-E87D-6A861DCF3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Toxicology</a:t>
            </a:r>
            <a:r>
              <a:rPr lang="en-IN" dirty="0"/>
              <a:t>: </a:t>
            </a: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Genotoxicity, </a:t>
            </a:r>
            <a:br>
              <a:rPr lang="en-IN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</a:b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Carcinogenicity</a:t>
            </a:r>
            <a:r>
              <a:rPr lang="en-IN" dirty="0"/>
              <a:t> and </a:t>
            </a:r>
            <a:r>
              <a:rPr lang="en-IN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Teratogenicity</a:t>
            </a:r>
            <a:endParaRPr lang="en-IN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AF31D-C59D-AEF1-9749-1B7444995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1440"/>
            <a:ext cx="9144000" cy="1356360"/>
          </a:xfrm>
        </p:spPr>
        <p:txBody>
          <a:bodyPr/>
          <a:lstStyle/>
          <a:p>
            <a:r>
              <a:rPr lang="en-IN" sz="3200" dirty="0" err="1"/>
              <a:t>B.Pharm</a:t>
            </a:r>
            <a:r>
              <a:rPr lang="en-IN" sz="3200" dirty="0"/>
              <a:t>. Sixth Sem.</a:t>
            </a:r>
          </a:p>
          <a:p>
            <a:r>
              <a:rPr lang="en-IN" dirty="0"/>
              <a:t>BP602T</a:t>
            </a:r>
          </a:p>
        </p:txBody>
      </p:sp>
    </p:spTree>
    <p:extLst>
      <p:ext uri="{BB962C8B-B14F-4D97-AF65-F5344CB8AC3E}">
        <p14:creationId xmlns:p14="http://schemas.microsoft.com/office/powerpoint/2010/main" val="996164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833C3-04AF-579A-D112-9FA8C167A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955"/>
          </a:xfrm>
        </p:spPr>
        <p:txBody>
          <a:bodyPr>
            <a:normAutofit/>
          </a:bodyPr>
          <a:lstStyle/>
          <a:p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GENOTOXICITY</a:t>
            </a:r>
            <a:endParaRPr lang="en-IN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4803-1D08-9B7C-88A4-1102CE519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520"/>
            <a:ext cx="10347960" cy="4937443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It is a word in genetics defined as a destructive effect on a cell's genetic material (DNA, RNA) affecting its integrity.</a:t>
            </a:r>
          </a:p>
          <a:p>
            <a:pPr algn="just">
              <a:lnSpc>
                <a:spcPct val="115000"/>
              </a:lnSpc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Genotoxic chemicals are defined as compounds that are capable of modifying the hereditary material of living cells. </a:t>
            </a:r>
            <a:endParaRPr lang="en-IN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Genetic Toxicity results from damage to DNA and altered genetic expression. This process is known as mutagenesis.</a:t>
            </a:r>
            <a:r>
              <a:rPr lang="en-IN" sz="2400" dirty="0"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genetic change is referred to as a mutation and the agent causing the change as a mutagen.</a:t>
            </a:r>
          </a:p>
          <a:p>
            <a:pPr algn="just">
              <a:lnSpc>
                <a:spcPct val="115000"/>
              </a:lnSpc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Therefore, genetic toxicology includes the study of mutations, alterations in chromosome number, damage to chromosomes and primary DNA damage that may or may not ultimately lead to a heritable mutation. </a:t>
            </a:r>
            <a:r>
              <a:rPr lang="en-I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Genetic toxicology is a part of applied toxicology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8BC43C-DB4E-55E7-375B-89180F98E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7" t="2122" r="1587" b="2328"/>
          <a:stretch/>
        </p:blipFill>
        <p:spPr bwMode="auto">
          <a:xfrm>
            <a:off x="748295" y="447040"/>
            <a:ext cx="10610586" cy="59131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295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20D9-425B-36F2-32D6-99CD2AFFA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40"/>
            <a:ext cx="10515600" cy="567912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CARCINOGENICITY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–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Carcinogenicity is a complex multi-stage process of abnormal cell growth and differentiation which can lead to cancer. The term </a:t>
            </a:r>
            <a:r>
              <a:rPr lang="en-I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carcinogen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denotes a chemical substance </a:t>
            </a:r>
            <a:r>
              <a:rPr lang="en-I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mixture of chemical substances which induce cancer </a:t>
            </a:r>
            <a:r>
              <a:rPr lang="en-I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increases its incidence. Chemicals which are known to cause cancer are called </a:t>
            </a:r>
            <a:r>
              <a:rPr lang="en-I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carcinogens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lvl="0" indent="-342900" algn="just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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 least two (02) stages are recognized: </a:t>
            </a:r>
          </a:p>
          <a:p>
            <a:pPr marL="0" lvl="0" indent="0" algn="just">
              <a:lnSpc>
                <a:spcPct val="114000"/>
              </a:lnSpc>
              <a:spcAft>
                <a:spcPts val="600"/>
              </a:spcAft>
              <a:buNone/>
            </a:pP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I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nitiation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which a normal cell undergoes irreversible changes and </a:t>
            </a:r>
          </a:p>
          <a:p>
            <a:pPr marL="0" lvl="0" indent="0" algn="just">
              <a:lnSpc>
                <a:spcPct val="114000"/>
              </a:lnSpc>
              <a:spcAft>
                <a:spcPts val="600"/>
              </a:spcAft>
              <a:buNone/>
            </a:pP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IN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romotion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which initiated cells are stimulated to progress to cancer.</a:t>
            </a:r>
          </a:p>
          <a:p>
            <a:pPr marL="0" lvl="0" indent="0" algn="just">
              <a:lnSpc>
                <a:spcPct val="114000"/>
              </a:lnSpc>
              <a:spcAft>
                <a:spcPts val="600"/>
              </a:spcAft>
              <a:buNone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tumor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(neoplasm) is simply an uncontrolled growth of cells. </a:t>
            </a:r>
            <a:r>
              <a:rPr lang="en-I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Benign </a:t>
            </a:r>
            <a:r>
              <a:rPr lang="en-I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tumors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grow at the site of origin; do not invade adjacent tissues or metastasize; and generally are treatable. </a:t>
            </a:r>
            <a:r>
              <a:rPr lang="en-I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Malignant </a:t>
            </a:r>
            <a:r>
              <a:rPr lang="en-IN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tumors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I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cancer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invade adjacent tissues or migrate to distant sites (metastasis). They are more difficult to treat and often cause death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09C059-1D40-C6F3-8557-8D3F853F3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7" t="5084" r="298"/>
          <a:stretch/>
        </p:blipFill>
        <p:spPr bwMode="auto">
          <a:xfrm>
            <a:off x="838200" y="949603"/>
            <a:ext cx="10515600" cy="4958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8129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68593-A818-AF70-4854-DC89FE96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7607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IN" sz="2600" b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TERATOGENICITY</a:t>
            </a:r>
            <a:r>
              <a:rPr lang="en-IN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Teratology is the science of studying and investigating the birth defects/ congenital malformations and their causes/</a:t>
            </a:r>
            <a:r>
              <a:rPr lang="en-I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etiologies</a:t>
            </a: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 On exposure to a toxic agent, a developing embryo will exhibit a response that ranges from none to severe (i.e. death or malformation and stillbirths). 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Teratogen is an agent that, once in contact with a pregnant mother, will produce a defect in the developing 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fetus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. A teratogen can be either a physical substance or a condition in the mother. The </a:t>
            </a:r>
            <a:r>
              <a:rPr lang="en-IN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resulting defect can be either a physical abnormality or a functional defect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during embryo development, called teratogenicity.</a:t>
            </a:r>
          </a:p>
          <a:p>
            <a:pPr algn="just">
              <a:lnSpc>
                <a:spcPct val="115000"/>
              </a:lnSpc>
            </a:pP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 </a:t>
            </a:r>
            <a:r>
              <a:rPr lang="en-I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thalidomide </a:t>
            </a:r>
            <a:r>
              <a:rPr lang="en-IN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tregedy</a:t>
            </a:r>
            <a:r>
              <a:rPr lang="en-I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of the early 1960s increased our understanding of developmental toxicology, and it was the first publication alarming the scientific world to the defect. </a:t>
            </a:r>
          </a:p>
          <a:p>
            <a:pPr algn="just">
              <a:lnSpc>
                <a:spcPct val="115000"/>
              </a:lnSpc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The </a:t>
            </a: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etiology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Mangal" panose="02040503050203030202" pitchFamily="18" charset="0"/>
              </a:rPr>
              <a:t> of human malformations includes both genetic and environmental factors. 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6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4A676E-C3FA-0C70-D3FF-74C65DD3A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5125"/>
          <a:stretch/>
        </p:blipFill>
        <p:spPr bwMode="auto">
          <a:xfrm>
            <a:off x="787284" y="904240"/>
            <a:ext cx="10342686" cy="4876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7474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442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Office Theme</vt:lpstr>
      <vt:lpstr>Toxicology: Genotoxicity,  Carcinogenicity and Teratogenicity</vt:lpstr>
      <vt:lpstr>GENOTOXICITY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Toxicology (Intro. &amp; Definitions)</dc:title>
  <dc:creator>ajaympgupta@yahoo.com</dc:creator>
  <cp:lastModifiedBy>ajaympgupta@yahoo.com</cp:lastModifiedBy>
  <cp:revision>10</cp:revision>
  <dcterms:created xsi:type="dcterms:W3CDTF">2022-05-12T08:01:40Z</dcterms:created>
  <dcterms:modified xsi:type="dcterms:W3CDTF">2022-05-19T10:24:07Z</dcterms:modified>
</cp:coreProperties>
</file>