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47EF-655F-8EF0-BF69-1CAD716F89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3F06805-6791-B43C-D763-7974BAEDBA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3FFE979-8E57-F78B-95D7-1BEA40DFFD29}"/>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D0EACFF9-F461-1C96-45AD-512D436ED3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8B09A1-F6B9-5D87-2E71-DC4BD60F1031}"/>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283865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9C8C-7804-92EC-E581-B53F7A2746B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1C94E8B-ADF6-35E5-FBB3-B4D32E5889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581306-4983-E2B3-6A85-2CACCACD6C6C}"/>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DC36382D-C613-4355-C403-EB95D12054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3D4659-E46D-C2FA-23CE-D46CB006974F}"/>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64774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93064D-BD5C-9DD3-DBB1-0EE844C228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1AF6642-1645-D6FE-84EE-314A8FA4FC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9DE96F-71EB-F7EF-960F-90C031EF144F}"/>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B9D79CB3-9AAC-3A2A-6984-B9A127904E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ECCC8D-9514-AFCD-4F3C-BE70BE19B0EF}"/>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279402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29B53-3451-E42D-532C-6F5C2C799C7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87E851E-9275-E7C8-91C2-CDC44CA5EF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F1624B-C119-0036-F108-9E0565757E70}"/>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5460DEE8-084E-ED42-EF64-A100BBBB44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E040A1-B723-58DA-7670-AE623A8B9AF3}"/>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190590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534C-AC3A-2AB0-5010-BD60BC192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7B93EC8-5B81-28BF-B1A5-B1744CFCDB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90A262-0C60-D81C-7854-5D26975A07B2}"/>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1E46049F-75A1-9696-8109-6EA9FB7A40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2723E1-0CA1-5A02-F6E3-B9CC02EBB511}"/>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1579080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16D9-EA33-6484-DDD3-F6F90F2B1A5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1DC56F-4F0D-2AC7-E90F-2C1FF5A08F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7BB75A-6609-0188-15DD-BFB27A90A0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9D2F539-0C3B-611F-C7EF-BBEDE4924673}"/>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6" name="Footer Placeholder 5">
            <a:extLst>
              <a:ext uri="{FF2B5EF4-FFF2-40B4-BE49-F238E27FC236}">
                <a16:creationId xmlns:a16="http://schemas.microsoft.com/office/drawing/2014/main" id="{F93D1578-AFE2-79B2-7344-61FBE306FCA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F7A3CD-2C50-73E8-B245-B44715B2A71B}"/>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2990951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C6677-4538-DC6D-C023-24D3880030F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281772F-1204-C541-BC32-E4867778D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0D4EBC-1768-C040-1183-143C54EC24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5D8BB79-CCBA-E244-7E56-9EB629B3E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EDC5B3-BEC9-BDA0-2374-16D4D15C3B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91DEFBD-2D0C-8AE3-8A27-A3189433D1C3}"/>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8" name="Footer Placeholder 7">
            <a:extLst>
              <a:ext uri="{FF2B5EF4-FFF2-40B4-BE49-F238E27FC236}">
                <a16:creationId xmlns:a16="http://schemas.microsoft.com/office/drawing/2014/main" id="{1B1F8CDD-4EC0-83F1-FAEC-ADFF9A658A5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BBD6F8A-AADE-14B2-B2E0-A6058724877F}"/>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224797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BB9D8-F2EF-9CAE-2BDA-4AC0806DA2A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8150FD8-ED51-CDBC-295C-CEFE618DBBE2}"/>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4" name="Footer Placeholder 3">
            <a:extLst>
              <a:ext uri="{FF2B5EF4-FFF2-40B4-BE49-F238E27FC236}">
                <a16:creationId xmlns:a16="http://schemas.microsoft.com/office/drawing/2014/main" id="{060D5620-9966-43D4-AF8B-E131E16290B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C355CCA-C963-4E0C-A6CA-FEDDEE45ED10}"/>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145619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7AEF8-A395-A777-6F06-C9E5DCE006F3}"/>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3" name="Footer Placeholder 2">
            <a:extLst>
              <a:ext uri="{FF2B5EF4-FFF2-40B4-BE49-F238E27FC236}">
                <a16:creationId xmlns:a16="http://schemas.microsoft.com/office/drawing/2014/main" id="{634CB2F6-2527-0B11-6602-3AEE54F0694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90F7E9C-89D9-7B9C-FCDE-1AAC7C15BF42}"/>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417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CFBF-FF98-F3A9-AF3E-D684B678C5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FF3F9D-E31E-74C4-BE48-E44622970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11CE8BE-22E5-2165-4103-D839A42A6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636FB-D272-53DB-783D-FAC8E12A2056}"/>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6" name="Footer Placeholder 5">
            <a:extLst>
              <a:ext uri="{FF2B5EF4-FFF2-40B4-BE49-F238E27FC236}">
                <a16:creationId xmlns:a16="http://schemas.microsoft.com/office/drawing/2014/main" id="{FD61B76D-DFD6-7569-C8D2-9715BC20BB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931889-28C7-D67E-E9C6-30028C103980}"/>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50643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5932B-C67A-BE4B-F470-D0A573C77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CD4BF63-4E70-3415-78D1-7CD8C6C3E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508BDCC-79D9-C05A-4809-F3F2CD2FE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3F50B-70F8-986D-47E2-F1DD137005C9}"/>
              </a:ext>
            </a:extLst>
          </p:cNvPr>
          <p:cNvSpPr>
            <a:spLocks noGrp="1"/>
          </p:cNvSpPr>
          <p:nvPr>
            <p:ph type="dt" sz="half" idx="10"/>
          </p:nvPr>
        </p:nvSpPr>
        <p:spPr/>
        <p:txBody>
          <a:bodyPr/>
          <a:lstStyle/>
          <a:p>
            <a:fld id="{0C796195-F833-4E97-A5BC-C518F8B12320}" type="datetimeFigureOut">
              <a:rPr lang="en-IN" smtClean="0"/>
              <a:t>17-05-2022</a:t>
            </a:fld>
            <a:endParaRPr lang="en-IN"/>
          </a:p>
        </p:txBody>
      </p:sp>
      <p:sp>
        <p:nvSpPr>
          <p:cNvPr id="6" name="Footer Placeholder 5">
            <a:extLst>
              <a:ext uri="{FF2B5EF4-FFF2-40B4-BE49-F238E27FC236}">
                <a16:creationId xmlns:a16="http://schemas.microsoft.com/office/drawing/2014/main" id="{F52AE11D-87A8-97F8-58F0-88633991EC9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848774C-A15E-C0F0-658B-B202F06E067F}"/>
              </a:ext>
            </a:extLst>
          </p:cNvPr>
          <p:cNvSpPr>
            <a:spLocks noGrp="1"/>
          </p:cNvSpPr>
          <p:nvPr>
            <p:ph type="sldNum" sz="quarter" idx="12"/>
          </p:nvPr>
        </p:nvSpPr>
        <p:spPr/>
        <p:txBody>
          <a:bodyPr/>
          <a:lstStyle/>
          <a:p>
            <a:fld id="{A2CE55DF-AC97-4C84-A468-FC1650AB4182}" type="slidenum">
              <a:rPr lang="en-IN" smtClean="0"/>
              <a:t>‹#›</a:t>
            </a:fld>
            <a:endParaRPr lang="en-IN"/>
          </a:p>
        </p:txBody>
      </p:sp>
    </p:spTree>
    <p:extLst>
      <p:ext uri="{BB962C8B-B14F-4D97-AF65-F5344CB8AC3E}">
        <p14:creationId xmlns:p14="http://schemas.microsoft.com/office/powerpoint/2010/main" val="232104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E03581-6F5D-59D7-C665-0DB53A631E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11FF83E-D923-FDE9-44B9-CE7F7E8F7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B49662-3EB0-ACE1-51E9-E8910770A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96195-F833-4E97-A5BC-C518F8B12320}" type="datetimeFigureOut">
              <a:rPr lang="en-IN" smtClean="0"/>
              <a:t>17-05-2022</a:t>
            </a:fld>
            <a:endParaRPr lang="en-IN"/>
          </a:p>
        </p:txBody>
      </p:sp>
      <p:sp>
        <p:nvSpPr>
          <p:cNvPr id="5" name="Footer Placeholder 4">
            <a:extLst>
              <a:ext uri="{FF2B5EF4-FFF2-40B4-BE49-F238E27FC236}">
                <a16:creationId xmlns:a16="http://schemas.microsoft.com/office/drawing/2014/main" id="{2EBCCEB5-47F8-C2D1-EB53-B2C030DD6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78466A2-0BB7-EDF0-0DAD-E39EA1C64C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E55DF-AC97-4C84-A468-FC1650AB4182}" type="slidenum">
              <a:rPr lang="en-IN" smtClean="0"/>
              <a:t>‹#›</a:t>
            </a:fld>
            <a:endParaRPr lang="en-IN"/>
          </a:p>
        </p:txBody>
      </p:sp>
    </p:spTree>
    <p:extLst>
      <p:ext uri="{BB962C8B-B14F-4D97-AF65-F5344CB8AC3E}">
        <p14:creationId xmlns:p14="http://schemas.microsoft.com/office/powerpoint/2010/main" val="2552836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ciencedirect.com/topics/biochemistry-genetics-and-molecular-biology/repeated-drug-do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AE0D-AE61-E273-E87D-6A861DCF3E10}"/>
              </a:ext>
            </a:extLst>
          </p:cNvPr>
          <p:cNvSpPr>
            <a:spLocks noGrp="1"/>
          </p:cNvSpPr>
          <p:nvPr>
            <p:ph type="ctrTitle"/>
          </p:nvPr>
        </p:nvSpPr>
        <p:spPr/>
        <p:txBody>
          <a:bodyPr/>
          <a:lstStyle/>
          <a:p>
            <a:r>
              <a:rPr lang="en-IN" dirty="0"/>
              <a:t>Toxicology</a:t>
            </a:r>
            <a:r>
              <a:rPr lang="en-IN"/>
              <a:t>: Subacute </a:t>
            </a:r>
            <a:r>
              <a:rPr lang="en-IN" dirty="0"/>
              <a:t>and Chronic Toxicity</a:t>
            </a:r>
            <a:br>
              <a:rPr lang="en-IN" dirty="0"/>
            </a:br>
            <a:endParaRPr lang="en-IN" sz="2800" dirty="0"/>
          </a:p>
        </p:txBody>
      </p:sp>
      <p:sp>
        <p:nvSpPr>
          <p:cNvPr id="3" name="Subtitle 2">
            <a:extLst>
              <a:ext uri="{FF2B5EF4-FFF2-40B4-BE49-F238E27FC236}">
                <a16:creationId xmlns:a16="http://schemas.microsoft.com/office/drawing/2014/main" id="{35CAF31D-C59D-AEF1-9749-1B744499578E}"/>
              </a:ext>
            </a:extLst>
          </p:cNvPr>
          <p:cNvSpPr>
            <a:spLocks noGrp="1"/>
          </p:cNvSpPr>
          <p:nvPr>
            <p:ph type="subTitle" idx="1"/>
          </p:nvPr>
        </p:nvSpPr>
        <p:spPr>
          <a:xfrm>
            <a:off x="1524000" y="3901440"/>
            <a:ext cx="9144000" cy="1356360"/>
          </a:xfrm>
        </p:spPr>
        <p:txBody>
          <a:bodyPr/>
          <a:lstStyle/>
          <a:p>
            <a:r>
              <a:rPr lang="en-IN" sz="3200" dirty="0" err="1"/>
              <a:t>B.Pharm</a:t>
            </a:r>
            <a:r>
              <a:rPr lang="en-IN" sz="3200" dirty="0"/>
              <a:t>. Sixth Sem.</a:t>
            </a:r>
          </a:p>
          <a:p>
            <a:r>
              <a:rPr lang="en-IN" dirty="0"/>
              <a:t>BP602T</a:t>
            </a:r>
          </a:p>
        </p:txBody>
      </p:sp>
    </p:spTree>
    <p:extLst>
      <p:ext uri="{BB962C8B-B14F-4D97-AF65-F5344CB8AC3E}">
        <p14:creationId xmlns:p14="http://schemas.microsoft.com/office/powerpoint/2010/main" val="99616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33C3-04AF-579A-D112-9FA8C167A200}"/>
              </a:ext>
            </a:extLst>
          </p:cNvPr>
          <p:cNvSpPr>
            <a:spLocks noGrp="1"/>
          </p:cNvSpPr>
          <p:nvPr>
            <p:ph type="title"/>
          </p:nvPr>
        </p:nvSpPr>
        <p:spPr>
          <a:xfrm>
            <a:off x="838200" y="365125"/>
            <a:ext cx="10515600" cy="528955"/>
          </a:xfrm>
        </p:spPr>
        <p:txBody>
          <a:bodyPr>
            <a:normAutofit/>
          </a:bodyPr>
          <a:lstStyle/>
          <a:p>
            <a:r>
              <a:rPr lang="en-IN" sz="2800" b="1" dirty="0">
                <a:effectLst/>
                <a:latin typeface="Times New Roman" panose="02020603050405020304" pitchFamily="18" charset="0"/>
                <a:ea typeface="Calibri" panose="020F0502020204030204" pitchFamily="34" charset="0"/>
              </a:rPr>
              <a:t>Subacute Toxicity</a:t>
            </a:r>
            <a:endParaRPr lang="en-IN" sz="2800" dirty="0"/>
          </a:p>
        </p:txBody>
      </p:sp>
      <p:sp>
        <p:nvSpPr>
          <p:cNvPr id="3" name="Content Placeholder 2">
            <a:extLst>
              <a:ext uri="{FF2B5EF4-FFF2-40B4-BE49-F238E27FC236}">
                <a16:creationId xmlns:a16="http://schemas.microsoft.com/office/drawing/2014/main" id="{CC8A4803-1D08-9B7C-88A4-1102CE5199EA}"/>
              </a:ext>
            </a:extLst>
          </p:cNvPr>
          <p:cNvSpPr>
            <a:spLocks noGrp="1"/>
          </p:cNvSpPr>
          <p:nvPr>
            <p:ph idx="1"/>
          </p:nvPr>
        </p:nvSpPr>
        <p:spPr>
          <a:xfrm>
            <a:off x="838200" y="1239520"/>
            <a:ext cx="10347960" cy="4937443"/>
          </a:xfrm>
        </p:spPr>
        <p:txBody>
          <a:bodyPr>
            <a:normAutofit/>
          </a:bodyPr>
          <a:lstStyle/>
          <a:p>
            <a:pPr algn="just">
              <a:lnSpc>
                <a:spcPct val="150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Subacute toxicity studies are intended to evaluate a drug's toxic potential and pathological effects following a treatment/</a:t>
            </a:r>
            <a:r>
              <a:rPr lang="en-IN" sz="24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2" tooltip="Learn more about Repeated Drug Dose from ScienceDirect's AI-generated Topic Pages"/>
              </a:rPr>
              <a:t>repeated administration</a:t>
            </a:r>
            <a:r>
              <a:rPr lang="en-IN" sz="2400" dirty="0">
                <a:effectLst/>
                <a:latin typeface="Times New Roman" panose="02020603050405020304" pitchFamily="18" charset="0"/>
                <a:ea typeface="Calibri" panose="020F0502020204030204" pitchFamily="34" charset="0"/>
                <a:cs typeface="Mangal" panose="02040503050203030202" pitchFamily="18" charset="0"/>
              </a:rPr>
              <a:t> during a period of 14-90 days. During this type of study, data about observed effects, mortality, body weight, food/water consumption, physical examinations, </a:t>
            </a:r>
            <a:r>
              <a:rPr lang="en-IN" sz="2400" dirty="0" err="1">
                <a:effectLst/>
                <a:latin typeface="Times New Roman" panose="02020603050405020304" pitchFamily="18" charset="0"/>
                <a:ea typeface="Calibri" panose="020F0502020204030204" pitchFamily="34" charset="0"/>
                <a:cs typeface="Mangal" panose="02040503050203030202" pitchFamily="18" charset="0"/>
              </a:rPr>
              <a:t>hematology</a:t>
            </a:r>
            <a:r>
              <a:rPr lang="en-IN" sz="2400" dirty="0">
                <a:effectLst/>
                <a:latin typeface="Times New Roman" panose="02020603050405020304" pitchFamily="18" charset="0"/>
                <a:ea typeface="Calibri" panose="020F0502020204030204" pitchFamily="34" charset="0"/>
                <a:cs typeface="Mangal" panose="02040503050203030202" pitchFamily="18" charset="0"/>
              </a:rPr>
              <a:t>, bone marrow, coagulation, blood chemistry, urinalysis, organ weights, gross pathology, and histopathology are collected and </a:t>
            </a:r>
            <a:r>
              <a:rPr lang="en-IN" sz="2400" dirty="0" err="1">
                <a:effectLst/>
                <a:latin typeface="Times New Roman" panose="02020603050405020304" pitchFamily="18" charset="0"/>
                <a:ea typeface="Calibri" panose="020F0502020204030204" pitchFamily="34" charset="0"/>
                <a:cs typeface="Mangal" panose="02040503050203030202" pitchFamily="18" charset="0"/>
              </a:rPr>
              <a:t>analyzed</a:t>
            </a:r>
            <a:r>
              <a:rPr lang="en-IN" sz="2400" dirty="0">
                <a:effectLst/>
                <a:latin typeface="Times New Roman" panose="02020603050405020304" pitchFamily="18" charset="0"/>
                <a:ea typeface="Calibri" panose="020F0502020204030204" pitchFamily="34" charset="0"/>
                <a:cs typeface="Mangal" panose="02040503050203030202" pitchFamily="18" charset="0"/>
              </a:rPr>
              <a:t>. </a:t>
            </a:r>
            <a:r>
              <a:rPr lang="en-IN" sz="2400" dirty="0">
                <a:effectLst/>
                <a:latin typeface="Times New Roman" panose="02020603050405020304" pitchFamily="18" charset="0"/>
                <a:ea typeface="Calibri" panose="020F0502020204030204" pitchFamily="34" charset="0"/>
              </a:rPr>
              <a:t> </a:t>
            </a:r>
            <a:endParaRPr lang="en-IN" sz="2400" dirty="0"/>
          </a:p>
        </p:txBody>
      </p:sp>
    </p:spTree>
    <p:extLst>
      <p:ext uri="{BB962C8B-B14F-4D97-AF65-F5344CB8AC3E}">
        <p14:creationId xmlns:p14="http://schemas.microsoft.com/office/powerpoint/2010/main" val="24579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07F30-A493-C164-3A83-CAE6D82DD224}"/>
              </a:ext>
            </a:extLst>
          </p:cNvPr>
          <p:cNvSpPr>
            <a:spLocks noGrp="1"/>
          </p:cNvSpPr>
          <p:nvPr>
            <p:ph idx="1"/>
          </p:nvPr>
        </p:nvSpPr>
        <p:spPr>
          <a:xfrm>
            <a:off x="2651760" y="883919"/>
            <a:ext cx="4795520" cy="5608955"/>
          </a:xfrm>
        </p:spPr>
        <p:txBody>
          <a:bodyPr>
            <a:normAutofit/>
          </a:bodyPr>
          <a:lstStyle/>
          <a:p>
            <a:pPr marL="0" indent="0" algn="just">
              <a:buNone/>
            </a:pPr>
            <a:r>
              <a:rPr lang="en-IN" sz="24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This study access the nature of toxic dose under more realistic situation than the acute toxicity studies and 03 dose levels are normally used:</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r>
              <a:rPr lang="en-IN" sz="24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1) Dose that is high enough to elicit definite signs of toxicity but not to kill many of the animals.</a:t>
            </a:r>
          </a:p>
          <a:p>
            <a:pPr marL="0" indent="0" algn="just">
              <a:buNone/>
            </a:pPr>
            <a:endParaRPr lang="en-IN" sz="1100" dirty="0">
              <a:effectLst/>
              <a:latin typeface="Calibri" panose="020F0502020204030204" pitchFamily="34" charset="0"/>
              <a:ea typeface="Calibri" panose="020F0502020204030204" pitchFamily="34" charset="0"/>
              <a:cs typeface="Mangal" panose="02040503050203030202" pitchFamily="18" charset="0"/>
            </a:endParaRPr>
          </a:p>
          <a:p>
            <a:pPr algn="just"/>
            <a:r>
              <a:rPr lang="en-IN" sz="24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2) Low dose that is expected to induce no toxic effect</a:t>
            </a:r>
          </a:p>
          <a:p>
            <a:pPr marL="0" indent="0" algn="just">
              <a:buNone/>
            </a:pPr>
            <a:endParaRPr lang="en-IN" sz="1100" dirty="0">
              <a:effectLst/>
              <a:latin typeface="Calibri" panose="020F0502020204030204" pitchFamily="34" charset="0"/>
              <a:ea typeface="Calibri" panose="020F0502020204030204" pitchFamily="34" charset="0"/>
              <a:cs typeface="Mangal" panose="02040503050203030202" pitchFamily="18" charset="0"/>
            </a:endParaRPr>
          </a:p>
          <a:p>
            <a:r>
              <a:rPr lang="en-IN" sz="2400" dirty="0">
                <a:solidFill>
                  <a:srgbClr val="000000"/>
                </a:solidFill>
                <a:effectLst/>
                <a:latin typeface="Times New Roman" panose="02020603050405020304" pitchFamily="18" charset="0"/>
                <a:ea typeface="Calibri" panose="020F0502020204030204" pitchFamily="34" charset="0"/>
              </a:rPr>
              <a:t>3) Intermediate dose. </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7295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AC20D9-425B-36F2-32D6-99CD2AFFA7AA}"/>
              </a:ext>
            </a:extLst>
          </p:cNvPr>
          <p:cNvSpPr>
            <a:spLocks noGrp="1"/>
          </p:cNvSpPr>
          <p:nvPr>
            <p:ph idx="1"/>
          </p:nvPr>
        </p:nvSpPr>
        <p:spPr>
          <a:xfrm>
            <a:off x="838200" y="497840"/>
            <a:ext cx="10515600" cy="5679123"/>
          </a:xfrm>
        </p:spPr>
        <p:txBody>
          <a:bodyPr>
            <a:normAutofit/>
          </a:bodyPr>
          <a:lstStyle/>
          <a:p>
            <a:pPr algn="just"/>
            <a:r>
              <a:rPr lang="en-IN" sz="2400" b="1" dirty="0">
                <a:effectLst/>
                <a:latin typeface="Times New Roman" panose="02020603050405020304" pitchFamily="18" charset="0"/>
                <a:ea typeface="Calibri" panose="020F0502020204030204" pitchFamily="34" charset="0"/>
              </a:rPr>
              <a:t>METHOD</a:t>
            </a:r>
            <a:r>
              <a:rPr lang="en-IN" sz="2400" dirty="0">
                <a:effectLst/>
                <a:latin typeface="Times New Roman" panose="02020603050405020304" pitchFamily="18" charset="0"/>
                <a:ea typeface="Calibri" panose="020F0502020204030204" pitchFamily="34" charset="0"/>
                <a:cs typeface="Mangal" panose="02040503050203030202" pitchFamily="18" charset="0"/>
              </a:rPr>
              <a:t> –</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rPr>
              <a:t>The subacute toxicity test is a continuation of the acute toxicity test. It mainly involves the continued observation of the test animals used for acute toxicity for a longer period. All animals administered the test substance (irrespective of dose administered) during the acute toxicity test and did not produce mortality are kept under further careful observation for 14 days. Signs of toxicity and mortality are recorded if any is observed (just as during acute toxicity test). Where mortality is observed within the 14 days of observation, the dose that gave mortality (or lowest lethal dose, in a situation that recorded more than one death) is administered to two animals (consisting of two different strains) and observed for 14 days. The observation of single mortality of any of the animals within the period of observation is a confirmation of its subacute toxicity at that dose.</a:t>
            </a: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Calculation: The formula for calculating the subacute lethal dose is expressed as:</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0" indent="0" algn="just">
              <a:lnSpc>
                <a:spcPct val="115000"/>
              </a:lnSpc>
              <a:buNone/>
            </a:pPr>
            <a:r>
              <a:rPr lang="en-IN" sz="2400" dirty="0">
                <a:effectLst/>
                <a:latin typeface="Times New Roman" panose="02020603050405020304" pitchFamily="18" charset="0"/>
                <a:ea typeface="Calibri" panose="020F0502020204030204" pitchFamily="34" charset="0"/>
                <a:cs typeface="Mangal" panose="02040503050203030202" pitchFamily="18" charset="0"/>
              </a:rPr>
              <a:t>		Lethal Dose subacute=[Mo + M₁]/2</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buFont typeface="Wingdings" panose="05000000000000000000" pitchFamily="2" charset="2"/>
              <a:buChar char=""/>
            </a:pPr>
            <a:endParaRPr lang="en-IN" sz="2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2471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E2ED0F-8A25-F146-8A0F-3F6B873C8439}"/>
              </a:ext>
            </a:extLst>
          </p:cNvPr>
          <p:cNvSpPr>
            <a:spLocks noGrp="1"/>
          </p:cNvSpPr>
          <p:nvPr>
            <p:ph idx="1"/>
          </p:nvPr>
        </p:nvSpPr>
        <p:spPr>
          <a:xfrm>
            <a:off x="838200" y="589280"/>
            <a:ext cx="10515600" cy="5679440"/>
          </a:xfrm>
        </p:spPr>
        <p:txBody>
          <a:bodyPr>
            <a:noAutofit/>
          </a:bodyPr>
          <a:lstStyle/>
          <a:p>
            <a:pPr marL="0" indent="0" algn="just">
              <a:lnSpc>
                <a:spcPct val="115000"/>
              </a:lnSpc>
              <a:buNone/>
            </a:pPr>
            <a:r>
              <a:rPr lang="en-IN" sz="2600" b="1" dirty="0">
                <a:effectLst/>
                <a:latin typeface="Times New Roman" panose="02020603050405020304" pitchFamily="18" charset="0"/>
                <a:ea typeface="Calibri" panose="020F0502020204030204" pitchFamily="34" charset="0"/>
              </a:rPr>
              <a:t>CHRONIC TOXICITY </a:t>
            </a: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Chronic toxicity studies are performed for a period of 180 days to 1 year or lifelong. During this type of study, the potential risks in relation to the anticipated dose and period of drug treatment, potential targets of toxicity, reversibility of any observed toxicities, and No Observed Adverse Effect Levels are observed.</a:t>
            </a: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Chronic toxicity represents cumulative damage to specific organ systems and takes many months or years to become a recognizable clinical disease.</a:t>
            </a:r>
          </a:p>
          <a:p>
            <a:pPr marL="0" indent="0" algn="just">
              <a:lnSpc>
                <a:spcPct val="115000"/>
              </a:lnSpc>
              <a:buNone/>
            </a:pPr>
            <a:r>
              <a:rPr lang="en-IN" sz="2400" dirty="0">
                <a:effectLst/>
                <a:latin typeface="Times New Roman" panose="02020603050405020304" pitchFamily="18" charset="0"/>
                <a:ea typeface="Calibri" panose="020F0502020204030204" pitchFamily="34" charset="0"/>
                <a:cs typeface="Mangal" panose="02040503050203030202" pitchFamily="18" charset="0"/>
              </a:rPr>
              <a:t>Examples of chronic toxic affects are:</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 cirrhosis in alcoholics who have ingested ethanol for several years; </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 chronic bronchitis in long-term cigarette smokers; </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r>
              <a:rPr lang="en-IN" sz="2400" dirty="0">
                <a:effectLst/>
                <a:latin typeface="Times New Roman" panose="02020603050405020304" pitchFamily="18" charset="0"/>
                <a:ea typeface="Calibri" panose="020F0502020204030204" pitchFamily="34" charset="0"/>
                <a:cs typeface="Mangal" panose="02040503050203030202" pitchFamily="18" charset="0"/>
              </a:rPr>
              <a:t>- pulmonary fibrosis in coal miners (black lung disease)</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3812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68593-A818-AF70-4854-DC89FE96DCA3}"/>
              </a:ext>
            </a:extLst>
          </p:cNvPr>
          <p:cNvSpPr>
            <a:spLocks noGrp="1"/>
          </p:cNvSpPr>
          <p:nvPr>
            <p:ph idx="1"/>
          </p:nvPr>
        </p:nvSpPr>
        <p:spPr>
          <a:xfrm>
            <a:off x="838200" y="609600"/>
            <a:ext cx="10515600" cy="5760720"/>
          </a:xfrm>
        </p:spPr>
        <p:txBody>
          <a:bodyPr>
            <a:normAutofit lnSpcReduction="10000"/>
          </a:bodyPr>
          <a:lstStyle/>
          <a:p>
            <a:pPr marL="0" indent="0" algn="just">
              <a:buNone/>
            </a:pPr>
            <a:r>
              <a:rPr lang="en-IN" sz="2400" b="1" dirty="0">
                <a:effectLst/>
                <a:latin typeface="Times New Roman" panose="02020603050405020304" pitchFamily="18" charset="0"/>
                <a:ea typeface="Calibri" panose="020F0502020204030204" pitchFamily="34" charset="0"/>
              </a:rPr>
              <a:t>METHOD:</a:t>
            </a:r>
            <a:r>
              <a:rPr lang="en-IN" sz="2400" dirty="0">
                <a:effectLst/>
                <a:latin typeface="Times New Roman" panose="02020603050405020304" pitchFamily="18" charset="0"/>
                <a:ea typeface="Calibri" panose="020F0502020204030204" pitchFamily="34" charset="0"/>
              </a:rPr>
              <a:t> </a:t>
            </a:r>
          </a:p>
          <a:p>
            <a:pPr marL="0" indent="0" algn="just">
              <a:buNone/>
            </a:pPr>
            <a:r>
              <a:rPr lang="en-IN" sz="2350" dirty="0">
                <a:effectLst/>
                <a:latin typeface="Times New Roman" panose="02020603050405020304" pitchFamily="18" charset="0"/>
                <a:ea typeface="Calibri" panose="020F0502020204030204" pitchFamily="34" charset="0"/>
              </a:rPr>
              <a:t>Chronic toxicity assessment can only be carried out for test doses that passed the </a:t>
            </a:r>
            <a:r>
              <a:rPr lang="en-IN" sz="2350" dirty="0" err="1">
                <a:effectLst/>
                <a:latin typeface="Times New Roman" panose="02020603050405020304" pitchFamily="18" charset="0"/>
                <a:ea typeface="Calibri" panose="020F0502020204030204" pitchFamily="34" charset="0"/>
              </a:rPr>
              <a:t>subchronic</a:t>
            </a:r>
            <a:r>
              <a:rPr lang="en-IN" sz="2350" dirty="0">
                <a:effectLst/>
                <a:latin typeface="Times New Roman" panose="02020603050405020304" pitchFamily="18" charset="0"/>
                <a:ea typeface="Calibri" panose="020F0502020204030204" pitchFamily="34" charset="0"/>
              </a:rPr>
              <a:t> test. It begins 24 h after administration of the last </a:t>
            </a:r>
            <a:r>
              <a:rPr lang="en-IN" sz="2350" dirty="0" err="1">
                <a:effectLst/>
                <a:latin typeface="Times New Roman" panose="02020603050405020304" pitchFamily="18" charset="0"/>
                <a:ea typeface="Calibri" panose="020F0502020204030204" pitchFamily="34" charset="0"/>
              </a:rPr>
              <a:t>subchronic</a:t>
            </a:r>
            <a:r>
              <a:rPr lang="en-IN" sz="2350" dirty="0">
                <a:effectLst/>
                <a:latin typeface="Times New Roman" panose="02020603050405020304" pitchFamily="18" charset="0"/>
                <a:ea typeface="Calibri" panose="020F0502020204030204" pitchFamily="34" charset="0"/>
              </a:rPr>
              <a:t> doses. Six animals each (consisting of three animals per strain) should be alive from both control and passing dose groups at the end of the </a:t>
            </a:r>
            <a:r>
              <a:rPr lang="en-IN" sz="2350" dirty="0" err="1">
                <a:effectLst/>
                <a:latin typeface="Times New Roman" panose="02020603050405020304" pitchFamily="18" charset="0"/>
                <a:ea typeface="Calibri" panose="020F0502020204030204" pitchFamily="34" charset="0"/>
              </a:rPr>
              <a:t>subchronic</a:t>
            </a:r>
            <a:r>
              <a:rPr lang="en-IN" sz="2350" dirty="0">
                <a:effectLst/>
                <a:latin typeface="Times New Roman" panose="02020603050405020304" pitchFamily="18" charset="0"/>
                <a:ea typeface="Calibri" panose="020F0502020204030204" pitchFamily="34" charset="0"/>
              </a:rPr>
              <a:t> procedure (including histological assessment). Administration of the test doses to the animals in the respective groups is continued for a period of 62 days (making a total of 92 days of administration), while the control group animals still receive the vehicle. All animals in the respective groups are carefully observed daily throughout the period of study. Weight taking across the groups is also done at 2 weeks interval. Mortality and other signs of toxicity are recorded. At any time mortality is observed, the vital organs (kidney, lung, liver, heart, spleen, small intestine, stomach, duodenum and adrenal gland) of such animal(s) should be isolated immediately for histological examination. Regarding test: The date of such mortality is also recorded. The mortality of two animals from the same strain in a particular group shows toxicity at that dose. At the end of the period of administration, all the animals from test groups and control are sacrificed 6 h after the last administration. The vital organs (kidney, lung, liver, heart, spleen, small intestine, stomach and duodenum, and adrenal gland) are isolated for histological examination.</a:t>
            </a:r>
            <a:endParaRPr lang="en-IN" sz="2350" dirty="0"/>
          </a:p>
        </p:txBody>
      </p:sp>
    </p:spTree>
    <p:extLst>
      <p:ext uri="{BB962C8B-B14F-4D97-AF65-F5344CB8AC3E}">
        <p14:creationId xmlns:p14="http://schemas.microsoft.com/office/powerpoint/2010/main" val="3642565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739</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Toxicology: Subacute and Chronic Toxicity </vt:lpstr>
      <vt:lpstr>Subacute Toxicity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Toxicology (Intro. &amp; Definitions)</dc:title>
  <dc:creator>ajaympgupta@yahoo.com</dc:creator>
  <cp:lastModifiedBy>ajaympgupta@yahoo.com</cp:lastModifiedBy>
  <cp:revision>4</cp:revision>
  <dcterms:created xsi:type="dcterms:W3CDTF">2022-05-12T08:01:40Z</dcterms:created>
  <dcterms:modified xsi:type="dcterms:W3CDTF">2022-05-17T11:05:56Z</dcterms:modified>
</cp:coreProperties>
</file>