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7" r:id="rId3"/>
    <p:sldId id="397" r:id="rId4"/>
    <p:sldId id="401" r:id="rId5"/>
    <p:sldId id="402" r:id="rId6"/>
    <p:sldId id="403" r:id="rId7"/>
    <p:sldId id="405" r:id="rId8"/>
    <p:sldId id="406" r:id="rId9"/>
    <p:sldId id="404" r:id="rId10"/>
    <p:sldId id="407" r:id="rId11"/>
    <p:sldId id="408" r:id="rId12"/>
    <p:sldId id="409" r:id="rId13"/>
    <p:sldId id="410" r:id="rId14"/>
    <p:sldId id="411" r:id="rId15"/>
    <p:sldId id="412" r:id="rId16"/>
    <p:sldId id="413" r:id="rId17"/>
    <p:sldId id="414" r:id="rId18"/>
    <p:sldId id="41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77" d="100"/>
          <a:sy n="77" d="100"/>
        </p:scale>
        <p:origin x="1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9182-3D4E-448C-B3DD-B96F7D43A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DC3B2C6-9F38-4A57-B006-5E5FAA43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94450F7-1922-464A-95BB-6F37CE9EBC3C}"/>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377BDEF5-3C2E-4AC4-9D1B-995D606C39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9BADA4-F027-4219-AE5F-E8B7C5258EEE}"/>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69452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42F7-2BEA-43CB-A8E6-160C004BBFC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EDD9BC-50D6-4628-9D97-8A5F9E445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C4D861-A37C-477E-BE5C-5860F90FCF91}"/>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62735C7B-5F80-4849-AA5C-0F8461D537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C0AF55-F3D6-415D-80D8-788F7B168B46}"/>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50150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17B3E-6209-407D-AACB-847FCA749B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6E0C402-F00D-4036-8BD3-AE716AD4F3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7C588E-7BDC-4857-B4D3-0F4A02F81735}"/>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0EA41431-5C76-4414-BAE6-B5F8A86C1C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7C65739-7637-467B-92A6-1A93D31F6E81}"/>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21042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3169-C6B8-462F-B5D2-5CE105F8EE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17D332-FCA7-4C5F-AE89-A4602BDCD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EC1109-2DB4-4452-B72C-1369ACDC38D5}"/>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E8951AF0-517A-47B5-900F-6C0914C49B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4FED4E-9DEF-4A23-A477-0049D2E52CA9}"/>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216571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0099-61BA-4225-935E-E4C45C8DC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8EF9F67-617F-4DA5-8F10-C8100EE20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C1F96-03DB-4B5C-BBF0-728D26DE3F4A}"/>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EE994096-63C3-4C27-AECD-C63B506221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53413A-E8B4-418E-8C77-69FCBA94CCAF}"/>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801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2370-AA3A-47CA-819A-E9EDF65B869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A547FA7-4B10-4657-A097-A14E0DCE18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509795-2942-4502-83DA-F60742E11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409AEB3-0E05-422F-B5CA-708C90D4E34B}"/>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6" name="Footer Placeholder 5">
            <a:extLst>
              <a:ext uri="{FF2B5EF4-FFF2-40B4-BE49-F238E27FC236}">
                <a16:creationId xmlns:a16="http://schemas.microsoft.com/office/drawing/2014/main" id="{B65A3E74-ED5A-434B-9C2B-71BF94C29A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56FA38-CEBB-47B7-B671-9C1E089C8649}"/>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393392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D677-F0FA-44E9-8156-CFC15783088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84F6C0-D5A2-4D80-BC1F-292497FAF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CFD43-1544-46EB-BB4D-44C66281F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55A0A2-D7C3-47B8-867F-EE34C4DCB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3915E8-6252-4A94-BADA-2D2456F9F4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20260C-19EE-43C4-8092-346150123989}"/>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8" name="Footer Placeholder 7">
            <a:extLst>
              <a:ext uri="{FF2B5EF4-FFF2-40B4-BE49-F238E27FC236}">
                <a16:creationId xmlns:a16="http://schemas.microsoft.com/office/drawing/2014/main" id="{40F5414F-98CD-4EC7-8931-CEDF96A486D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48B87FC-9D6E-4B12-91EA-D938FCA98741}"/>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22165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BF2A-F875-4D50-AF6B-1C8F6FD336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5A22554-EAEF-41C4-AA80-A965F326128B}"/>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4" name="Footer Placeholder 3">
            <a:extLst>
              <a:ext uri="{FF2B5EF4-FFF2-40B4-BE49-F238E27FC236}">
                <a16:creationId xmlns:a16="http://schemas.microsoft.com/office/drawing/2014/main" id="{7A425339-8F04-4A19-8479-4B90A639CD2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7685F3-33B5-4B45-A6C2-00154201CE0C}"/>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408103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3A0C8-AE6E-4DAF-85E0-F57568967E87}"/>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3" name="Footer Placeholder 2">
            <a:extLst>
              <a:ext uri="{FF2B5EF4-FFF2-40B4-BE49-F238E27FC236}">
                <a16:creationId xmlns:a16="http://schemas.microsoft.com/office/drawing/2014/main" id="{363D75A5-5794-4AB8-9A5A-A6903AE071C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11D7706-1810-494D-A365-61837FA3E21B}"/>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87458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E139-5547-4DA7-BC91-A443A259E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59A42E3-EB08-4A50-8338-64B74B491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ECEEB84-6F56-4BE4-B200-C8DD7526A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208AA-4B6C-4DD5-948A-ECD957C9F461}"/>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6" name="Footer Placeholder 5">
            <a:extLst>
              <a:ext uri="{FF2B5EF4-FFF2-40B4-BE49-F238E27FC236}">
                <a16:creationId xmlns:a16="http://schemas.microsoft.com/office/drawing/2014/main" id="{8FCE964B-8F55-4013-A8C6-EEF57A7055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1D4CC01-717D-41E3-9593-C904F56BE7E6}"/>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77502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A4AA-2F46-4365-99E4-2DC8CC472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CA98B6-7602-4FA0-9E14-01A99AFF74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326BB05-5E2B-4CA1-8408-87DDFD065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A1D5B-4633-4321-928C-2FA106A6BC16}"/>
              </a:ext>
            </a:extLst>
          </p:cNvPr>
          <p:cNvSpPr>
            <a:spLocks noGrp="1"/>
          </p:cNvSpPr>
          <p:nvPr>
            <p:ph type="dt" sz="half" idx="10"/>
          </p:nvPr>
        </p:nvSpPr>
        <p:spPr/>
        <p:txBody>
          <a:bodyPr/>
          <a:lstStyle/>
          <a:p>
            <a:fld id="{1BF280C6-FC3B-4849-9725-92583245F331}" type="datetimeFigureOut">
              <a:rPr lang="en-IN" smtClean="0"/>
              <a:t>29-04-2022</a:t>
            </a:fld>
            <a:endParaRPr lang="en-IN"/>
          </a:p>
        </p:txBody>
      </p:sp>
      <p:sp>
        <p:nvSpPr>
          <p:cNvPr id="6" name="Footer Placeholder 5">
            <a:extLst>
              <a:ext uri="{FF2B5EF4-FFF2-40B4-BE49-F238E27FC236}">
                <a16:creationId xmlns:a16="http://schemas.microsoft.com/office/drawing/2014/main" id="{495F03D1-C042-4F8A-8992-149C94FE2D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F46D9D2-C8CA-4508-ADD5-D19B4074AA6D}"/>
              </a:ext>
            </a:extLst>
          </p:cNvPr>
          <p:cNvSpPr>
            <a:spLocks noGrp="1"/>
          </p:cNvSpPr>
          <p:nvPr>
            <p:ph type="sldNum" sz="quarter" idx="12"/>
          </p:nvPr>
        </p:nvSpPr>
        <p:spPr/>
        <p:txBody>
          <a:bodyPr/>
          <a:lstStyle/>
          <a:p>
            <a:fld id="{42930303-3BD3-42FF-9197-7C59EEBC2B08}" type="slidenum">
              <a:rPr lang="en-IN" smtClean="0"/>
              <a:t>‹#›</a:t>
            </a:fld>
            <a:endParaRPr lang="en-IN"/>
          </a:p>
        </p:txBody>
      </p:sp>
    </p:spTree>
    <p:extLst>
      <p:ext uri="{BB962C8B-B14F-4D97-AF65-F5344CB8AC3E}">
        <p14:creationId xmlns:p14="http://schemas.microsoft.com/office/powerpoint/2010/main" val="398962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309F3-350D-4949-99CB-F7EF58A3F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36867A-1C45-4352-811F-21960E298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08F27D-A313-4B39-98AD-F00901E4D5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280C6-FC3B-4849-9725-92583245F331}" type="datetimeFigureOut">
              <a:rPr lang="en-IN" smtClean="0"/>
              <a:t>29-04-2022</a:t>
            </a:fld>
            <a:endParaRPr lang="en-IN"/>
          </a:p>
        </p:txBody>
      </p:sp>
      <p:sp>
        <p:nvSpPr>
          <p:cNvPr id="5" name="Footer Placeholder 4">
            <a:extLst>
              <a:ext uri="{FF2B5EF4-FFF2-40B4-BE49-F238E27FC236}">
                <a16:creationId xmlns:a16="http://schemas.microsoft.com/office/drawing/2014/main" id="{E0DD9E6C-7C0C-4A9C-BAB7-327CAA901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1000CDC-8403-47EB-B200-085B08543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30303-3BD3-42FF-9197-7C59EEBC2B08}" type="slidenum">
              <a:rPr lang="en-IN" smtClean="0"/>
              <a:t>‹#›</a:t>
            </a:fld>
            <a:endParaRPr lang="en-IN"/>
          </a:p>
        </p:txBody>
      </p:sp>
    </p:spTree>
    <p:extLst>
      <p:ext uri="{BB962C8B-B14F-4D97-AF65-F5344CB8AC3E}">
        <p14:creationId xmlns:p14="http://schemas.microsoft.com/office/powerpoint/2010/main" val="247003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5D99-4414-4AE0-A76A-1C4CC771200F}"/>
              </a:ext>
            </a:extLst>
          </p:cNvPr>
          <p:cNvSpPr>
            <a:spLocks noGrp="1"/>
          </p:cNvSpPr>
          <p:nvPr>
            <p:ph type="ctrTitle"/>
          </p:nvPr>
        </p:nvSpPr>
        <p:spPr/>
        <p:txBody>
          <a:bodyPr/>
          <a:lstStyle/>
          <a:p>
            <a:r>
              <a:rPr lang="en-IN"/>
              <a:t>Transcription 3</a:t>
            </a:r>
          </a:p>
        </p:txBody>
      </p:sp>
      <p:sp>
        <p:nvSpPr>
          <p:cNvPr id="3" name="Subtitle 2">
            <a:extLst>
              <a:ext uri="{FF2B5EF4-FFF2-40B4-BE49-F238E27FC236}">
                <a16:creationId xmlns:a16="http://schemas.microsoft.com/office/drawing/2014/main" id="{351006D6-C388-48BB-AF33-2669F937F82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42258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847975" y="1901031"/>
            <a:ext cx="6496050" cy="39243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Capping</a:t>
            </a:r>
          </a:p>
        </p:txBody>
      </p:sp>
      <p:pic>
        <p:nvPicPr>
          <p:cNvPr id="4098" name="Picture 2"/>
          <p:cNvPicPr>
            <a:picLocks noGrp="1" noChangeAspect="1" noChangeArrowheads="1"/>
          </p:cNvPicPr>
          <p:nvPr>
            <p:ph idx="1"/>
          </p:nvPr>
        </p:nvPicPr>
        <p:blipFill>
          <a:blip r:embed="rId2"/>
          <a:srcRect/>
          <a:stretch>
            <a:fillRect/>
          </a:stretch>
        </p:blipFill>
        <p:spPr bwMode="auto">
          <a:xfrm>
            <a:off x="2438400" y="1981201"/>
            <a:ext cx="3022602" cy="403463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629400" y="1828800"/>
            <a:ext cx="3276600" cy="4191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Splicing</a:t>
            </a:r>
          </a:p>
        </p:txBody>
      </p:sp>
      <p:pic>
        <p:nvPicPr>
          <p:cNvPr id="5122" name="Picture 2"/>
          <p:cNvPicPr>
            <a:picLocks noGrp="1" noChangeAspect="1" noChangeArrowheads="1"/>
          </p:cNvPicPr>
          <p:nvPr>
            <p:ph idx="1"/>
          </p:nvPr>
        </p:nvPicPr>
        <p:blipFill>
          <a:blip r:embed="rId2"/>
          <a:srcRect/>
          <a:stretch>
            <a:fillRect/>
          </a:stretch>
        </p:blipFill>
        <p:spPr bwMode="auto">
          <a:xfrm>
            <a:off x="1981200" y="1524000"/>
            <a:ext cx="7543800" cy="2971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148139" y="4459606"/>
            <a:ext cx="3895725" cy="163639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bwMode="auto">
          <a:xfrm>
            <a:off x="1981200" y="381000"/>
            <a:ext cx="8686800" cy="6172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605089" y="747714"/>
            <a:ext cx="6981825" cy="53625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628900" y="966789"/>
            <a:ext cx="6934200" cy="49244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505201" y="1143000"/>
            <a:ext cx="5181600" cy="5486400"/>
          </a:xfrm>
          <a:prstGeom prst="rect">
            <a:avLst/>
          </a:prstGeom>
          <a:noFill/>
          <a:ln w="9525">
            <a:noFill/>
            <a:miter lim="800000"/>
            <a:headEnd/>
            <a:tailEnd/>
          </a:ln>
          <a:effectLst/>
        </p:spPr>
      </p:pic>
      <p:sp>
        <p:nvSpPr>
          <p:cNvPr id="5" name="Title 4"/>
          <p:cNvSpPr>
            <a:spLocks noGrp="1"/>
          </p:cNvSpPr>
          <p:nvPr>
            <p:ph type="title" idx="4294967295"/>
          </p:nvPr>
        </p:nvSpPr>
        <p:spPr>
          <a:xfrm>
            <a:off x="1524000" y="274638"/>
            <a:ext cx="8229600" cy="1143000"/>
          </a:xfrm>
        </p:spPr>
        <p:txBody>
          <a:bodyPr>
            <a:normAutofit/>
          </a:bodyPr>
          <a:lstStyle/>
          <a:p>
            <a:r>
              <a:rPr lang="en-US" sz="2000" dirty="0"/>
              <a:t>Processing of 3’end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Processing of a </a:t>
            </a:r>
            <a:r>
              <a:rPr lang="en-US" sz="1800" dirty="0" err="1"/>
              <a:t>eucaryotic</a:t>
            </a:r>
            <a:r>
              <a:rPr lang="en-US" sz="1800" dirty="0"/>
              <a:t> 45S precursor </a:t>
            </a:r>
            <a:r>
              <a:rPr lang="en-US" sz="1800" dirty="0" err="1"/>
              <a:t>rRNA</a:t>
            </a:r>
            <a:r>
              <a:rPr lang="en-US" sz="1800" dirty="0"/>
              <a:t> molecule</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3352801" y="1676400"/>
            <a:ext cx="6296025" cy="4114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1</a:t>
            </a:r>
            <a:r>
              <a:rPr lang="en-US" sz="2400" dirty="0">
                <a:latin typeface="+mj-lt"/>
              </a:rPr>
              <a:t>. 4.Kreb’s et al (2018)</a:t>
            </a:r>
            <a:r>
              <a:rPr lang="en-US" sz="2400" dirty="0" err="1">
                <a:latin typeface="+mj-lt"/>
              </a:rPr>
              <a:t>Lewin’s</a:t>
            </a:r>
            <a:r>
              <a:rPr lang="en-US" sz="2400" dirty="0">
                <a:latin typeface="+mj-lt"/>
              </a:rPr>
              <a:t> Genes XII .JONES	&amp;	BARTLETT LEARNING</a:t>
            </a:r>
          </a:p>
          <a:p>
            <a:r>
              <a:rPr lang="en-US" sz="2400" dirty="0">
                <a:latin typeface="+mj-lt"/>
              </a:rPr>
              <a:t>2.Alberts B.et al(2008) Molecular biology of the cell.5</a:t>
            </a:r>
            <a:r>
              <a:rPr lang="en-US" sz="2400" baseline="30000" dirty="0">
                <a:latin typeface="+mj-lt"/>
              </a:rPr>
              <a:t>th</a:t>
            </a:r>
            <a:r>
              <a:rPr lang="en-US" sz="2400" dirty="0">
                <a:latin typeface="+mj-lt"/>
              </a:rPr>
              <a:t> ed. Garland Science Taylor &amp; Francis Group</a:t>
            </a:r>
          </a:p>
          <a:p>
            <a:r>
              <a:rPr lang="en-US" sz="2400" dirty="0">
                <a:latin typeface="+mj-lt"/>
              </a:rPr>
              <a:t>3. Nelson D.L. &amp; Cox M.M.(2013) </a:t>
            </a:r>
            <a:r>
              <a:rPr lang="en-US" sz="2400" dirty="0" err="1">
                <a:latin typeface="+mj-lt"/>
              </a:rPr>
              <a:t>Lehninger</a:t>
            </a:r>
            <a:r>
              <a:rPr lang="en-US" sz="2400" dirty="0">
                <a:latin typeface="+mj-lt"/>
              </a:rPr>
              <a:t> Principles of Biochemistry .6</a:t>
            </a:r>
            <a:r>
              <a:rPr lang="en-US" sz="2400" baseline="30000" dirty="0">
                <a:latin typeface="+mj-lt"/>
              </a:rPr>
              <a:t>th</a:t>
            </a:r>
            <a:r>
              <a:rPr lang="en-US" sz="2400" dirty="0">
                <a:latin typeface="+mj-lt"/>
              </a:rPr>
              <a:t> </a:t>
            </a:r>
            <a:r>
              <a:rPr lang="en-US" sz="2400" dirty="0" err="1">
                <a:latin typeface="+mj-lt"/>
              </a:rPr>
              <a:t>ed.W</a:t>
            </a:r>
            <a:r>
              <a:rPr lang="en-US" sz="2400" dirty="0">
                <a:latin typeface="+mj-lt"/>
              </a:rPr>
              <a:t>. H. Freeman and Company</a:t>
            </a:r>
          </a:p>
          <a:p>
            <a:r>
              <a:rPr lang="en-US" sz="2400" dirty="0">
                <a:latin typeface="+mj-lt"/>
              </a:rPr>
              <a:t>4.Voet et al(2016)Fundamentals of Biochemistry.5th </a:t>
            </a:r>
            <a:r>
              <a:rPr lang="en-US" sz="2400" dirty="0" err="1">
                <a:latin typeface="+mj-lt"/>
              </a:rPr>
              <a:t>ed.Wiley</a:t>
            </a:r>
            <a:endParaRPr lang="en-US" sz="2400" dirty="0">
              <a:latin typeface="+mj-lt"/>
            </a:endParaRPr>
          </a:p>
          <a:p>
            <a:r>
              <a:rPr lang="en-US" sz="2400" dirty="0">
                <a:latin typeface="+mj-lt"/>
              </a:rPr>
              <a:t>5. .Garrett </a:t>
            </a:r>
            <a:r>
              <a:rPr lang="en-US" sz="2400" dirty="0" err="1">
                <a:latin typeface="+mj-lt"/>
              </a:rPr>
              <a:t>R.H.&amp;Grisham</a:t>
            </a:r>
            <a:r>
              <a:rPr lang="en-US" sz="2400" dirty="0">
                <a:latin typeface="+mj-lt"/>
              </a:rPr>
              <a:t> C. M.(2010)Biochemistry.4</a:t>
            </a:r>
            <a:r>
              <a:rPr lang="en-US" sz="2400" baseline="30000" dirty="0">
                <a:latin typeface="+mj-lt"/>
              </a:rPr>
              <a:t>th</a:t>
            </a:r>
            <a:r>
              <a:rPr lang="en-US" sz="2400" dirty="0">
                <a:latin typeface="+mj-lt"/>
              </a:rPr>
              <a:t> </a:t>
            </a:r>
            <a:r>
              <a:rPr lang="en-US" sz="2400" dirty="0" err="1">
                <a:latin typeface="+mj-lt"/>
              </a:rPr>
              <a:t>ed.Brooks</a:t>
            </a:r>
            <a:r>
              <a:rPr lang="en-US" sz="2400" dirty="0">
                <a:latin typeface="+mj-lt"/>
              </a:rPr>
              <a:t>/Cole </a:t>
            </a:r>
            <a:r>
              <a:rPr lang="en-US" sz="2400" dirty="0" err="1">
                <a:latin typeface="+mj-lt"/>
              </a:rPr>
              <a:t>Cengage</a:t>
            </a:r>
            <a:r>
              <a:rPr lang="en-US" sz="2400" dirty="0">
                <a:latin typeface="+mj-lt"/>
              </a:rPr>
              <a:t> Learning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95725" y="171450"/>
            <a:ext cx="4400550" cy="65151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Transcription Initiation by RNA Polymerase II Requires TBP and the GTFs </a:t>
            </a:r>
          </a:p>
        </p:txBody>
      </p:sp>
      <p:sp>
        <p:nvSpPr>
          <p:cNvPr id="3" name="Content Placeholder 2"/>
          <p:cNvSpPr>
            <a:spLocks noGrp="1"/>
          </p:cNvSpPr>
          <p:nvPr>
            <p:ph idx="1"/>
          </p:nvPr>
        </p:nvSpPr>
        <p:spPr/>
        <p:txBody>
          <a:bodyPr>
            <a:normAutofit/>
          </a:bodyPr>
          <a:lstStyle/>
          <a:p>
            <a:pPr>
              <a:buNone/>
            </a:pPr>
            <a:r>
              <a:rPr lang="en-US" sz="1400" dirty="0"/>
              <a:t>A eukaryotic transcription initiation complex consists of RNA polymerase II, </a:t>
            </a:r>
            <a:r>
              <a:rPr lang="en-US" sz="1400" dirty="0" err="1"/>
              <a:t>ﬁve</a:t>
            </a:r>
            <a:r>
              <a:rPr lang="en-US" sz="1400" dirty="0"/>
              <a:t> general transcription factors (GTFs), and a 20-subunit complex called Mediator (or </a:t>
            </a:r>
            <a:r>
              <a:rPr lang="en-US" sz="1400" dirty="0" err="1"/>
              <a:t>Srb</a:t>
            </a:r>
            <a:r>
              <a:rPr lang="en-US" sz="1400" dirty="0"/>
              <a:t>/Med). The CTD of RNA polymerase II anchors Mediator to the polymerase. Mediator allows RNA polymerase II to communicate with transcriptional </a:t>
            </a:r>
            <a:r>
              <a:rPr lang="en-US" sz="1400" dirty="0" err="1"/>
              <a:t>activatorsbound</a:t>
            </a:r>
            <a:r>
              <a:rPr lang="en-US" sz="1400" dirty="0"/>
              <a:t> at sites distal from the promoter</a:t>
            </a:r>
          </a:p>
          <a:p>
            <a:pPr>
              <a:buNone/>
            </a:pPr>
            <a:endParaRPr lang="en-US" dirty="0"/>
          </a:p>
        </p:txBody>
      </p:sp>
      <p:pic>
        <p:nvPicPr>
          <p:cNvPr id="3075" name="Picture 3"/>
          <p:cNvPicPr>
            <a:picLocks noChangeAspect="1" noChangeArrowheads="1"/>
          </p:cNvPicPr>
          <p:nvPr/>
        </p:nvPicPr>
        <p:blipFill>
          <a:blip r:embed="rId2"/>
          <a:srcRect/>
          <a:stretch>
            <a:fillRect/>
          </a:stretch>
        </p:blipFill>
        <p:spPr bwMode="auto">
          <a:xfrm>
            <a:off x="1981201" y="2590800"/>
            <a:ext cx="7762875" cy="2819400"/>
          </a:xfrm>
          <a:prstGeom prst="rect">
            <a:avLst/>
          </a:prstGeom>
          <a:noFill/>
          <a:ln w="9525">
            <a:noFill/>
            <a:miter lim="800000"/>
            <a:headEnd/>
            <a:tailEnd/>
          </a:ln>
          <a:effectLst/>
        </p:spPr>
      </p:pic>
      <p:sp>
        <p:nvSpPr>
          <p:cNvPr id="6" name="Rectangle 5"/>
          <p:cNvSpPr/>
          <p:nvPr/>
        </p:nvSpPr>
        <p:spPr>
          <a:xfrm>
            <a:off x="1752600" y="5486401"/>
            <a:ext cx="8534400" cy="954107"/>
          </a:xfrm>
          <a:prstGeom prst="rect">
            <a:avLst/>
          </a:prstGeom>
        </p:spPr>
        <p:txBody>
          <a:bodyPr wrap="square">
            <a:spAutoFit/>
          </a:bodyPr>
          <a:lstStyle/>
          <a:p>
            <a:r>
              <a:rPr lang="en-US" sz="1400" dirty="0">
                <a:latin typeface="+mj-lt"/>
              </a:rPr>
              <a:t>The upstream  elements and the factors that bind	to them  increase the frequency of initiation. Binding of TFII D to the TATA box or </a:t>
            </a:r>
            <a:r>
              <a:rPr lang="en-US" sz="1400" dirty="0" err="1">
                <a:latin typeface="+mj-lt"/>
              </a:rPr>
              <a:t>Inr</a:t>
            </a:r>
            <a:r>
              <a:rPr lang="en-US" sz="1400" dirty="0">
                <a:latin typeface="+mj-lt"/>
              </a:rPr>
              <a:t> is the first step in initiation. Other transcription factors bind to the complex in a defined order, extending the length of the protected region on DNA. When RNA polymerase II binds to the complex, it may initiate transcription</a:t>
            </a:r>
            <a:r>
              <a:rPr lang="en-US" sz="14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09800" y="0"/>
            <a:ext cx="2628900" cy="50577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715001" y="152401"/>
            <a:ext cx="4200525" cy="4114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438401" y="1"/>
            <a:ext cx="4571999" cy="4648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524001"/>
            <a:ext cx="9144000" cy="5355312"/>
          </a:xfrm>
          <a:prstGeom prst="rect">
            <a:avLst/>
          </a:prstGeom>
        </p:spPr>
        <p:txBody>
          <a:bodyPr wrap="square">
            <a:spAutoFit/>
          </a:bodyPr>
          <a:lstStyle/>
          <a:p>
            <a:r>
              <a:rPr lang="en-US" dirty="0"/>
              <a:t>Two sets of factors are important: chromatin remodeling complexes that mediate ATP-dependent conformational (</a:t>
            </a:r>
            <a:r>
              <a:rPr lang="en-US" dirty="0" err="1"/>
              <a:t>noncovalent</a:t>
            </a:r>
            <a:r>
              <a:rPr lang="en-US" dirty="0"/>
              <a:t>) changes in </a:t>
            </a:r>
            <a:r>
              <a:rPr lang="en-US" dirty="0" err="1"/>
              <a:t>nucleosome</a:t>
            </a:r>
            <a:r>
              <a:rPr lang="en-US" dirty="0"/>
              <a:t> structure and </a:t>
            </a:r>
            <a:r>
              <a:rPr lang="en-US" dirty="0" err="1"/>
              <a:t>histone</a:t>
            </a:r>
            <a:r>
              <a:rPr lang="en-US" dirty="0"/>
              <a:t>-modifying enzymes that introduce covalent </a:t>
            </a:r>
            <a:r>
              <a:rPr lang="en-US" dirty="0" err="1"/>
              <a:t>modiﬁcations</a:t>
            </a:r>
            <a:r>
              <a:rPr lang="en-US" dirty="0"/>
              <a:t> into the N-terminal tails of the </a:t>
            </a:r>
            <a:r>
              <a:rPr lang="en-US" dirty="0" err="1"/>
              <a:t>histone</a:t>
            </a:r>
            <a:r>
              <a:rPr lang="en-US" dirty="0"/>
              <a:t> core </a:t>
            </a:r>
            <a:r>
              <a:rPr lang="en-US" dirty="0" err="1"/>
              <a:t>octamer</a:t>
            </a:r>
            <a:r>
              <a:rPr lang="en-US" dirty="0"/>
              <a:t>. Chromatin remodeling and </a:t>
            </a:r>
            <a:r>
              <a:rPr lang="en-US" dirty="0" err="1"/>
              <a:t>histone</a:t>
            </a:r>
            <a:r>
              <a:rPr lang="en-US" dirty="0"/>
              <a:t> </a:t>
            </a:r>
            <a:r>
              <a:rPr lang="en-US" dirty="0" err="1"/>
              <a:t>modiﬁcation</a:t>
            </a:r>
            <a:r>
              <a:rPr lang="en-US" dirty="0"/>
              <a:t> are closely linked processes.</a:t>
            </a:r>
          </a:p>
          <a:p>
            <a:endParaRPr lang="en-US" dirty="0"/>
          </a:p>
          <a:p>
            <a:r>
              <a:rPr lang="en-US" dirty="0"/>
              <a:t>Initial events in transcriptional activation include acetyl-</a:t>
            </a:r>
            <a:r>
              <a:rPr lang="en-US" dirty="0" err="1"/>
              <a:t>CoA</a:t>
            </a:r>
            <a:r>
              <a:rPr lang="en-US" dirty="0"/>
              <a:t>–dependent </a:t>
            </a:r>
            <a:r>
              <a:rPr lang="en-US" dirty="0" err="1"/>
              <a:t>acetylation</a:t>
            </a:r>
            <a:r>
              <a:rPr lang="en-US" dirty="0"/>
              <a:t> of</a:t>
            </a:r>
          </a:p>
          <a:p>
            <a:r>
              <a:rPr lang="en-US" dirty="0"/>
              <a:t>-amino groups on lysine residues in </a:t>
            </a:r>
            <a:r>
              <a:rPr lang="en-US" dirty="0" err="1"/>
              <a:t>histone</a:t>
            </a:r>
            <a:r>
              <a:rPr lang="en-US" dirty="0"/>
              <a:t> tails by </a:t>
            </a:r>
            <a:r>
              <a:rPr lang="en-US" dirty="0" err="1"/>
              <a:t>histone</a:t>
            </a:r>
            <a:r>
              <a:rPr lang="en-US" dirty="0"/>
              <a:t> </a:t>
            </a:r>
            <a:r>
              <a:rPr lang="en-US" dirty="0" err="1"/>
              <a:t>acetyltransferases</a:t>
            </a:r>
            <a:r>
              <a:rPr lang="en-US" dirty="0"/>
              <a:t> (HATs) . The </a:t>
            </a:r>
            <a:r>
              <a:rPr lang="en-US" dirty="0" err="1"/>
              <a:t>histone</a:t>
            </a:r>
            <a:r>
              <a:rPr lang="en-US" dirty="0"/>
              <a:t> </a:t>
            </a:r>
            <a:r>
              <a:rPr lang="en-US" dirty="0" err="1"/>
              <a:t>transacetylases</a:t>
            </a:r>
            <a:r>
              <a:rPr lang="en-US" dirty="0"/>
              <a:t> responsible are essential components of several </a:t>
            </a:r>
            <a:r>
              <a:rPr lang="en-US" dirty="0" err="1"/>
              <a:t>megadalton</a:t>
            </a:r>
            <a:r>
              <a:rPr lang="en-US" dirty="0"/>
              <a:t>-size complexes known to be required for transcription </a:t>
            </a:r>
            <a:r>
              <a:rPr lang="en-US" dirty="0" err="1"/>
              <a:t>coactivation</a:t>
            </a:r>
            <a:r>
              <a:rPr lang="en-US" dirty="0"/>
              <a:t> (co-activation in the sense that they are required along with RNA polymerase II and other components of the transcriptional apparatus). </a:t>
            </a:r>
          </a:p>
          <a:p>
            <a:endParaRPr lang="en-US" dirty="0"/>
          </a:p>
          <a:p>
            <a:r>
              <a:rPr lang="en-US" dirty="0" err="1"/>
              <a:t>Phosphorylation</a:t>
            </a:r>
            <a:r>
              <a:rPr lang="en-US" dirty="0"/>
              <a:t> of Ser residues and </a:t>
            </a:r>
            <a:r>
              <a:rPr lang="en-US" dirty="0" err="1"/>
              <a:t>methylation</a:t>
            </a:r>
            <a:r>
              <a:rPr lang="en-US" dirty="0"/>
              <a:t> of Lys residues in </a:t>
            </a:r>
            <a:r>
              <a:rPr lang="en-US" dirty="0" err="1"/>
              <a:t>histone</a:t>
            </a:r>
            <a:r>
              <a:rPr lang="en-US" dirty="0"/>
              <a:t> tails also contribute to transcription regulation </a:t>
            </a:r>
          </a:p>
          <a:p>
            <a:endParaRPr lang="en-US" dirty="0"/>
          </a:p>
          <a:p>
            <a:r>
              <a:rPr lang="en-US" dirty="0" err="1"/>
              <a:t>Deacetylation</a:t>
            </a:r>
            <a:r>
              <a:rPr lang="en-US" dirty="0"/>
              <a:t> of </a:t>
            </a:r>
            <a:r>
              <a:rPr lang="en-US" dirty="0" err="1"/>
              <a:t>histones</a:t>
            </a:r>
            <a:r>
              <a:rPr lang="en-US" dirty="0"/>
              <a:t> is a biologically relevant matter, and enzyme complexes that carry out such reactions have been characterized. Known as </a:t>
            </a:r>
            <a:r>
              <a:rPr lang="en-US" dirty="0" err="1"/>
              <a:t>histone</a:t>
            </a:r>
            <a:r>
              <a:rPr lang="en-US" dirty="0"/>
              <a:t> </a:t>
            </a:r>
            <a:r>
              <a:rPr lang="en-US" dirty="0" err="1"/>
              <a:t>deacetylase</a:t>
            </a:r>
            <a:r>
              <a:rPr lang="en-US" dirty="0"/>
              <a:t> complexes, or HDACs, they catalyze the removal of acetyl groups from lysine residues along the </a:t>
            </a:r>
            <a:r>
              <a:rPr lang="en-US" dirty="0" err="1"/>
              <a:t>histone</a:t>
            </a:r>
            <a:r>
              <a:rPr lang="en-US" dirty="0"/>
              <a:t> tails, restoring the chromatin to a repressed state.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533400"/>
            <a:ext cx="8001000" cy="5724644"/>
          </a:xfrm>
          <a:prstGeom prst="rect">
            <a:avLst/>
          </a:prstGeom>
        </p:spPr>
        <p:txBody>
          <a:bodyPr wrap="square">
            <a:spAutoFit/>
          </a:bodyPr>
          <a:lstStyle/>
          <a:p>
            <a:r>
              <a:rPr lang="en-US" sz="2400" dirty="0"/>
              <a:t>                                              Elongation</a:t>
            </a:r>
          </a:p>
          <a:p>
            <a:r>
              <a:rPr lang="en-US" dirty="0"/>
              <a:t>Elongation Requires Different Transcription Factors. After RNAP II initiates RNA synthesis and successfully produces a short transcript, the transcription machinery undergoes a transition to the elongation mode. The switch appears to involve displacement of the </a:t>
            </a:r>
            <a:r>
              <a:rPr lang="en-US" dirty="0" err="1"/>
              <a:t>ﬁnger</a:t>
            </a:r>
            <a:r>
              <a:rPr lang="en-US" dirty="0"/>
              <a:t> domain of TFIIB, which would otherwise clash with the growing RNA chain in the active site, as well as </a:t>
            </a:r>
            <a:r>
              <a:rPr lang="en-US" dirty="0" err="1"/>
              <a:t>phosphorylation</a:t>
            </a:r>
            <a:r>
              <a:rPr lang="en-US" dirty="0"/>
              <a:t> of the C-terminal domain (CTD) of RNAP II’s Rpb1 subunit. </a:t>
            </a:r>
            <a:r>
              <a:rPr lang="en-US" dirty="0" err="1"/>
              <a:t>Phosphorylated</a:t>
            </a:r>
            <a:r>
              <a:rPr lang="en-US" dirty="0"/>
              <a:t> RNAP II releases some of the transcription-initiating factors and advances beyond the promoter region. In fact, when RNAP II moves away from (“clears”) the promoter, it leaves behind some GTFs, including TFIID. These proteins can reinitiate transcription by recruiting another RNAP II to the promoter. Consequently, the ﬁ </a:t>
            </a:r>
            <a:r>
              <a:rPr lang="en-US" dirty="0" err="1"/>
              <a:t>rst</a:t>
            </a:r>
            <a:r>
              <a:rPr lang="en-US" dirty="0"/>
              <a:t> RNAP to transcribe a gene may act as a “pioneer” polymerase that helps pave the way for additional rounds of transcription. During elongation, a six-protein complex called </a:t>
            </a:r>
            <a:r>
              <a:rPr lang="en-US" dirty="0" err="1"/>
              <a:t>Elongator</a:t>
            </a:r>
            <a:r>
              <a:rPr lang="en-US" dirty="0"/>
              <a:t> binds to the </a:t>
            </a:r>
            <a:r>
              <a:rPr lang="en-US" dirty="0" err="1"/>
              <a:t>phosphorylated</a:t>
            </a:r>
            <a:r>
              <a:rPr lang="en-US" dirty="0"/>
              <a:t> CTD of Rpb1, taking the place of the jettisoned transcription factors. Although </a:t>
            </a:r>
            <a:r>
              <a:rPr lang="en-US" dirty="0" err="1"/>
              <a:t>Elongator</a:t>
            </a:r>
            <a:r>
              <a:rPr lang="en-US" dirty="0"/>
              <a:t> is not essential for transcription by RNAP II in vitro, its presence accelerates transcription. Interestingly, TFIIF and TFIIH remain associated with the polymerase during elongation. Well over a dozen other proteins are known to associate with an elongating RNAP II. Some of the proteins are involved in processing the nascent RNA, modifying the packaging of the DNA template, and terminating transcription.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43842"/>
            <a:ext cx="9144000" cy="2400657"/>
          </a:xfrm>
          <a:prstGeom prst="rect">
            <a:avLst/>
          </a:prstGeom>
        </p:spPr>
        <p:txBody>
          <a:bodyPr wrap="square">
            <a:spAutoFit/>
          </a:bodyPr>
          <a:lstStyle/>
          <a:p>
            <a:r>
              <a:rPr lang="en-US" dirty="0"/>
              <a:t>                                                            </a:t>
            </a:r>
            <a:r>
              <a:rPr lang="en-US" sz="2400" dirty="0"/>
              <a:t>Termination</a:t>
            </a:r>
          </a:p>
          <a:p>
            <a:r>
              <a:rPr lang="en-US" dirty="0"/>
              <a:t>Eukaryotes Lack Precise Transcription Termination Sites. The sequences signaling transcriptional termination in eukaryotes have not been </a:t>
            </a:r>
            <a:r>
              <a:rPr lang="en-US" dirty="0" err="1"/>
              <a:t>identiﬁed</a:t>
            </a:r>
            <a:r>
              <a:rPr lang="en-US" dirty="0"/>
              <a:t>. This is largely because the termination process is imprecise; that is, the primary transcripts of a given structural gene have heterogeneous 3′ sequences. However, a precise termination site is not required because the transcript undergoes processing that includes </a:t>
            </a:r>
            <a:r>
              <a:rPr lang="en-US" dirty="0" err="1"/>
              <a:t>endonucleolytic</a:t>
            </a:r>
            <a:r>
              <a:rPr lang="en-US" dirty="0"/>
              <a:t> cleavage at a </a:t>
            </a:r>
            <a:r>
              <a:rPr lang="en-US" dirty="0" err="1"/>
              <a:t>speciﬁ</a:t>
            </a:r>
            <a:r>
              <a:rPr lang="en-US" dirty="0"/>
              <a:t> c site . The </a:t>
            </a:r>
            <a:r>
              <a:rPr lang="en-US" dirty="0" err="1"/>
              <a:t>endonuclease</a:t>
            </a:r>
            <a:r>
              <a:rPr lang="en-US" dirty="0"/>
              <a:t> may act even while the polymerase is still transcribing, so RNA cleavage itself may signal the polymerase to stop.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of eukaryotic m-RNA</a:t>
            </a:r>
          </a:p>
        </p:txBody>
      </p:sp>
      <p:pic>
        <p:nvPicPr>
          <p:cNvPr id="2050" name="Picture 2"/>
          <p:cNvPicPr>
            <a:picLocks noGrp="1" noChangeAspect="1" noChangeArrowheads="1"/>
          </p:cNvPicPr>
          <p:nvPr>
            <p:ph idx="1"/>
          </p:nvPr>
        </p:nvPicPr>
        <p:blipFill>
          <a:blip r:embed="rId2"/>
          <a:srcRect/>
          <a:stretch>
            <a:fillRect/>
          </a:stretch>
        </p:blipFill>
        <p:spPr bwMode="auto">
          <a:xfrm>
            <a:off x="2886075" y="1862931"/>
            <a:ext cx="6419850" cy="40005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810</Words>
  <Application>Microsoft Office PowerPoint</Application>
  <PresentationFormat>Widescreen</PresentationFormat>
  <Paragraphs>27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Transcription 3</vt:lpstr>
      <vt:lpstr>PowerPoint Presentation</vt:lpstr>
      <vt:lpstr>Transcription Initiation by RNA Polymerase II Requires TBP and the GTFs </vt:lpstr>
      <vt:lpstr>PowerPoint Presentation</vt:lpstr>
      <vt:lpstr>PowerPoint Presentation</vt:lpstr>
      <vt:lpstr>PowerPoint Presentation</vt:lpstr>
      <vt:lpstr>PowerPoint Presentation</vt:lpstr>
      <vt:lpstr>PowerPoint Presentation</vt:lpstr>
      <vt:lpstr>Processing of eukaryotic m-RNA</vt:lpstr>
      <vt:lpstr>PowerPoint Presentation</vt:lpstr>
      <vt:lpstr>Capping</vt:lpstr>
      <vt:lpstr>Splicing</vt:lpstr>
      <vt:lpstr>PowerPoint Presentation</vt:lpstr>
      <vt:lpstr>PowerPoint Presentation</vt:lpstr>
      <vt:lpstr>PowerPoint Presentation</vt:lpstr>
      <vt:lpstr>Processing of 3’end</vt:lpstr>
      <vt:lpstr>Processing of a eucaryotic 45S precursor rRNA molecule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 3</dc:title>
  <dc:creator>Manishi</dc:creator>
  <cp:lastModifiedBy>Manishi</cp:lastModifiedBy>
  <cp:revision>1</cp:revision>
  <dcterms:created xsi:type="dcterms:W3CDTF">2022-04-29T10:29:45Z</dcterms:created>
  <dcterms:modified xsi:type="dcterms:W3CDTF">2022-04-29T10:30:54Z</dcterms:modified>
</cp:coreProperties>
</file>