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GC-MS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Pratima</a:t>
            </a:r>
            <a:r>
              <a:rPr lang="en-US" dirty="0" smtClean="0"/>
              <a:t> Katiyar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Sahil</a:t>
            </a:r>
            <a:r>
              <a:rPr lang="en-US" dirty="0" smtClean="0"/>
              <a:t> K, </a:t>
            </a:r>
            <a:r>
              <a:rPr lang="en-US" dirty="0" err="1" smtClean="0"/>
              <a:t>Prashant</a:t>
            </a:r>
            <a:r>
              <a:rPr lang="en-US" dirty="0" smtClean="0"/>
              <a:t> B, </a:t>
            </a:r>
            <a:r>
              <a:rPr lang="en-US" dirty="0" err="1" smtClean="0"/>
              <a:t>Akanksha</a:t>
            </a:r>
            <a:r>
              <a:rPr lang="en-US" dirty="0" smtClean="0"/>
              <a:t> M, </a:t>
            </a:r>
            <a:r>
              <a:rPr lang="en-US" dirty="0" err="1" smtClean="0"/>
              <a:t>Premjeet</a:t>
            </a:r>
            <a:r>
              <a:rPr lang="en-US" dirty="0" smtClean="0"/>
              <a:t> S, </a:t>
            </a:r>
            <a:r>
              <a:rPr lang="en-US" dirty="0" err="1" smtClean="0"/>
              <a:t>Devashish</a:t>
            </a:r>
            <a:r>
              <a:rPr lang="en-US" dirty="0" smtClean="0"/>
              <a:t> R (2011) GC-MS: Applications. International Journal </a:t>
            </a:r>
            <a:r>
              <a:rPr lang="en-US" dirty="0" err="1" smtClean="0"/>
              <a:t>Pharma</a:t>
            </a:r>
            <a:r>
              <a:rPr lang="en-US" dirty="0" smtClean="0"/>
              <a:t> &amp; Biological Archives 2: 1544-1560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2. </a:t>
            </a:r>
            <a:r>
              <a:rPr lang="en-US" dirty="0" err="1" smtClean="0"/>
              <a:t>Jenke</a:t>
            </a:r>
            <a:r>
              <a:rPr lang="en-US" dirty="0" smtClean="0"/>
              <a:t> DR (1996) Chromatographic Method Validation: A review of Current Practices and Procedures. I. General Concepts and Guidelines. J </a:t>
            </a:r>
            <a:r>
              <a:rPr lang="en-US" dirty="0" err="1" smtClean="0"/>
              <a:t>Liq</a:t>
            </a:r>
            <a:r>
              <a:rPr lang="en-US" dirty="0" smtClean="0"/>
              <a:t> </a:t>
            </a:r>
            <a:r>
              <a:rPr lang="en-US" dirty="0" err="1" smtClean="0"/>
              <a:t>Chrom</a:t>
            </a:r>
            <a:r>
              <a:rPr lang="en-US" dirty="0" smtClean="0"/>
              <a:t> &amp;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Technol</a:t>
            </a:r>
            <a:r>
              <a:rPr lang="en-US" dirty="0" smtClean="0"/>
              <a:t> 19: 737-757.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Rowley AG (2001) Evaluating Uncertainty for Laboratories. A Practical </a:t>
            </a:r>
            <a:r>
              <a:rPr lang="en-US" dirty="0" smtClean="0"/>
              <a:t>Hand</a:t>
            </a:r>
          </a:p>
          <a:p>
            <a:r>
              <a:rPr lang="en-US" dirty="0" smtClean="0"/>
              <a:t>4.Ashish </a:t>
            </a:r>
            <a:r>
              <a:rPr lang="en-US" dirty="0" err="1" smtClean="0"/>
              <a:t>chauhan</a:t>
            </a:r>
            <a:r>
              <a:rPr lang="en-US" dirty="0" smtClean="0"/>
              <a:t>, </a:t>
            </a:r>
            <a:r>
              <a:rPr lang="en-US" dirty="0" smtClean="0"/>
              <a:t>M</a:t>
            </a:r>
            <a:r>
              <a:rPr lang="en-US" dirty="0" smtClean="0"/>
              <a:t>anish </a:t>
            </a:r>
            <a:r>
              <a:rPr lang="en-US" dirty="0" err="1" smtClean="0"/>
              <a:t>kumar</a:t>
            </a:r>
            <a:r>
              <a:rPr lang="en-US" dirty="0" smtClean="0"/>
              <a:t> </a:t>
            </a:r>
            <a:r>
              <a:rPr lang="en-US" dirty="0" err="1" smtClean="0"/>
              <a:t>Goyal</a:t>
            </a:r>
            <a:r>
              <a:rPr lang="en-US" dirty="0" smtClean="0"/>
              <a:t> 2014, GC-MS Technique and its Analytical Applications in Science and </a:t>
            </a:r>
            <a:r>
              <a:rPr lang="en-US" dirty="0" smtClean="0"/>
              <a:t>Technology, Analytical &amp; </a:t>
            </a:r>
            <a:r>
              <a:rPr lang="en-US" dirty="0" err="1" smtClean="0"/>
              <a:t>Bioanalytical</a:t>
            </a:r>
            <a:r>
              <a:rPr lang="en-US" smtClean="0"/>
              <a:t> Techniques.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Gas Chromatography–Mass Spectrometry (GC-MS) is a hyphenated analytical technique that combines the separation properties of gas-liquid chromatography with the detection feature of mass spectrometry to identify different substances within a test </a:t>
            </a:r>
            <a:r>
              <a:rPr lang="en-US" dirty="0" smtClean="0"/>
              <a:t>sample.</a:t>
            </a:r>
          </a:p>
          <a:p>
            <a:r>
              <a:rPr lang="en-US" dirty="0" smtClean="0"/>
              <a:t>GC is used to separate the volatile and thermally stable substitutes in a sample whereas GC-MS fragments the </a:t>
            </a:r>
            <a:r>
              <a:rPr lang="en-US" dirty="0" err="1" smtClean="0"/>
              <a:t>analyte</a:t>
            </a:r>
            <a:r>
              <a:rPr lang="en-US" dirty="0" smtClean="0"/>
              <a:t> to be identified on the basis of its mass. The further addition of mass spectrometer in it leads to GC-MS/MS. Superior performance is achieved by single and triple </a:t>
            </a:r>
            <a:r>
              <a:rPr lang="en-US" dirty="0" err="1" smtClean="0"/>
              <a:t>quadrupole</a:t>
            </a:r>
            <a:r>
              <a:rPr lang="en-US" dirty="0" smtClean="0"/>
              <a:t> modes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GC-MS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GC requires the </a:t>
            </a:r>
            <a:r>
              <a:rPr lang="en-US" dirty="0" err="1" smtClean="0"/>
              <a:t>analyte</a:t>
            </a:r>
            <a:r>
              <a:rPr lang="en-US" dirty="0" smtClean="0"/>
              <a:t> to have significant vapor pressure between 30 and 300°C. GC presents a insufficient proof of the nature of the detected compounds.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identification is based on retention time matching that may be inaccurate or misleading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GC-MS represents the mass of a given particle (</a:t>
            </a:r>
            <a:r>
              <a:rPr lang="en-US" dirty="0" err="1" smtClean="0"/>
              <a:t>Da</a:t>
            </a:r>
            <a:r>
              <a:rPr lang="en-US" dirty="0" smtClean="0"/>
              <a:t>) to the number (z) of electrostatic charges (e) that the particle carries. The term m/z is measured in DA/e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Contin</a:t>
            </a:r>
            <a:r>
              <a:rPr lang="en-US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main features of enhanced molecular ion, improved confidence in </a:t>
            </a:r>
            <a:r>
              <a:rPr lang="en-US" dirty="0" smtClean="0"/>
              <a:t>sample</a:t>
            </a:r>
          </a:p>
          <a:p>
            <a:r>
              <a:rPr lang="en-US" dirty="0" smtClean="0"/>
              <a:t> </a:t>
            </a:r>
            <a:r>
              <a:rPr lang="en-US" dirty="0" smtClean="0"/>
              <a:t>identification, </a:t>
            </a:r>
            <a:endParaRPr lang="en-US" dirty="0" smtClean="0"/>
          </a:p>
          <a:p>
            <a:r>
              <a:rPr lang="en-US" dirty="0" smtClean="0"/>
              <a:t>significantly </a:t>
            </a:r>
            <a:r>
              <a:rPr lang="en-US" dirty="0" smtClean="0"/>
              <a:t>increased range of thermally labile and low volatility samples amenable for analysis, </a:t>
            </a:r>
            <a:endParaRPr lang="en-US" dirty="0" smtClean="0"/>
          </a:p>
          <a:p>
            <a:r>
              <a:rPr lang="en-US" dirty="0" smtClean="0"/>
              <a:t>much </a:t>
            </a:r>
            <a:r>
              <a:rPr lang="en-US" dirty="0" smtClean="0"/>
              <a:t>faster analysis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smtClean="0"/>
              <a:t>improved sensitivity </a:t>
            </a:r>
            <a:endParaRPr lang="en-US" dirty="0" smtClean="0"/>
          </a:p>
          <a:p>
            <a:r>
              <a:rPr lang="en-US" dirty="0" smtClean="0"/>
              <a:t>particularly </a:t>
            </a:r>
            <a:r>
              <a:rPr lang="en-US" dirty="0" smtClean="0"/>
              <a:t>for compounds that are hard to analyze and the many other features and options provide compelling reasons to use the GC-MS in broad range of areas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Environmental </a:t>
            </a:r>
            <a:r>
              <a:rPr lang="en-US" dirty="0" smtClean="0"/>
              <a:t>monitoring:</a:t>
            </a:r>
          </a:p>
          <a:p>
            <a:pPr>
              <a:buNone/>
            </a:pPr>
            <a:r>
              <a:rPr lang="en-US" dirty="0" smtClean="0"/>
              <a:t> 	GC-MS </a:t>
            </a:r>
            <a:r>
              <a:rPr lang="en-US" dirty="0" smtClean="0"/>
              <a:t>has become a highly recommended tool for monitoring and tracking organic pollutants in the environment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.The </a:t>
            </a:r>
            <a:r>
              <a:rPr lang="en-US" dirty="0" smtClean="0"/>
              <a:t>determination of </a:t>
            </a:r>
            <a:r>
              <a:rPr lang="en-US" dirty="0" err="1" smtClean="0"/>
              <a:t>chloro</a:t>
            </a:r>
            <a:r>
              <a:rPr lang="en-US" dirty="0" smtClean="0"/>
              <a:t>-phenols in water and soil, polycyclic aromatic hydrocarbons (PAH), unleaded gasoline, dioxins, </a:t>
            </a:r>
            <a:r>
              <a:rPr lang="en-US" dirty="0" err="1" smtClean="0"/>
              <a:t>dibenzofurans</a:t>
            </a:r>
            <a:r>
              <a:rPr lang="en-US" dirty="0" smtClean="0"/>
              <a:t> (Figure 2), </a:t>
            </a:r>
            <a:r>
              <a:rPr lang="en-US" dirty="0" err="1" smtClean="0"/>
              <a:t>organo</a:t>
            </a:r>
            <a:r>
              <a:rPr lang="en-US" dirty="0" smtClean="0"/>
              <a:t>-chlorine pesticides, herbicides, phenols, halogenated pesticides, </a:t>
            </a:r>
            <a:r>
              <a:rPr lang="en-US" dirty="0" err="1" smtClean="0"/>
              <a:t>sulphur</a:t>
            </a:r>
            <a:r>
              <a:rPr lang="en-US" dirty="0" smtClean="0"/>
              <a:t> in air is very convenient to be screened by this technique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Biological and pesticides detections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GC-MS is exclusively used in bio-analysis of blood, urine for the presence of barbiturates, narcotics, alcohols, residual solvents, drugs like anesthetics, anticonvulsant, antihistamine, anti-epileptic drug, sedative hypnotics, narcotics and food items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technique could be used for detecting adulterations, fatty acid profiling in microbes, presence of free steroids, blood pollutants, metabolites in serum, </a:t>
            </a:r>
            <a:r>
              <a:rPr lang="en-US" dirty="0" err="1" smtClean="0"/>
              <a:t>organo</a:t>
            </a:r>
            <a:r>
              <a:rPr lang="en-US" dirty="0" smtClean="0"/>
              <a:t>-chlorinated pesticides in river water, drinking water, soft drinks by head space, pesticides in sunflower oil etc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Food, beverage, flavor and fragrance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GC-MS is exclusively used for the analysis of esters, fatty acids, alcohols, </a:t>
            </a:r>
            <a:r>
              <a:rPr lang="en-US" dirty="0" err="1" smtClean="0"/>
              <a:t>aldehydes</a:t>
            </a:r>
            <a:r>
              <a:rPr lang="en-US" dirty="0" smtClean="0"/>
              <a:t>, </a:t>
            </a:r>
            <a:r>
              <a:rPr lang="en-US" dirty="0" err="1" smtClean="0"/>
              <a:t>terpenes</a:t>
            </a:r>
            <a:r>
              <a:rPr lang="en-US" dirty="0" smtClean="0"/>
              <a:t> etc. </a:t>
            </a:r>
            <a:endParaRPr lang="en-US" dirty="0" smtClean="0"/>
          </a:p>
          <a:p>
            <a:r>
              <a:rPr lang="en-US" dirty="0" smtClean="0"/>
              <a:t>GC-MS </a:t>
            </a:r>
            <a:r>
              <a:rPr lang="en-US" dirty="0" smtClean="0"/>
              <a:t>is also used to detect and </a:t>
            </a:r>
            <a:r>
              <a:rPr lang="en-US" dirty="0" smtClean="0"/>
              <a:t>measure contaminants</a:t>
            </a:r>
            <a:r>
              <a:rPr lang="en-US" dirty="0" smtClean="0"/>
              <a:t>, spoilage and adulteration of food, oil, butter, ghee that could be harmful and should to be controlled and checked as regulated by governmental agencies.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used in the analysis of </a:t>
            </a:r>
            <a:r>
              <a:rPr lang="en-US" dirty="0" err="1" smtClean="0"/>
              <a:t>piperine</a:t>
            </a:r>
            <a:r>
              <a:rPr lang="en-US" dirty="0" smtClean="0"/>
              <a:t> ,</a:t>
            </a:r>
            <a:r>
              <a:rPr lang="en-US" dirty="0" smtClean="0"/>
              <a:t>spearmint </a:t>
            </a:r>
            <a:r>
              <a:rPr lang="en-US" dirty="0" smtClean="0"/>
              <a:t>oil, lavender oil, essential oil, fragrance reference standards, perfumes, </a:t>
            </a:r>
            <a:r>
              <a:rPr lang="en-US" dirty="0" err="1" smtClean="0"/>
              <a:t>chiral</a:t>
            </a:r>
            <a:r>
              <a:rPr lang="en-US" dirty="0" smtClean="0"/>
              <a:t> compounds in essential oils, fragrances, menthol, allergens, olive oil, lemon oil, peppermint oil, </a:t>
            </a:r>
            <a:r>
              <a:rPr lang="en-US" dirty="0" err="1" smtClean="0"/>
              <a:t>yiang</a:t>
            </a:r>
            <a:r>
              <a:rPr lang="en-US" dirty="0" smtClean="0"/>
              <a:t> oil, straw berry syrup, butter triglycerides, residual pesticides in food and </a:t>
            </a:r>
            <a:r>
              <a:rPr lang="en-US" dirty="0" smtClean="0"/>
              <a:t>wine.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and criminal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analysis of fire debris using GC-MS can be established by American Society for Testing Materials (ASTM) standard for fire debris 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is the key tool used in sports anti-doping laboratories to test athlete’s urine samples for prohibited </a:t>
            </a:r>
            <a:r>
              <a:rPr lang="en-US" dirty="0" smtClean="0"/>
              <a:t>performance enhancing </a:t>
            </a:r>
            <a:r>
              <a:rPr lang="en-US" dirty="0" smtClean="0"/>
              <a:t>drugs like anabolic steroids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is also commonly used in forensic toxicology to find poisons, steroids </a:t>
            </a:r>
            <a:r>
              <a:rPr lang="en-US" dirty="0" smtClean="0"/>
              <a:t>in </a:t>
            </a:r>
            <a:r>
              <a:rPr lang="en-US" dirty="0" smtClean="0"/>
              <a:t>biological specimens of suspects, victims, or the </a:t>
            </a:r>
            <a:r>
              <a:rPr lang="en-US" dirty="0" smtClean="0"/>
              <a:t>deceased.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Medicine and Pharmaceutical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GC-MS is widely used in pharmaceutical industries for analytical research and development, quality control, quality assurance, production, pilot plants departments for active pharmaceutical ingredients (API), bulk drugs and formulations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is used for process and method development, identification of impurities in API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It is an integral part of research associated with medicinal </a:t>
            </a:r>
            <a:r>
              <a:rPr lang="en-US" dirty="0" smtClean="0"/>
              <a:t>chemistry.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719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GC-MS</vt:lpstr>
      <vt:lpstr>Introduction</vt:lpstr>
      <vt:lpstr>Advantages of GC-MS</vt:lpstr>
      <vt:lpstr>Contin…..</vt:lpstr>
      <vt:lpstr>Applications </vt:lpstr>
      <vt:lpstr>Biological and pesticides detections </vt:lpstr>
      <vt:lpstr>Food, beverage, flavor and fragrance analysis</vt:lpstr>
      <vt:lpstr>Forensic and criminal cases</vt:lpstr>
      <vt:lpstr>Medicine and Pharmaceutical Applications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GC-MS</dc:title>
  <dc:creator>LENOVO</dc:creator>
  <cp:lastModifiedBy>LENOVO</cp:lastModifiedBy>
  <cp:revision>2</cp:revision>
  <dcterms:created xsi:type="dcterms:W3CDTF">2006-08-16T00:00:00Z</dcterms:created>
  <dcterms:modified xsi:type="dcterms:W3CDTF">2022-05-05T09:07:05Z</dcterms:modified>
</cp:coreProperties>
</file>