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1" r:id="rId8"/>
    <p:sldId id="260" r:id="rId9"/>
    <p:sldId id="262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2754-8B51-CB16-55D6-FD6C8B8B7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92BD3-3046-65EC-5805-9D07F7EB0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D2D82-D5B0-B9B9-D63C-5B7B3AB10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3FB1-8D65-4F8D-8DCC-DB29C0D81F9D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E0674-5087-DB94-608C-A1B37311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7C94C-DCF0-406F-5A83-45EA0B6F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144A-B598-48AD-B8C2-9C7DA3D195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419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F7A95-8CE3-8E02-8727-23AFAF0CB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2A885-01BA-580F-BBC0-AA8D770A4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9FD2E-DEC1-2374-5717-9844A32F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3FB1-8D65-4F8D-8DCC-DB29C0D81F9D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5108E-D036-E3F5-B0FD-41C412DED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9ED88-68A0-87AE-760B-4885F1C72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144A-B598-48AD-B8C2-9C7DA3D195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0465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B309C-B7F0-7FEE-311B-D309F7DB5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DF316-7889-AE6D-192B-6D0F4A5BE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C3A59-52ED-E528-032B-87D0044EC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3FB1-8D65-4F8D-8DCC-DB29C0D81F9D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A9305-6058-116A-9577-2FD644C9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3FBC9-8C83-6F26-1081-96E6F3E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144A-B598-48AD-B8C2-9C7DA3D195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483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71AB9-B3E7-643D-4137-FBFCFD52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20789-1978-4B9F-FF25-6F5859F9C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78B91-E4FD-24CD-34D8-2FF31984C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3FB1-8D65-4F8D-8DCC-DB29C0D81F9D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17DB5-6BD9-D536-67C6-C2401AB6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37170-FCED-08C4-2AC7-241064AE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144A-B598-48AD-B8C2-9C7DA3D195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857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7C499-910D-9B63-3E06-3F084B52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85FD7-8D15-82AF-A978-7CB365E3D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8D521-B661-95A1-B0DC-6FBB82B9D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3FB1-8D65-4F8D-8DCC-DB29C0D81F9D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DB9E2-BE61-E473-9841-AECDC4E2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7D76E-BA19-615B-F693-841F46B6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144A-B598-48AD-B8C2-9C7DA3D195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863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B6EE-BB41-6E2E-CE95-67DD4E24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6C380-12B6-E841-BC24-28013128C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DA919-CAB7-176F-AEF1-12305ABAA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06456-E50E-977D-4500-4FA435A57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3FB1-8D65-4F8D-8DCC-DB29C0D81F9D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36F2D-F0F8-78C8-0C79-213A4EEE8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0BAFD5-3AEB-33D4-83AC-16DF8B59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144A-B598-48AD-B8C2-9C7DA3D195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225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F36C-67FF-6F14-2963-269A239F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4E128-0C94-6EB3-72DE-5CF78FF50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C03FC-CCDB-01B2-E204-9E38A95E9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338C9-010C-195F-6A1F-1A1046E87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8E562-36D3-5988-C5B0-54EDADC68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00B3BC-677A-090D-8C4C-4DC1D2327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3FB1-8D65-4F8D-8DCC-DB29C0D81F9D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4D7326-72C7-1FC5-CFFC-14626520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6A8C6B-E359-563D-815F-A7EA372E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144A-B598-48AD-B8C2-9C7DA3D195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4393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823B-1548-9A43-54A8-468CB8418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5FFAF2-804E-FC07-BB5B-C5D5017E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3FB1-8D65-4F8D-8DCC-DB29C0D81F9D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1D660D-7B44-4855-B336-5F44DDEB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D08B-CAD1-7751-05B7-23BABC2F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144A-B598-48AD-B8C2-9C7DA3D195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27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14104-7333-3AD8-E83B-7EB3D7E7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3FB1-8D65-4F8D-8DCC-DB29C0D81F9D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A8373-CE92-00D1-911E-EACA450B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98B24-2380-C397-AD86-46F98D052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144A-B598-48AD-B8C2-9C7DA3D195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015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5923C-7926-DADD-AAC0-0F825EDD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4682B-3A11-691F-DFE7-C65B2B0C5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67223-D565-06EC-83E9-DC1232D96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22870-F564-2535-927D-87559FE2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3FB1-8D65-4F8D-8DCC-DB29C0D81F9D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7A5C8E-E992-B97D-C026-F236F6D2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BC74D-34C9-03F1-DCCB-46D249D4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144A-B598-48AD-B8C2-9C7DA3D195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284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DCFA5-C173-A308-F253-A4909471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2FB4F-EBA9-D2DE-A445-2CDAB601F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ADDFF-7858-914D-4B24-8F4A770FF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3B165-3FAC-921C-7469-14036988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3FB1-8D65-4F8D-8DCC-DB29C0D81F9D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58B59-4A92-7F6F-D541-E9103CF2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6AC68-47C0-7448-0AD3-E73D8C589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144A-B598-48AD-B8C2-9C7DA3D195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9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23556-147E-5CF5-6ABF-D814F11E3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E761FA-0115-D203-31B3-91DAEF920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9A01C-4F52-99AA-9BC7-70E8AC6EA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23FB1-8D65-4F8D-8DCC-DB29C0D81F9D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B6518-440F-A41C-05F8-0F1A7C754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6210-DCD6-9801-7140-0AD6768E7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144A-B598-48AD-B8C2-9C7DA3D195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341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D98AAB-154D-8045-2451-250291FA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Unit 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3114C-7314-72A3-8466-95636D13C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Regulation of gene expression</a:t>
            </a:r>
          </a:p>
          <a:p>
            <a:r>
              <a:rPr lang="en-US" dirty="0"/>
              <a:t>Operon</a:t>
            </a:r>
          </a:p>
          <a:p>
            <a:r>
              <a:rPr lang="en-US" dirty="0"/>
              <a:t>positive and negative regulation</a:t>
            </a:r>
          </a:p>
          <a:p>
            <a:r>
              <a:rPr lang="en-US" dirty="0"/>
              <a:t>Transcription of Operons Is Controlled by Induction and Repression</a:t>
            </a:r>
          </a:p>
          <a:p>
            <a:r>
              <a:rPr lang="en-US" i="1" dirty="0"/>
              <a:t>lac </a:t>
            </a:r>
            <a:r>
              <a:rPr lang="en-US" dirty="0"/>
              <a:t>operon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1342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92976" y="452438"/>
            <a:ext cx="3375025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1" y="457202"/>
            <a:ext cx="3282583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1" y="3991276"/>
            <a:ext cx="398045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657600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CAP Is a Positive Regulator of the </a:t>
            </a:r>
            <a:r>
              <a:rPr lang="en-US" dirty="0" err="1"/>
              <a:t>lac</a:t>
            </a:r>
            <a:r>
              <a:rPr lang="en-US" dirty="0"/>
              <a:t> </a:t>
            </a:r>
            <a:r>
              <a:rPr lang="en-US" dirty="0" err="1"/>
              <a:t>Operon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881981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1" y="1905001"/>
            <a:ext cx="3900933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Transcription by RNA polymerase from some promoters proceeds with low </a:t>
            </a:r>
            <a:r>
              <a:rPr lang="en-US" dirty="0" err="1"/>
              <a:t>efﬁciency</a:t>
            </a:r>
            <a:r>
              <a:rPr lang="en-US" dirty="0"/>
              <a:t> unless assisted by an accessory protein that acts as a positive regulator. One such protein is CAP, or </a:t>
            </a:r>
            <a:r>
              <a:rPr lang="en-US" dirty="0" err="1"/>
              <a:t>catabolite</a:t>
            </a:r>
            <a:r>
              <a:rPr lang="en-US" dirty="0"/>
              <a:t> activator protein. Its name derives from the phenomenon of </a:t>
            </a:r>
            <a:r>
              <a:rPr lang="en-US" dirty="0" err="1"/>
              <a:t>catabolite</a:t>
            </a:r>
            <a:r>
              <a:rPr lang="en-US" dirty="0"/>
              <a:t> repression in </a:t>
            </a:r>
            <a:r>
              <a:rPr lang="en-US" i="1" dirty="0"/>
              <a:t>E. coli</a:t>
            </a:r>
            <a:r>
              <a:rPr lang="en-US" dirty="0"/>
              <a:t>. </a:t>
            </a:r>
            <a:r>
              <a:rPr lang="en-US" dirty="0" err="1"/>
              <a:t>Catabolite</a:t>
            </a:r>
            <a:r>
              <a:rPr lang="en-US" dirty="0"/>
              <a:t> repression is a global control that coordinates gene expression with the total physiological state of the cell: As long as glucose is available, E. coli </a:t>
            </a:r>
            <a:r>
              <a:rPr lang="en-US" dirty="0" err="1"/>
              <a:t>catabolizes</a:t>
            </a:r>
            <a:r>
              <a:rPr lang="en-US" dirty="0"/>
              <a:t> it in preference to any other energy source, such as lactose or </a:t>
            </a:r>
            <a:r>
              <a:rPr lang="en-US" dirty="0" err="1"/>
              <a:t>galactose</a:t>
            </a:r>
            <a:r>
              <a:rPr lang="en-US" dirty="0"/>
              <a:t>. </a:t>
            </a:r>
            <a:r>
              <a:rPr lang="en-US" dirty="0" err="1"/>
              <a:t>Catabolite</a:t>
            </a:r>
            <a:r>
              <a:rPr lang="en-US" dirty="0"/>
              <a:t> repression ensures that the </a:t>
            </a:r>
            <a:r>
              <a:rPr lang="en-US" dirty="0" err="1"/>
              <a:t>operons</a:t>
            </a:r>
            <a:r>
              <a:rPr lang="en-US" dirty="0"/>
              <a:t> necessary for metabolism of these alternative energy sources, that is, the </a:t>
            </a:r>
            <a:r>
              <a:rPr lang="en-US" dirty="0" err="1"/>
              <a:t>lac</a:t>
            </a:r>
            <a:r>
              <a:rPr lang="en-US" dirty="0"/>
              <a:t> and gal </a:t>
            </a:r>
            <a:r>
              <a:rPr lang="en-US" dirty="0" err="1"/>
              <a:t>operons</a:t>
            </a:r>
            <a:r>
              <a:rPr lang="en-US" dirty="0"/>
              <a:t>, remain repressed until the supply of glucose is exhausted. </a:t>
            </a:r>
            <a:r>
              <a:rPr lang="en-US" dirty="0" err="1"/>
              <a:t>Catabolite</a:t>
            </a:r>
            <a:r>
              <a:rPr lang="en-US" dirty="0"/>
              <a:t> repression overrides the </a:t>
            </a:r>
            <a:r>
              <a:rPr lang="en-US" dirty="0" err="1"/>
              <a:t>inﬂuence</a:t>
            </a:r>
            <a:r>
              <a:rPr lang="en-US" dirty="0"/>
              <a:t> of any inducers that might be present. </a:t>
            </a:r>
            <a:r>
              <a:rPr lang="en-US" dirty="0" err="1"/>
              <a:t>Catabolite</a:t>
            </a:r>
            <a:r>
              <a:rPr lang="en-US" dirty="0"/>
              <a:t> repression is maintained until the E. coli cells become starved of glucose. Glucose starvation leads to activation of </a:t>
            </a:r>
            <a:r>
              <a:rPr lang="en-US" dirty="0" err="1"/>
              <a:t>adenylyl</a:t>
            </a:r>
            <a:r>
              <a:rPr lang="en-US" dirty="0"/>
              <a:t> </a:t>
            </a:r>
            <a:r>
              <a:rPr lang="en-US" dirty="0" err="1"/>
              <a:t>cyclase</a:t>
            </a:r>
            <a:r>
              <a:rPr lang="en-US" dirty="0"/>
              <a:t>, and the cells begin to make </a:t>
            </a:r>
            <a:r>
              <a:rPr lang="en-US" dirty="0" err="1"/>
              <a:t>cAMP</a:t>
            </a:r>
            <a:r>
              <a:rPr lang="en-US" dirty="0"/>
              <a:t>. (In contrast, glucose uptake is accompanied by deactivation of </a:t>
            </a:r>
            <a:r>
              <a:rPr lang="en-US" dirty="0" err="1"/>
              <a:t>adenylyl</a:t>
            </a:r>
            <a:r>
              <a:rPr lang="en-US" dirty="0"/>
              <a:t> </a:t>
            </a:r>
            <a:r>
              <a:rPr lang="en-US" dirty="0" err="1"/>
              <a:t>cyclase</a:t>
            </a:r>
            <a:r>
              <a:rPr lang="en-US" dirty="0"/>
              <a:t>.) The action of CAP as a positive regulator is </a:t>
            </a:r>
            <a:r>
              <a:rPr lang="en-US" dirty="0" err="1"/>
              <a:t>cAMP</a:t>
            </a:r>
            <a:r>
              <a:rPr lang="en-US" dirty="0"/>
              <a:t>-dependent. </a:t>
            </a:r>
            <a:r>
              <a:rPr lang="en-US" dirty="0" err="1"/>
              <a:t>cAMP</a:t>
            </a:r>
            <a:r>
              <a:rPr lang="en-US" dirty="0"/>
              <a:t> is a small-molecule inducer for CAP, and </a:t>
            </a:r>
            <a:r>
              <a:rPr lang="en-US" dirty="0" err="1"/>
              <a:t>cAMP</a:t>
            </a:r>
            <a:r>
              <a:rPr lang="en-US" dirty="0"/>
              <a:t> binding enhances CAP’s </a:t>
            </a:r>
            <a:r>
              <a:rPr lang="en-US" dirty="0" err="1"/>
              <a:t>afﬁnity</a:t>
            </a:r>
            <a:r>
              <a:rPr lang="en-US" dirty="0"/>
              <a:t> for DNA. CAP, also referred to as CRP (for </a:t>
            </a:r>
            <a:r>
              <a:rPr lang="en-US" dirty="0" err="1"/>
              <a:t>cAMP</a:t>
            </a:r>
            <a:r>
              <a:rPr lang="en-US" dirty="0"/>
              <a:t> receptor protein), is a </a:t>
            </a:r>
            <a:r>
              <a:rPr lang="en-US" dirty="0" err="1"/>
              <a:t>dimer</a:t>
            </a:r>
            <a:r>
              <a:rPr lang="en-US" dirty="0"/>
              <a:t> of identical 22.5-kD polypeptides. The N-terminal domains bind </a:t>
            </a:r>
            <a:r>
              <a:rPr lang="en-US" dirty="0" err="1"/>
              <a:t>cAMP</a:t>
            </a:r>
            <a:r>
              <a:rPr lang="en-US" dirty="0"/>
              <a:t>; the C-terminal domains constitute the DNA-binding site. Two molecules of </a:t>
            </a:r>
            <a:r>
              <a:rPr lang="en-US" dirty="0" err="1"/>
              <a:t>cAMP</a:t>
            </a:r>
            <a:r>
              <a:rPr lang="en-US" dirty="0"/>
              <a:t> are bound per </a:t>
            </a:r>
            <a:r>
              <a:rPr lang="en-US" dirty="0" err="1"/>
              <a:t>dimer</a:t>
            </a:r>
            <a:r>
              <a:rPr lang="en-US" dirty="0"/>
              <a:t>. The CAP–(</a:t>
            </a:r>
            <a:r>
              <a:rPr lang="en-US" dirty="0" err="1"/>
              <a:t>cAMP</a:t>
            </a:r>
            <a:r>
              <a:rPr lang="en-US" dirty="0"/>
              <a:t>)2 complex binds to </a:t>
            </a:r>
            <a:r>
              <a:rPr lang="en-US" dirty="0" err="1"/>
              <a:t>speciﬁc</a:t>
            </a:r>
            <a:r>
              <a:rPr lang="en-US" dirty="0"/>
              <a:t> target sites near the promoters of </a:t>
            </a:r>
            <a:r>
              <a:rPr lang="en-US" dirty="0" err="1"/>
              <a:t>operons</a:t>
            </a:r>
            <a:r>
              <a:rPr lang="en-US" dirty="0"/>
              <a:t> . Binding of CAP–(</a:t>
            </a:r>
            <a:r>
              <a:rPr lang="en-US" dirty="0" err="1"/>
              <a:t>cAMP</a:t>
            </a:r>
            <a:r>
              <a:rPr lang="en-US" dirty="0"/>
              <a:t>)2 to DNA causes the DNA to bend more than 80°  This CAP-induced DNA bending near the promoter assists RNA polymerase </a:t>
            </a:r>
            <a:r>
              <a:rPr lang="en-US" dirty="0" err="1"/>
              <a:t>holoenzyme</a:t>
            </a:r>
            <a:r>
              <a:rPr lang="en-US" dirty="0"/>
              <a:t> binding and closed promoter complex formation. Contacts made between the CAP–(</a:t>
            </a:r>
            <a:r>
              <a:rPr lang="en-US" dirty="0" err="1"/>
              <a:t>cAMP</a:t>
            </a:r>
            <a:r>
              <a:rPr lang="en-US" dirty="0"/>
              <a:t>)2 complex and the </a:t>
            </a:r>
            <a:r>
              <a:rPr lang="el-GR" dirty="0"/>
              <a:t>α</a:t>
            </a:r>
            <a:r>
              <a:rPr lang="en-US" dirty="0"/>
              <a:t>-subunit of RNA polymerase </a:t>
            </a:r>
            <a:r>
              <a:rPr lang="en-US" dirty="0" err="1"/>
              <a:t>holoenzyme</a:t>
            </a:r>
            <a:r>
              <a:rPr lang="en-US" dirty="0"/>
              <a:t> activate transcription.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Regulation of gene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4343400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en-US" sz="4200" dirty="0"/>
              <a:t>Gene expression can be controlled at any of  several stages, which can be divided broadly into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200" dirty="0"/>
              <a:t> transcription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200" dirty="0"/>
              <a:t> processing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4200" dirty="0"/>
              <a:t> and translation:</a:t>
            </a:r>
          </a:p>
          <a:p>
            <a:pPr algn="just"/>
            <a:r>
              <a:rPr lang="en-US" sz="4200" dirty="0"/>
              <a:t>Transcription often is controlled at the stage of initiation. </a:t>
            </a:r>
          </a:p>
          <a:p>
            <a:pPr algn="just"/>
            <a:r>
              <a:rPr lang="en-US" sz="4200" dirty="0"/>
              <a:t>Transcription is not usually controlled at elongation, but it may be controlled at termination to determine whether RNA polymerase  is allowed to proceed past a terminator to the gene(s) beyond.</a:t>
            </a:r>
          </a:p>
          <a:p>
            <a:pPr algn="just"/>
            <a:r>
              <a:rPr lang="en-US" sz="4200" dirty="0"/>
              <a:t> In bacteria, an mRNA is typically available for translation while	it is being	synthesized; this is called coupled transcription/translation.	</a:t>
            </a:r>
          </a:p>
          <a:p>
            <a:pPr algn="just"/>
            <a:r>
              <a:rPr lang="en-US" sz="4200" dirty="0"/>
              <a:t>(In eukaryotic cells, transcription takes place	in the nucleus, and translation takes place in the cytoplasm.) </a:t>
            </a:r>
          </a:p>
          <a:p>
            <a:pPr algn="just"/>
            <a:r>
              <a:rPr lang="en-US" sz="4200" dirty="0"/>
              <a:t>Translation	in bacteria may be directly regulated, but more commonly it is passively modulated. The coding portion or open reading frame of a gene can be assembled either with common or rare </a:t>
            </a:r>
            <a:r>
              <a:rPr lang="en-US" sz="4200" dirty="0" err="1"/>
              <a:t>codons</a:t>
            </a:r>
            <a:r>
              <a:rPr lang="en-US" sz="4200" dirty="0"/>
              <a:t>, which correspond to common or rare </a:t>
            </a:r>
            <a:r>
              <a:rPr lang="en-US" sz="4200" dirty="0" err="1"/>
              <a:t>tRNAs</a:t>
            </a:r>
            <a:r>
              <a:rPr lang="en-US" sz="4200" dirty="0"/>
              <a:t>. mRNAs containing a number of rare </a:t>
            </a:r>
            <a:r>
              <a:rPr lang="en-US" sz="4200" dirty="0" err="1"/>
              <a:t>codons</a:t>
            </a:r>
            <a:r>
              <a:rPr lang="en-US" sz="4200" dirty="0"/>
              <a:t> take longer to translate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83089-2C12-76F4-6E68-CE0CD237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Operon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9E215-D6EF-0D23-1D5A-40312B54C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	basic concept for the way transcription is controlled  in bacteria is called	the operon model	and was	proposed	by François  Jacob and Jacques	Monod 	in 1961. </a:t>
            </a:r>
          </a:p>
          <a:p>
            <a:r>
              <a:rPr lang="en-US" dirty="0"/>
              <a:t>In bacteria, genes encoding the enzymes of a particular metabolic pathway are often grouped adjacent to one another in a cluster on the chromosome. </a:t>
            </a:r>
          </a:p>
          <a:p>
            <a:r>
              <a:rPr lang="en-US" dirty="0"/>
              <a:t>This pattern of organization allows all of the genes in the group to be expressed in a coordinated fashion through transcription into a single polycistronic mRNA encoding all the enzymes of the metabolic pathway. A regulatory sequence lying adjacent to the DNA being transcribed determines whether transcription takes place. This sequence is termed the operator . </a:t>
            </a:r>
          </a:p>
          <a:p>
            <a:r>
              <a:rPr lang="en-US" dirty="0"/>
              <a:t>The operator is located next to a promoter. Interaction of a regulatory protein with the operator controls transcription of the gene cluster by controlling access of RNA polymerase to the promoter. Such co-expressed gene clusters, together with the operator and promoter sequences that control their transcription, are called operons.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272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E7DB-8C02-5E49-7767-445FDD832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E3B12F-0633-09DC-32AA-04BBF7C874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5587" y="2521819"/>
            <a:ext cx="6600825" cy="20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726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8288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1752600"/>
            <a:ext cx="2667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76400"/>
            <a:ext cx="2895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en-US" dirty="0"/>
              <a:t>positive and negative regulation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b="1" dirty="0"/>
              <a:t>Transcription of </a:t>
            </a:r>
            <a:r>
              <a:rPr lang="en-US" sz="2400" b="1" dirty="0" err="1"/>
              <a:t>Operons</a:t>
            </a:r>
            <a:r>
              <a:rPr lang="en-US" sz="2400" b="1" dirty="0"/>
              <a:t> Is Controlled by Induction and Repression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/>
              <a:t>Induction</a:t>
            </a:r>
          </a:p>
          <a:p>
            <a:r>
              <a:rPr lang="en-US" sz="1600" dirty="0"/>
              <a:t> Increased synthesis of enzymes in response to the presence of a particular substrate is termed induction. </a:t>
            </a:r>
          </a:p>
          <a:p>
            <a:r>
              <a:rPr lang="en-US" sz="1600" dirty="0" err="1"/>
              <a:t>eg</a:t>
            </a:r>
            <a:r>
              <a:rPr lang="en-US" sz="1600" dirty="0"/>
              <a:t>. In the absence of lactose, </a:t>
            </a:r>
            <a:r>
              <a:rPr lang="en-US" sz="1600" i="1" dirty="0"/>
              <a:t>E. coli </a:t>
            </a:r>
            <a:r>
              <a:rPr lang="en-US" sz="1600" dirty="0"/>
              <a:t>cells contain very little  </a:t>
            </a:r>
            <a:r>
              <a:rPr lang="el-GR" sz="1600" dirty="0"/>
              <a:t>β</a:t>
            </a:r>
            <a:r>
              <a:rPr lang="en-US" sz="1600" dirty="0"/>
              <a:t> </a:t>
            </a:r>
            <a:r>
              <a:rPr lang="en-US" sz="1600" dirty="0" err="1"/>
              <a:t>galactosidase</a:t>
            </a:r>
            <a:r>
              <a:rPr lang="en-US" sz="1600" dirty="0"/>
              <a:t> (less than 5 molecules per cell). However, lactose availability induces the synthesis of </a:t>
            </a:r>
            <a:r>
              <a:rPr lang="el-GR" sz="1600" dirty="0"/>
              <a:t>β </a:t>
            </a:r>
            <a:r>
              <a:rPr lang="en-US" sz="1600" dirty="0" err="1"/>
              <a:t>galactosidase</a:t>
            </a:r>
            <a:r>
              <a:rPr lang="en-US" sz="1600" dirty="0"/>
              <a:t> by activating transcription of the </a:t>
            </a:r>
            <a:r>
              <a:rPr lang="en-US" sz="1600" dirty="0" err="1"/>
              <a:t>lac</a:t>
            </a:r>
            <a:r>
              <a:rPr lang="en-US" sz="1600" dirty="0"/>
              <a:t> </a:t>
            </a:r>
            <a:r>
              <a:rPr lang="en-US" sz="1600" dirty="0" err="1"/>
              <a:t>operon</a:t>
            </a:r>
            <a:r>
              <a:rPr lang="en-US" sz="1600" dirty="0"/>
              <a:t>.</a:t>
            </a:r>
          </a:p>
          <a:p>
            <a:r>
              <a:rPr lang="en-US" sz="1600" dirty="0"/>
              <a:t>Substrates capable of activating synthesis of the enzymes that metabolize them are called </a:t>
            </a:r>
            <a:r>
              <a:rPr lang="en-US" sz="1600" b="1" dirty="0"/>
              <a:t>co-</a:t>
            </a:r>
            <a:r>
              <a:rPr lang="en-US" sz="1600" b="1" dirty="0" err="1"/>
              <a:t>inducers,or</a:t>
            </a:r>
            <a:r>
              <a:rPr lang="en-US" sz="1600" b="1" dirty="0"/>
              <a:t>, </a:t>
            </a:r>
            <a:r>
              <a:rPr lang="en-US" sz="1600" dirty="0"/>
              <a:t> </a:t>
            </a:r>
            <a:r>
              <a:rPr lang="en-US" sz="1600" b="1" dirty="0"/>
              <a:t>inducers</a:t>
            </a:r>
            <a:r>
              <a:rPr lang="en-US" sz="1600" dirty="0"/>
              <a:t>. Some substrate analogs can induce enzyme synthesis even though the enzymes are incapable of metabolizing them. These analogs are called gratuitous inducers. A number of </a:t>
            </a:r>
            <a:r>
              <a:rPr lang="en-US" sz="1600" dirty="0" err="1"/>
              <a:t>thiogalactosides</a:t>
            </a:r>
            <a:r>
              <a:rPr lang="en-US" sz="1600" dirty="0"/>
              <a:t>, such as IPTG (isopropyl -</a:t>
            </a:r>
            <a:r>
              <a:rPr lang="en-US" sz="1600" dirty="0" err="1"/>
              <a:t>thiogalactoside</a:t>
            </a:r>
            <a:r>
              <a:rPr lang="en-US" sz="1600" dirty="0"/>
              <a:t>, are excellent gratuitous inducers of </a:t>
            </a:r>
            <a:r>
              <a:rPr lang="el-GR" sz="1600" dirty="0"/>
              <a:t>β</a:t>
            </a:r>
            <a:r>
              <a:rPr lang="en-US" sz="1600" dirty="0"/>
              <a:t> -</a:t>
            </a:r>
            <a:r>
              <a:rPr lang="en-US" sz="1600" dirty="0" err="1"/>
              <a:t>galactosidase</a:t>
            </a:r>
            <a:r>
              <a:rPr lang="en-US" sz="1600" dirty="0"/>
              <a:t> activity in E. coli. 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  <a:r>
              <a:rPr lang="en-US" sz="1600" b="1" dirty="0"/>
              <a:t>Repression</a:t>
            </a:r>
            <a:r>
              <a:rPr lang="en-US" sz="1600" dirty="0"/>
              <a:t> </a:t>
            </a:r>
          </a:p>
          <a:p>
            <a:r>
              <a:rPr lang="en-US" sz="1600" dirty="0"/>
              <a:t>Decreased synthesis of enzymes in response to a </a:t>
            </a:r>
            <a:r>
              <a:rPr lang="en-US" sz="1600" dirty="0" err="1"/>
              <a:t>speciﬁc</a:t>
            </a:r>
            <a:r>
              <a:rPr lang="en-US" sz="1600" dirty="0"/>
              <a:t> metabolite—is termed repression.</a:t>
            </a:r>
          </a:p>
          <a:p>
            <a:r>
              <a:rPr lang="en-US" sz="1600" dirty="0"/>
              <a:t> example, the enzymes of tryptophan biosynthesis in </a:t>
            </a:r>
            <a:r>
              <a:rPr lang="en-US" sz="1600" i="1" dirty="0"/>
              <a:t>E. coli </a:t>
            </a:r>
            <a:r>
              <a:rPr lang="en-US" sz="1600" dirty="0"/>
              <a:t>are encoded in the </a:t>
            </a:r>
            <a:r>
              <a:rPr lang="en-US" sz="1600" dirty="0" err="1"/>
              <a:t>trp</a:t>
            </a:r>
            <a:r>
              <a:rPr lang="en-US" sz="1600" dirty="0"/>
              <a:t> </a:t>
            </a:r>
            <a:r>
              <a:rPr lang="en-US" sz="1600" dirty="0" err="1"/>
              <a:t>operon</a:t>
            </a:r>
            <a:r>
              <a:rPr lang="en-US" sz="1600" dirty="0"/>
              <a:t>. If </a:t>
            </a:r>
            <a:r>
              <a:rPr lang="en-US" sz="1600" dirty="0" err="1"/>
              <a:t>sufﬁcient</a:t>
            </a:r>
            <a:r>
              <a:rPr lang="en-US" sz="1600" dirty="0"/>
              <a:t> </a:t>
            </a:r>
            <a:r>
              <a:rPr lang="en-US" sz="1600" dirty="0" err="1"/>
              <a:t>Trp</a:t>
            </a:r>
            <a:r>
              <a:rPr lang="en-US" sz="1600" dirty="0"/>
              <a:t> is available to the growing bacterial culture, the </a:t>
            </a:r>
            <a:r>
              <a:rPr lang="en-US" sz="1600" dirty="0" err="1"/>
              <a:t>trp</a:t>
            </a:r>
            <a:r>
              <a:rPr lang="en-US" sz="1600" dirty="0"/>
              <a:t> </a:t>
            </a:r>
            <a:r>
              <a:rPr lang="en-US" sz="1600" dirty="0" err="1"/>
              <a:t>operon</a:t>
            </a:r>
            <a:r>
              <a:rPr lang="en-US" sz="1600" dirty="0"/>
              <a:t> is not transcribed, so the </a:t>
            </a:r>
            <a:r>
              <a:rPr lang="en-US" sz="1600" dirty="0" err="1"/>
              <a:t>Trp</a:t>
            </a:r>
            <a:r>
              <a:rPr lang="en-US" sz="1600" dirty="0"/>
              <a:t> biosynthetic enzymes are not made; that is, their synthesis is repressed. </a:t>
            </a:r>
          </a:p>
          <a:p>
            <a:r>
              <a:rPr lang="en-US" sz="1600" dirty="0"/>
              <a:t>In repression, a metabolite, typically an end product, depresses synthesis of its own biosynthetic enzymes. Such metabolites are called </a:t>
            </a:r>
            <a:r>
              <a:rPr lang="en-US" sz="1600" b="1" dirty="0"/>
              <a:t>co-repressors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95400"/>
            <a:ext cx="7391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259247"/>
            <a:ext cx="10515600" cy="1325563"/>
          </a:xfrm>
        </p:spPr>
        <p:txBody>
          <a:bodyPr/>
          <a:lstStyle/>
          <a:p>
            <a:r>
              <a:rPr lang="en-US" i="1" dirty="0"/>
              <a:t>lac </a:t>
            </a:r>
            <a:r>
              <a:rPr lang="en-US" dirty="0"/>
              <a:t>operon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657600"/>
            <a:ext cx="7315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1305344"/>
            <a:ext cx="784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Two proteins to metabolized lactose: 𝛃-galactosidase, which catalyzes the hydrolysis of lactose to its component monosaccharides  and </a:t>
            </a:r>
            <a:r>
              <a:rPr lang="en-US" dirty="0" err="1"/>
              <a:t>galactoside</a:t>
            </a:r>
            <a:r>
              <a:rPr lang="en-US" dirty="0"/>
              <a:t>  permease (also known as lactose permease which transports lactose into the cell. All three structural genes are translated from a single mRNA transcript. A nearby gene, I, encodes the </a:t>
            </a:r>
            <a:r>
              <a:rPr lang="en-US" dirty="0" err="1"/>
              <a:t>lac</a:t>
            </a:r>
            <a:r>
              <a:rPr lang="en-US" dirty="0"/>
              <a:t> repressor, a protein that inhibits the synthesis of the three </a:t>
            </a:r>
            <a:r>
              <a:rPr lang="en-US" dirty="0" err="1"/>
              <a:t>lac</a:t>
            </a:r>
            <a:r>
              <a:rPr lang="en-US" dirty="0"/>
              <a:t> proteins. The target of the </a:t>
            </a:r>
            <a:r>
              <a:rPr lang="en-US" dirty="0" err="1"/>
              <a:t>lac</a:t>
            </a:r>
            <a:r>
              <a:rPr lang="en-US" dirty="0"/>
              <a:t> repressor is a region of the </a:t>
            </a:r>
            <a:r>
              <a:rPr lang="en-US" dirty="0" err="1"/>
              <a:t>lac</a:t>
            </a:r>
            <a:r>
              <a:rPr lang="en-US" dirty="0"/>
              <a:t> </a:t>
            </a:r>
            <a:r>
              <a:rPr lang="en-US" dirty="0" err="1"/>
              <a:t>operon</a:t>
            </a:r>
            <a:r>
              <a:rPr lang="en-US" dirty="0"/>
              <a:t> known as its operator, which lies near the beginning of the β-</a:t>
            </a:r>
            <a:r>
              <a:rPr lang="en-US" dirty="0" err="1"/>
              <a:t>galactosidase</a:t>
            </a:r>
            <a:r>
              <a:rPr lang="en-US" dirty="0"/>
              <a:t> gene. In the absence of inducer, </a:t>
            </a:r>
            <a:r>
              <a:rPr lang="en-US" dirty="0" err="1"/>
              <a:t>lac</a:t>
            </a:r>
            <a:r>
              <a:rPr lang="en-US" dirty="0"/>
              <a:t> repressor </a:t>
            </a:r>
            <a:r>
              <a:rPr lang="en-US" dirty="0" err="1"/>
              <a:t>speciﬁcally</a:t>
            </a:r>
            <a:r>
              <a:rPr lang="en-US" dirty="0"/>
              <a:t> binds to the operator to prevent the transcription of mRNA . lac Repressor Binds Two DNA Segments Simultaneously.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-1"/>
            <a:ext cx="3048000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52401"/>
            <a:ext cx="4517813" cy="333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2895600"/>
            <a:ext cx="431269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1089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Unit 5</vt:lpstr>
      <vt:lpstr>Regulation of gene expression</vt:lpstr>
      <vt:lpstr>Operon</vt:lpstr>
      <vt:lpstr>PowerPoint Presentation</vt:lpstr>
      <vt:lpstr>positive and negative regulation</vt:lpstr>
      <vt:lpstr>Transcription of Operons Is Controlled by Induction and Repression</vt:lpstr>
      <vt:lpstr>PowerPoint Presentation</vt:lpstr>
      <vt:lpstr>lac operon</vt:lpstr>
      <vt:lpstr>PowerPoint Presentation</vt:lpstr>
      <vt:lpstr>PowerPoint Presentation</vt:lpstr>
      <vt:lpstr>CAP Is a Positive Regulator of the lac Operon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Manishi</dc:creator>
  <cp:lastModifiedBy>Manishi</cp:lastModifiedBy>
  <cp:revision>1</cp:revision>
  <dcterms:created xsi:type="dcterms:W3CDTF">2022-05-19T06:11:55Z</dcterms:created>
  <dcterms:modified xsi:type="dcterms:W3CDTF">2022-05-19T06:12:01Z</dcterms:modified>
</cp:coreProperties>
</file>