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notesMasterIdLst>
    <p:notesMasterId r:id="rId24"/>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4" r:id="rId15"/>
    <p:sldId id="270" r:id="rId16"/>
    <p:sldId id="271" r:id="rId17"/>
    <p:sldId id="272"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4C2BAA-14DF-4705-BF30-64EBB6E20C58}" type="datetimeFigureOut">
              <a:rPr lang="en-US" smtClean="0"/>
              <a:pPr/>
              <a:t>5/28/2022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C48250-CFCA-4CD0-9AC0-0805B87773B3}" type="slidenum">
              <a:rPr lang="en-US" smtClean="0"/>
              <a:pPr/>
              <a:t>‹#›</a:t>
            </a:fld>
            <a:endParaRPr lang="en-US"/>
          </a:p>
        </p:txBody>
      </p:sp>
    </p:spTree>
    <p:extLst>
      <p:ext uri="{BB962C8B-B14F-4D97-AF65-F5344CB8AC3E}">
        <p14:creationId xmlns:p14="http://schemas.microsoft.com/office/powerpoint/2010/main" val="432762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C48250-CFCA-4CD0-9AC0-0805B87773B3}" type="slidenum">
              <a:rPr lang="en-US" smtClean="0"/>
              <a:pPr/>
              <a:t>5</a:t>
            </a:fld>
            <a:endParaRPr lang="en-US"/>
          </a:p>
        </p:txBody>
      </p:sp>
    </p:spTree>
    <p:extLst>
      <p:ext uri="{BB962C8B-B14F-4D97-AF65-F5344CB8AC3E}">
        <p14:creationId xmlns:p14="http://schemas.microsoft.com/office/powerpoint/2010/main" val="2544005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9AD5C78-3315-4894-A55D-78A4B37402D4}" type="datetimeFigureOut">
              <a:rPr lang="en-US" smtClean="0"/>
              <a:pPr/>
              <a:t>5/28/2022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C56833B-EED1-4B62-B43C-80AF4925426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AD5C78-3315-4894-A55D-78A4B37402D4}" type="datetimeFigureOut">
              <a:rPr lang="en-US" smtClean="0"/>
              <a:pPr/>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6833B-EED1-4B62-B43C-80AF492542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AD5C78-3315-4894-A55D-78A4B37402D4}" type="datetimeFigureOut">
              <a:rPr lang="en-US" smtClean="0"/>
              <a:pPr/>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6833B-EED1-4B62-B43C-80AF49254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AD5C78-3315-4894-A55D-78A4B37402D4}" type="datetimeFigureOut">
              <a:rPr lang="en-US" smtClean="0"/>
              <a:pPr/>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6833B-EED1-4B62-B43C-80AF4925426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AD5C78-3315-4894-A55D-78A4B37402D4}" type="datetimeFigureOut">
              <a:rPr lang="en-US" smtClean="0"/>
              <a:pPr/>
              <a:t>5/28/2022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C56833B-EED1-4B62-B43C-80AF4925426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AD5C78-3315-4894-A55D-78A4B37402D4}" type="datetimeFigureOut">
              <a:rPr lang="en-US" smtClean="0"/>
              <a:pPr/>
              <a:t>5/28/2022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6833B-EED1-4B62-B43C-80AF4925426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9AD5C78-3315-4894-A55D-78A4B37402D4}" type="datetimeFigureOut">
              <a:rPr lang="en-US" smtClean="0"/>
              <a:pPr/>
              <a:t>5/28/2022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56833B-EED1-4B62-B43C-80AF4925426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AD5C78-3315-4894-A55D-78A4B37402D4}" type="datetimeFigureOut">
              <a:rPr lang="en-US" smtClean="0"/>
              <a:pPr/>
              <a:t>5/28/2022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56833B-EED1-4B62-B43C-80AF492542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D5C78-3315-4894-A55D-78A4B37402D4}" type="datetimeFigureOut">
              <a:rPr lang="en-US" smtClean="0"/>
              <a:pPr/>
              <a:t>5/28/2022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56833B-EED1-4B62-B43C-80AF492542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AD5C78-3315-4894-A55D-78A4B37402D4}" type="datetimeFigureOut">
              <a:rPr lang="en-US" smtClean="0"/>
              <a:pPr/>
              <a:t>5/28/2022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6833B-EED1-4B62-B43C-80AF4925426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AD5C78-3315-4894-A55D-78A4B37402D4}" type="datetimeFigureOut">
              <a:rPr lang="en-US" smtClean="0"/>
              <a:pPr/>
              <a:t>5/28/2022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C56833B-EED1-4B62-B43C-80AF4925426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9AD5C78-3315-4894-A55D-78A4B37402D4}" type="datetimeFigureOut">
              <a:rPr lang="en-US" smtClean="0"/>
              <a:pPr/>
              <a:t>5/28/2022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C56833B-EED1-4B62-B43C-80AF49254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789040"/>
            <a:ext cx="6400800" cy="1849760"/>
          </a:xfrm>
        </p:spPr>
        <p:txBody>
          <a:bodyPr>
            <a:normAutofit/>
          </a:bodyPr>
          <a:lstStyle/>
          <a:p>
            <a:pPr algn="ctr"/>
            <a:r>
              <a:rPr lang="en-US" sz="3300" b="1" dirty="0" smtClean="0">
                <a:solidFill>
                  <a:schemeClr val="bg2">
                    <a:lumMod val="25000"/>
                  </a:schemeClr>
                </a:solidFill>
                <a:latin typeface="Bahnschrift Condensed" panose="020B0502040204020203" pitchFamily="34" charset="0"/>
              </a:rPr>
              <a:t> </a:t>
            </a:r>
            <a:r>
              <a:rPr lang="en-US" sz="3300" b="1" dirty="0">
                <a:solidFill>
                  <a:schemeClr val="bg2">
                    <a:lumMod val="25000"/>
                  </a:schemeClr>
                </a:solidFill>
                <a:latin typeface="Bahnschrift Condensed" panose="020B0502040204020203" pitchFamily="34" charset="0"/>
              </a:rPr>
              <a:t>(BCA(603-N))</a:t>
            </a:r>
          </a:p>
          <a:p>
            <a:pPr algn="ctr"/>
            <a:r>
              <a:rPr lang="en-US" sz="3300" b="1" u="sng" dirty="0">
                <a:solidFill>
                  <a:schemeClr val="bg2">
                    <a:lumMod val="25000"/>
                  </a:schemeClr>
                </a:solidFill>
                <a:latin typeface="Bahnschrift Condensed" panose="020B0502040204020203" pitchFamily="34" charset="0"/>
              </a:rPr>
              <a:t>Introduction to E-commerce </a:t>
            </a:r>
          </a:p>
          <a:p>
            <a:pPr algn="ctr"/>
            <a:endParaRPr lang="en-IN" dirty="0">
              <a:solidFill>
                <a:srgbClr val="7030A0"/>
              </a:solidFill>
            </a:endParaRPr>
          </a:p>
        </p:txBody>
      </p:sp>
      <p:sp>
        <p:nvSpPr>
          <p:cNvPr id="2" name="Title 1"/>
          <p:cNvSpPr>
            <a:spLocks noGrp="1"/>
          </p:cNvSpPr>
          <p:nvPr>
            <p:ph type="ctrTitle"/>
          </p:nvPr>
        </p:nvSpPr>
        <p:spPr>
          <a:xfrm>
            <a:off x="785786" y="357166"/>
            <a:ext cx="7772400" cy="1470025"/>
          </a:xfrm>
        </p:spPr>
        <p:txBody>
          <a:bodyPr/>
          <a:lstStyle/>
          <a:p>
            <a:r>
              <a:rPr lang="en-US" dirty="0"/>
              <a:t> </a:t>
            </a:r>
          </a:p>
        </p:txBody>
      </p:sp>
      <p:pic>
        <p:nvPicPr>
          <p:cNvPr id="4" name="Picture 2" descr="Chhatrapati Shahu Ji Maharaj University - Wiki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518741"/>
            <a:ext cx="2573277" cy="2616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54428"/>
          </a:xfrm>
        </p:spPr>
        <p:txBody>
          <a:bodyPr>
            <a:normAutofit fontScale="90000"/>
          </a:bodyPr>
          <a:lstStyle/>
          <a:p>
            <a:pPr marL="457200" indent="-457200" algn="l"/>
            <a:r>
              <a:rPr lang="en-IN" sz="3200" b="1" u="sng" dirty="0" smtClean="0">
                <a:solidFill>
                  <a:schemeClr val="tx1"/>
                </a:solidFill>
              </a:rPr>
              <a:t>     Low </a:t>
            </a:r>
            <a:r>
              <a:rPr lang="en-IN" sz="3200" b="1" u="sng" dirty="0">
                <a:solidFill>
                  <a:schemeClr val="tx1"/>
                </a:solidFill>
              </a:rPr>
              <a:t>Computing cost</a:t>
            </a:r>
            <a:r>
              <a:rPr lang="en-IN" sz="3200" b="1" u="sng" dirty="0"/>
              <a:t/>
            </a:r>
            <a:br>
              <a:rPr lang="en-IN" sz="3200" b="1" u="sng" dirty="0"/>
            </a:br>
            <a:r>
              <a:rPr lang="en-IN" sz="2400" dirty="0"/>
              <a:t>This can transform and expand product to make them suitable for the e-market.</a:t>
            </a:r>
            <a:br>
              <a:rPr lang="en-IN" sz="2400" dirty="0"/>
            </a:br>
            <a:r>
              <a:rPr lang="en-IN" sz="3200" dirty="0" smtClean="0"/>
              <a:t/>
            </a:r>
            <a:br>
              <a:rPr lang="en-IN" sz="3200" dirty="0" smtClean="0"/>
            </a:br>
            <a:r>
              <a:rPr lang="en-IN" sz="3200" b="1" u="sng" dirty="0" smtClean="0">
                <a:solidFill>
                  <a:schemeClr val="tx1"/>
                </a:solidFill>
              </a:rPr>
              <a:t>Minimum Delivery Cost</a:t>
            </a:r>
            <a:r>
              <a:rPr lang="en-IN" sz="3200" b="1" u="sng" dirty="0" smtClean="0"/>
              <a:t/>
            </a:r>
            <a:br>
              <a:rPr lang="en-IN" sz="3200" b="1" u="sng" dirty="0" smtClean="0"/>
            </a:br>
            <a:r>
              <a:rPr lang="en-IN" sz="2400" dirty="0" smtClean="0"/>
              <a:t>Delivery </a:t>
            </a:r>
            <a:r>
              <a:rPr lang="en-IN" sz="2400" dirty="0"/>
              <a:t>cost are minimized since the information in an E-commerce transactions is transmitted to e market So, the paper based information exchange cost is </a:t>
            </a:r>
            <a:r>
              <a:rPr lang="en-IN" sz="2400" dirty="0" smtClean="0"/>
              <a:t>substituted </a:t>
            </a:r>
            <a:r>
              <a:rPr lang="en-IN" sz="2400" dirty="0"/>
              <a:t>by must lower electronic distribution cost.</a:t>
            </a:r>
            <a:r>
              <a:rPr lang="en-IN" sz="2400" b="1" u="sng" dirty="0"/>
              <a:t> </a:t>
            </a:r>
            <a:endParaRPr lang="en-US" sz="2400" b="1"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42918"/>
            <a:ext cx="8280920" cy="3929090"/>
          </a:xfrm>
        </p:spPr>
        <p:txBody>
          <a:bodyPr>
            <a:normAutofit fontScale="90000"/>
          </a:bodyPr>
          <a:lstStyle/>
          <a:p>
            <a:pPr marL="742950" indent="-742950" algn="l"/>
            <a:r>
              <a:rPr lang="en-IN" dirty="0"/>
              <a:t>2) </a:t>
            </a:r>
            <a:r>
              <a:rPr lang="en-IN" sz="3600" b="1" u="sng" dirty="0">
                <a:solidFill>
                  <a:schemeClr val="tx1"/>
                </a:solidFill>
              </a:rPr>
              <a:t>Electronic data interchange (EDI</a:t>
            </a:r>
            <a:r>
              <a:rPr lang="en-IN" b="1" u="sng" dirty="0" smtClean="0">
                <a:solidFill>
                  <a:schemeClr val="tx1"/>
                </a:solidFill>
              </a:rPr>
              <a:t>)</a:t>
            </a:r>
            <a:r>
              <a:rPr lang="en-IN" b="1" u="sng" dirty="0" smtClean="0"/>
              <a:t/>
            </a:r>
            <a:br>
              <a:rPr lang="en-IN" b="1" u="sng" dirty="0" smtClean="0"/>
            </a:br>
            <a:r>
              <a:rPr lang="en-IN" sz="2400" dirty="0" smtClean="0"/>
              <a:t>EDI </a:t>
            </a:r>
            <a:r>
              <a:rPr lang="en-IN" sz="2400" dirty="0"/>
              <a:t>provides a standard system for coding trade transaction so that they can be communicated directly from one system to another without the need for printed order and invoices.</a:t>
            </a:r>
            <a:br>
              <a:rPr lang="en-IN" sz="2400" dirty="0"/>
            </a:br>
            <a:r>
              <a:rPr lang="en-IN" sz="2400" dirty="0"/>
              <a:t>        EDI is a communication standard that enables the electronic transfer of routine documents such as purchase order between the business partners.</a:t>
            </a:r>
            <a:br>
              <a:rPr lang="en-IN" sz="2400" dirty="0"/>
            </a:br>
            <a:r>
              <a:rPr lang="en-IN" b="1" u="sng" dirty="0"/>
              <a:t/>
            </a:r>
            <a:br>
              <a:rPr lang="en-IN" b="1" u="sng" dirty="0"/>
            </a:br>
            <a:r>
              <a:rPr lang="en-IN" b="1" u="sng" dirty="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071546"/>
            <a:ext cx="7772400" cy="3214710"/>
          </a:xfrm>
        </p:spPr>
        <p:txBody>
          <a:bodyPr>
            <a:normAutofit fontScale="90000"/>
          </a:bodyPr>
          <a:lstStyle/>
          <a:p>
            <a:r>
              <a:rPr lang="en-IN" sz="4000" b="1" dirty="0" smtClean="0"/>
              <a:t/>
            </a:r>
            <a:br>
              <a:rPr lang="en-IN" sz="4000" b="1" dirty="0" smtClean="0"/>
            </a:br>
            <a:r>
              <a:rPr lang="en-IN" sz="4000" b="1" dirty="0"/>
              <a:t/>
            </a:r>
            <a:br>
              <a:rPr lang="en-IN" sz="4000" b="1" dirty="0"/>
            </a:br>
            <a:r>
              <a:rPr lang="en-IN" sz="4000" b="1" dirty="0" smtClean="0"/>
              <a:t/>
            </a:r>
            <a:br>
              <a:rPr lang="en-IN" sz="4000" b="1" dirty="0" smtClean="0"/>
            </a:br>
            <a:r>
              <a:rPr lang="en-IN" sz="4000" b="1" dirty="0" smtClean="0"/>
              <a:t>3</a:t>
            </a:r>
            <a:r>
              <a:rPr lang="en-IN" sz="4000" b="1" dirty="0"/>
              <a:t>)</a:t>
            </a:r>
            <a:r>
              <a:rPr lang="en-IN" sz="4000" b="1" dirty="0">
                <a:solidFill>
                  <a:schemeClr val="tx1"/>
                </a:solidFill>
              </a:rPr>
              <a:t> </a:t>
            </a:r>
            <a:r>
              <a:rPr lang="en-IN" sz="4000" b="1" u="sng" dirty="0">
                <a:solidFill>
                  <a:schemeClr val="tx1"/>
                </a:solidFill>
              </a:rPr>
              <a:t>Internet Commerce </a:t>
            </a:r>
            <a:r>
              <a:rPr lang="en-IN" b="1" u="sng" dirty="0" smtClean="0"/>
              <a:t/>
            </a:r>
            <a:br>
              <a:rPr lang="en-IN" b="1" u="sng" dirty="0" smtClean="0"/>
            </a:br>
            <a:r>
              <a:rPr lang="en-IN" sz="3100" dirty="0" smtClean="0"/>
              <a:t>Internet </a:t>
            </a:r>
            <a:r>
              <a:rPr lang="en-IN" sz="3100" dirty="0"/>
              <a:t>Commerce means the use of the global internet for purchase of services including service and support often sales. Internet commerce bring some new technology and new capability to business.</a:t>
            </a:r>
            <a:r>
              <a:rPr lang="en-IN" b="1" u="sng" dirty="0"/>
              <a:t/>
            </a:r>
            <a:br>
              <a:rPr lang="en-IN" b="1" u="sng" dirty="0"/>
            </a:br>
            <a:endParaRPr lang="en-US" dirty="0"/>
          </a:p>
        </p:txBody>
      </p:sp>
    </p:spTree>
    <p:extLst>
      <p:ext uri="{BB962C8B-B14F-4D97-AF65-F5344CB8AC3E}">
        <p14:creationId xmlns:p14="http://schemas.microsoft.com/office/powerpoint/2010/main" val="1683141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23528" y="476672"/>
            <a:ext cx="8568952" cy="5777204"/>
          </a:xfrm>
          <a:prstGeom prst="rect">
            <a:avLst/>
          </a:prstGeom>
        </p:spPr>
        <p:txBody>
          <a:bodyPr>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lgn="ctr">
              <a:buNone/>
            </a:pPr>
            <a:r>
              <a:rPr lang="en-US" sz="4000" u="sng" dirty="0">
                <a:latin typeface="Algerian" panose="04020705040A02060702" pitchFamily="82" charset="0"/>
                <a:cs typeface="Arial" panose="020B0604020202020204" pitchFamily="34" charset="0"/>
              </a:rPr>
              <a:t>Supply chain</a:t>
            </a:r>
          </a:p>
          <a:p>
            <a:pPr marL="0" indent="0">
              <a:buFont typeface="Wingdings 2"/>
              <a:buNone/>
            </a:pPr>
            <a:r>
              <a:rPr lang="en-US" sz="2400" dirty="0"/>
              <a:t>Supply chains were originally defined as encompassing all activities associated with the flow and transformation of goods from raw materials through to the end user, as well as the associated information flows.</a:t>
            </a:r>
          </a:p>
          <a:p>
            <a:pPr marL="0" indent="0">
              <a:buFont typeface="Wingdings 2"/>
              <a:buNone/>
            </a:pPr>
            <a:r>
              <a:rPr lang="en-US" sz="2400" dirty="0"/>
              <a:t>Supply chain management is the management of the flow of goods and services and includes all processes that transform raw materials into final products. </a:t>
            </a:r>
          </a:p>
          <a:p>
            <a:pPr marL="0" indent="0">
              <a:buFont typeface="Wingdings 2"/>
              <a:buNone/>
            </a:pPr>
            <a:r>
              <a:rPr lang="en-US" sz="2400" dirty="0"/>
              <a:t>            </a:t>
            </a:r>
            <a:r>
              <a:rPr lang="en-US" sz="1800" dirty="0"/>
              <a:t>Upstream supply chain                                            Downstream supply chain</a:t>
            </a:r>
          </a:p>
          <a:p>
            <a:pPr marL="0" indent="0">
              <a:buFont typeface="Wingdings 2"/>
              <a:buNone/>
            </a:pPr>
            <a:endParaRPr lang="en-US" sz="1800" dirty="0"/>
          </a:p>
          <a:p>
            <a:pPr marL="0" indent="0">
              <a:buFont typeface="Wingdings 2"/>
              <a:buNone/>
            </a:pPr>
            <a:endParaRPr lang="en-US" sz="1800" dirty="0"/>
          </a:p>
          <a:p>
            <a:pPr marL="0" indent="0">
              <a:buFont typeface="Wingdings 2"/>
              <a:buNone/>
            </a:pPr>
            <a:endParaRPr lang="en-US" sz="1800" dirty="0"/>
          </a:p>
          <a:p>
            <a:pPr marL="0" indent="0">
              <a:buFont typeface="Wingdings 2"/>
              <a:buNone/>
            </a:pPr>
            <a:r>
              <a:rPr lang="en-US" sz="1800" dirty="0"/>
              <a:t>             Buy side e-commerce                                                   Sell side e-commerce</a:t>
            </a:r>
          </a:p>
        </p:txBody>
      </p:sp>
      <p:sp>
        <p:nvSpPr>
          <p:cNvPr id="3" name="Rectangle 2"/>
          <p:cNvSpPr/>
          <p:nvPr/>
        </p:nvSpPr>
        <p:spPr>
          <a:xfrm>
            <a:off x="3203848" y="4457256"/>
            <a:ext cx="194421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Organization </a:t>
            </a:r>
          </a:p>
        </p:txBody>
      </p:sp>
      <p:sp>
        <p:nvSpPr>
          <p:cNvPr id="4" name="Oval 3"/>
          <p:cNvSpPr/>
          <p:nvPr/>
        </p:nvSpPr>
        <p:spPr>
          <a:xfrm>
            <a:off x="755577" y="4457256"/>
            <a:ext cx="1800200"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Supplier</a:t>
            </a:r>
          </a:p>
        </p:txBody>
      </p:sp>
      <p:sp>
        <p:nvSpPr>
          <p:cNvPr id="5" name="Oval 4"/>
          <p:cNvSpPr/>
          <p:nvPr/>
        </p:nvSpPr>
        <p:spPr>
          <a:xfrm>
            <a:off x="5760132" y="4457256"/>
            <a:ext cx="2232248"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Customer</a:t>
            </a:r>
          </a:p>
        </p:txBody>
      </p:sp>
      <p:cxnSp>
        <p:nvCxnSpPr>
          <p:cNvPr id="7" name="Straight Arrow Connector 6"/>
          <p:cNvCxnSpPr>
            <a:stCxn id="4" idx="6"/>
            <a:endCxn id="3" idx="1"/>
          </p:cNvCxnSpPr>
          <p:nvPr/>
        </p:nvCxnSpPr>
        <p:spPr>
          <a:xfrm>
            <a:off x="2555777" y="4709284"/>
            <a:ext cx="64807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a:stCxn id="3" idx="3"/>
            <a:endCxn id="5" idx="2"/>
          </p:cNvCxnSpPr>
          <p:nvPr/>
        </p:nvCxnSpPr>
        <p:spPr>
          <a:xfrm>
            <a:off x="5148064" y="4709284"/>
            <a:ext cx="61206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121949" y="3449144"/>
            <a:ext cx="36004" cy="1008112"/>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4157953" y="4961312"/>
            <a:ext cx="0" cy="86409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88548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714356"/>
            <a:ext cx="7772400" cy="642942"/>
          </a:xfrm>
        </p:spPr>
        <p:txBody>
          <a:bodyPr>
            <a:normAutofit fontScale="90000"/>
          </a:bodyPr>
          <a:lstStyle/>
          <a:p>
            <a:pPr algn="ctr"/>
            <a:r>
              <a:rPr lang="en-IN" sz="3600" b="1" dirty="0">
                <a:latin typeface="Algerian" panose="04020705040A02060702" pitchFamily="82" charset="0"/>
              </a:rPr>
              <a:t>Benefits of Supply Chain</a:t>
            </a:r>
            <a:endParaRPr lang="en-US" sz="3600" b="1" dirty="0">
              <a:latin typeface="Algerian" panose="04020705040A02060702" pitchFamily="82" charset="0"/>
            </a:endParaRPr>
          </a:p>
        </p:txBody>
      </p:sp>
      <p:sp>
        <p:nvSpPr>
          <p:cNvPr id="3" name="Content Placeholder 2"/>
          <p:cNvSpPr>
            <a:spLocks noGrp="1"/>
          </p:cNvSpPr>
          <p:nvPr>
            <p:ph sz="quarter" idx="1"/>
          </p:nvPr>
        </p:nvSpPr>
        <p:spPr>
          <a:xfrm>
            <a:off x="1071538" y="1500174"/>
            <a:ext cx="7772400" cy="5357826"/>
          </a:xfrm>
        </p:spPr>
        <p:txBody>
          <a:bodyPr>
            <a:normAutofit/>
          </a:bodyPr>
          <a:lstStyle/>
          <a:p>
            <a:pPr>
              <a:buNone/>
            </a:pPr>
            <a:r>
              <a:rPr lang="en-IN" sz="2800" dirty="0"/>
              <a:t>The benefits of supply chain in e-commerce is defined as-</a:t>
            </a:r>
          </a:p>
          <a:p>
            <a:pPr>
              <a:buFont typeface="Arial" pitchFamily="34" charset="0"/>
              <a:buChar char="•"/>
            </a:pPr>
            <a:r>
              <a:rPr lang="en-IN" sz="2800" dirty="0"/>
              <a:t>Order Taking</a:t>
            </a:r>
          </a:p>
          <a:p>
            <a:pPr>
              <a:buFont typeface="Arial" pitchFamily="34" charset="0"/>
              <a:buChar char="•"/>
            </a:pPr>
            <a:r>
              <a:rPr lang="en-IN" sz="2800" dirty="0"/>
              <a:t>Order Fulfilment</a:t>
            </a:r>
          </a:p>
          <a:p>
            <a:pPr>
              <a:buFont typeface="Arial" pitchFamily="34" charset="0"/>
              <a:buChar char="•"/>
            </a:pPr>
            <a:r>
              <a:rPr lang="en-IN" sz="2800" dirty="0"/>
              <a:t>Electronic Payment</a:t>
            </a:r>
          </a:p>
          <a:p>
            <a:pPr>
              <a:buFont typeface="Arial" pitchFamily="34" charset="0"/>
              <a:buChar char="•"/>
            </a:pPr>
            <a:r>
              <a:rPr lang="en-IN" sz="2800" dirty="0"/>
              <a:t>Managing the risk</a:t>
            </a:r>
          </a:p>
          <a:p>
            <a:pPr>
              <a:buFont typeface="Arial" pitchFamily="34" charset="0"/>
              <a:buChar char="•"/>
            </a:pPr>
            <a:r>
              <a:rPr lang="en-IN" sz="2800" dirty="0"/>
              <a:t>Inventories can be minimized</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00042"/>
            <a:ext cx="7920880" cy="4862870"/>
          </a:xfrm>
          <a:prstGeom prst="rect">
            <a:avLst/>
          </a:prstGeom>
        </p:spPr>
        <p:txBody>
          <a:bodyPr wrap="square">
            <a:spAutoFit/>
          </a:bodyPr>
          <a:lstStyle/>
          <a:p>
            <a:pPr algn="ctr"/>
            <a:r>
              <a:rPr lang="en-US" sz="4000" u="sng" dirty="0">
                <a:latin typeface="Algerian" panose="04020705040A02060702" pitchFamily="82" charset="0"/>
                <a:cs typeface="Arial" panose="020B0604020202020204" pitchFamily="34" charset="0"/>
              </a:rPr>
              <a:t>Porter’s value chain model</a:t>
            </a:r>
          </a:p>
          <a:p>
            <a:endParaRPr lang="en-US" dirty="0"/>
          </a:p>
          <a:p>
            <a:r>
              <a:rPr lang="en-US" sz="2800" dirty="0"/>
              <a:t>Porter’s value chain model describes the flow of values from producer to customer . This model also may clear that there are many points of intermediate person along value chain within and between the companies .</a:t>
            </a:r>
          </a:p>
          <a:p>
            <a:r>
              <a:rPr lang="en-US" sz="2800" dirty="0"/>
              <a:t>There are two broad categories of porter’s value chain model:-</a:t>
            </a:r>
          </a:p>
          <a:p>
            <a:pPr marL="457200" indent="-457200">
              <a:buAutoNum type="alphaUcParenR"/>
            </a:pPr>
            <a:r>
              <a:rPr lang="en-US" sz="2800" dirty="0"/>
              <a:t>Primary activity</a:t>
            </a:r>
          </a:p>
          <a:p>
            <a:pPr marL="457200" indent="-457200">
              <a:buAutoNum type="alphaUcParenR"/>
            </a:pPr>
            <a:r>
              <a:rPr lang="en-US" sz="2800" dirty="0"/>
              <a:t>Support activity </a:t>
            </a:r>
          </a:p>
        </p:txBody>
      </p:sp>
    </p:spTree>
    <p:extLst>
      <p:ext uri="{BB962C8B-B14F-4D97-AF65-F5344CB8AC3E}">
        <p14:creationId xmlns:p14="http://schemas.microsoft.com/office/powerpoint/2010/main" val="3948333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48680"/>
            <a:ext cx="6534472" cy="5262979"/>
          </a:xfrm>
          <a:prstGeom prst="rect">
            <a:avLst/>
          </a:prstGeom>
        </p:spPr>
        <p:txBody>
          <a:bodyPr wrap="square">
            <a:spAutoFit/>
          </a:bodyPr>
          <a:lstStyle/>
          <a:p>
            <a:endParaRPr lang="en-US" sz="2800" dirty="0" smtClean="0"/>
          </a:p>
          <a:p>
            <a:r>
              <a:rPr lang="en-US" sz="2800" dirty="0" smtClean="0"/>
              <a:t>A</a:t>
            </a:r>
            <a:r>
              <a:rPr lang="en-US" sz="2800" dirty="0"/>
              <a:t>)  </a:t>
            </a:r>
            <a:r>
              <a:rPr lang="en-US" sz="2800" b="1" u="sng" dirty="0"/>
              <a:t>Primary activity:- </a:t>
            </a:r>
          </a:p>
          <a:p>
            <a:r>
              <a:rPr lang="en-US" sz="2800" dirty="0"/>
              <a:t>	1)Inbound logistics </a:t>
            </a:r>
          </a:p>
          <a:p>
            <a:r>
              <a:rPr lang="en-US" sz="2800" dirty="0"/>
              <a:t> 	2)operations</a:t>
            </a:r>
          </a:p>
          <a:p>
            <a:r>
              <a:rPr lang="en-US" sz="2800" dirty="0"/>
              <a:t> 	3)outbound logistics</a:t>
            </a:r>
          </a:p>
          <a:p>
            <a:r>
              <a:rPr lang="en-US" sz="2800" dirty="0"/>
              <a:t> 	4)marketing and sales</a:t>
            </a:r>
          </a:p>
          <a:p>
            <a:r>
              <a:rPr lang="en-US" sz="2800" dirty="0"/>
              <a:t> 	5)services</a:t>
            </a:r>
          </a:p>
          <a:p>
            <a:r>
              <a:rPr lang="en-US" sz="2800" dirty="0"/>
              <a:t>B) </a:t>
            </a:r>
            <a:r>
              <a:rPr lang="en-US" sz="2800" b="1" u="sng" dirty="0"/>
              <a:t>Support activity:-</a:t>
            </a:r>
          </a:p>
          <a:p>
            <a:r>
              <a:rPr lang="en-US" sz="2800" dirty="0"/>
              <a:t> 	1)Procurement </a:t>
            </a:r>
          </a:p>
          <a:p>
            <a:r>
              <a:rPr lang="en-US" sz="2800" dirty="0"/>
              <a:t>	2)Technology development</a:t>
            </a:r>
          </a:p>
          <a:p>
            <a:r>
              <a:rPr lang="en-US" sz="2800" dirty="0"/>
              <a:t>	3)Human resource management</a:t>
            </a:r>
          </a:p>
          <a:p>
            <a:r>
              <a:rPr lang="en-US" sz="2800" dirty="0"/>
              <a:t>	4)Firm infrastructure </a:t>
            </a:r>
          </a:p>
        </p:txBody>
      </p:sp>
    </p:spTree>
    <p:extLst>
      <p:ext uri="{BB962C8B-B14F-4D97-AF65-F5344CB8AC3E}">
        <p14:creationId xmlns:p14="http://schemas.microsoft.com/office/powerpoint/2010/main" val="3365917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u="sng" dirty="0">
                <a:latin typeface="Algerian" panose="04020705040A02060702" pitchFamily="82" charset="0"/>
                <a:cs typeface="Arial" panose="020B0604020202020204" pitchFamily="34" charset="0"/>
              </a:rPr>
              <a:t>PORTER’S MODEL</a:t>
            </a:r>
          </a:p>
        </p:txBody>
      </p:sp>
      <p:pic>
        <p:nvPicPr>
          <p:cNvPr id="4" name="Picture 2" descr="Porter's Value Chain - Strategy Skills Training from MindTools.com"/>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1300522" y="1447800"/>
            <a:ext cx="7000155"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3225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8604"/>
            <a:ext cx="7772400" cy="785818"/>
          </a:xfrm>
        </p:spPr>
        <p:txBody>
          <a:bodyPr>
            <a:normAutofit fontScale="90000"/>
          </a:bodyPr>
          <a:lstStyle/>
          <a:p>
            <a:pPr algn="ctr"/>
            <a:r>
              <a:rPr lang="en-IN" sz="3600" b="1" u="sng" dirty="0" smtClean="0">
                <a:latin typeface="Algerian" panose="04020705040A02060702" pitchFamily="82" charset="0"/>
              </a:rPr>
              <a:t>E-</a:t>
            </a:r>
            <a:r>
              <a:rPr lang="en-IN" sz="4000" b="1" u="sng" dirty="0" smtClean="0">
                <a:latin typeface="Algerian" panose="04020705040A02060702" pitchFamily="82" charset="0"/>
              </a:rPr>
              <a:t>Commerce </a:t>
            </a:r>
            <a:r>
              <a:rPr lang="en-IN" sz="4000" b="1" u="sng" dirty="0">
                <a:latin typeface="Algerian" panose="04020705040A02060702" pitchFamily="82" charset="0"/>
              </a:rPr>
              <a:t>Strategic Inputs</a:t>
            </a:r>
            <a:endParaRPr lang="en-US" sz="3600" b="1" u="sng" dirty="0">
              <a:latin typeface="Algerian" panose="04020705040A02060702" pitchFamily="82" charset="0"/>
            </a:endParaRPr>
          </a:p>
        </p:txBody>
      </p:sp>
      <p:sp>
        <p:nvSpPr>
          <p:cNvPr id="3" name="Content Placeholder 2"/>
          <p:cNvSpPr>
            <a:spLocks noGrp="1"/>
          </p:cNvSpPr>
          <p:nvPr>
            <p:ph sz="quarter" idx="1"/>
          </p:nvPr>
        </p:nvSpPr>
        <p:spPr>
          <a:xfrm>
            <a:off x="457200" y="1700808"/>
            <a:ext cx="7772400" cy="4090393"/>
          </a:xfrm>
        </p:spPr>
        <p:txBody>
          <a:bodyPr>
            <a:normAutofit/>
          </a:bodyPr>
          <a:lstStyle/>
          <a:p>
            <a:pPr>
              <a:buNone/>
            </a:pPr>
            <a:r>
              <a:rPr lang="en-IN" sz="2000" dirty="0"/>
              <a:t>Inputs to e-commerce business strategy are –</a:t>
            </a:r>
          </a:p>
          <a:p>
            <a:r>
              <a:rPr lang="en-IN" sz="2000" dirty="0"/>
              <a:t>Technology</a:t>
            </a:r>
          </a:p>
          <a:p>
            <a:r>
              <a:rPr lang="en-IN" sz="2000" dirty="0"/>
              <a:t>Business Environment</a:t>
            </a:r>
          </a:p>
          <a:p>
            <a:r>
              <a:rPr lang="en-IN" sz="2000" dirty="0"/>
              <a:t>Business Capability</a:t>
            </a:r>
          </a:p>
          <a:p>
            <a:pPr marL="514350" indent="-514350">
              <a:buFont typeface="+mj-lt"/>
              <a:buAutoNum type="arabicPeriod"/>
            </a:pPr>
            <a:r>
              <a:rPr lang="en-IN" sz="2000" b="1" u="sng" dirty="0"/>
              <a:t>Technology –</a:t>
            </a:r>
          </a:p>
          <a:p>
            <a:pPr marL="514350" indent="-514350">
              <a:buNone/>
            </a:pPr>
            <a:r>
              <a:rPr lang="en-IN" sz="2000" dirty="0"/>
              <a:t>An e-commerce business strategy are –</a:t>
            </a:r>
          </a:p>
          <a:p>
            <a:pPr marL="514350" indent="-514350"/>
            <a:r>
              <a:rPr lang="en-IN" sz="2000" dirty="0"/>
              <a:t>EDI</a:t>
            </a:r>
          </a:p>
          <a:p>
            <a:pPr marL="514350" indent="-514350"/>
            <a:r>
              <a:rPr lang="en-IN" sz="2000" dirty="0"/>
              <a:t>E-Market</a:t>
            </a:r>
          </a:p>
          <a:p>
            <a:pPr marL="514350" indent="-514350"/>
            <a:r>
              <a:rPr lang="en-IN" sz="2000" dirty="0"/>
              <a:t>Internet e-commerce</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7772400" cy="936104"/>
          </a:xfrm>
        </p:spPr>
        <p:txBody>
          <a:bodyPr/>
          <a:lstStyle/>
          <a:p>
            <a:r>
              <a:rPr lang="en-IN" u="sng" dirty="0"/>
              <a:t>2. </a:t>
            </a:r>
            <a:r>
              <a:rPr lang="en-IN" sz="3200" u="sng" dirty="0"/>
              <a:t>Business Environment-</a:t>
            </a:r>
            <a:endParaRPr lang="en-US" sz="3200" u="sng" dirty="0"/>
          </a:p>
        </p:txBody>
      </p:sp>
      <p:sp>
        <p:nvSpPr>
          <p:cNvPr id="3" name="Content Placeholder 2"/>
          <p:cNvSpPr>
            <a:spLocks noGrp="1"/>
          </p:cNvSpPr>
          <p:nvPr>
            <p:ph sz="quarter" idx="1"/>
          </p:nvPr>
        </p:nvSpPr>
        <p:spPr>
          <a:xfrm>
            <a:off x="457200" y="1556792"/>
            <a:ext cx="7772400" cy="4752528"/>
          </a:xfrm>
        </p:spPr>
        <p:txBody>
          <a:bodyPr>
            <a:noAutofit/>
          </a:bodyPr>
          <a:lstStyle/>
          <a:p>
            <a:pPr>
              <a:buNone/>
            </a:pPr>
            <a:r>
              <a:rPr lang="en-IN" sz="2400" dirty="0"/>
              <a:t>All business operate with in an external environment they can influence that environment.</a:t>
            </a:r>
          </a:p>
          <a:p>
            <a:pPr>
              <a:buNone/>
            </a:pPr>
            <a:r>
              <a:rPr lang="en-IN" sz="2400" dirty="0"/>
              <a:t> The business environment in e- commerce</a:t>
            </a:r>
            <a:r>
              <a:rPr lang="en-US" sz="2400" dirty="0"/>
              <a:t> strategy are –</a:t>
            </a:r>
          </a:p>
          <a:p>
            <a:r>
              <a:rPr lang="en-IN" sz="2400" dirty="0"/>
              <a:t>Culture</a:t>
            </a:r>
          </a:p>
          <a:p>
            <a:r>
              <a:rPr lang="en-IN" sz="2400" dirty="0"/>
              <a:t>Economy</a:t>
            </a:r>
          </a:p>
          <a:p>
            <a:r>
              <a:rPr lang="en-IN" sz="2400" dirty="0"/>
              <a:t>Labour</a:t>
            </a:r>
          </a:p>
          <a:p>
            <a:pPr>
              <a:buNone/>
            </a:pPr>
            <a:r>
              <a:rPr lang="en-IN" sz="2400" dirty="0"/>
              <a:t> Analysis of an environment is not an easy task some organisation will carrying out a study generating will carrying out a study generating data which are applicable for business strategy.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085" y="476672"/>
            <a:ext cx="7772400" cy="1080120"/>
          </a:xfrm>
        </p:spPr>
        <p:txBody>
          <a:bodyPr>
            <a:normAutofit/>
          </a:bodyPr>
          <a:lstStyle/>
          <a:p>
            <a:pPr algn="ctr"/>
            <a:r>
              <a:rPr lang="en-IN" sz="4800" dirty="0">
                <a:latin typeface="Algerian" panose="04020705040A02060702" pitchFamily="82" charset="0"/>
              </a:rPr>
              <a:t>Content</a:t>
            </a:r>
            <a:endParaRPr lang="en-US" sz="4800" dirty="0">
              <a:latin typeface="Algerian" panose="04020705040A02060702" pitchFamily="82" charset="0"/>
            </a:endParaRPr>
          </a:p>
        </p:txBody>
      </p:sp>
      <p:sp>
        <p:nvSpPr>
          <p:cNvPr id="3" name="Content Placeholder 2"/>
          <p:cNvSpPr>
            <a:spLocks noGrp="1"/>
          </p:cNvSpPr>
          <p:nvPr>
            <p:ph sz="quarter" idx="1"/>
          </p:nvPr>
        </p:nvSpPr>
        <p:spPr>
          <a:xfrm>
            <a:off x="455702" y="1628800"/>
            <a:ext cx="8229600" cy="4697427"/>
          </a:xfrm>
        </p:spPr>
        <p:txBody>
          <a:bodyPr>
            <a:normAutofit/>
          </a:bodyPr>
          <a:lstStyle/>
          <a:p>
            <a:r>
              <a:rPr lang="en-IN" sz="2000" dirty="0" smtClean="0"/>
              <a:t>Introduction </a:t>
            </a:r>
            <a:r>
              <a:rPr lang="en-IN" sz="2000" dirty="0"/>
              <a:t>of E-Commerce</a:t>
            </a:r>
          </a:p>
          <a:p>
            <a:r>
              <a:rPr lang="en-IN" sz="2000" dirty="0"/>
              <a:t>Types of E-Commerce</a:t>
            </a:r>
          </a:p>
          <a:p>
            <a:r>
              <a:rPr lang="en-IN" sz="2000" dirty="0"/>
              <a:t>Advantages of E-Commerce</a:t>
            </a:r>
          </a:p>
          <a:p>
            <a:r>
              <a:rPr lang="en-IN" sz="2000" dirty="0"/>
              <a:t>Disadvantages of E-Commerce</a:t>
            </a:r>
            <a:endParaRPr lang="en-IN" sz="2000" b="1" dirty="0"/>
          </a:p>
          <a:p>
            <a:r>
              <a:rPr lang="en-IN" sz="2000" dirty="0"/>
              <a:t>Trade Cycle</a:t>
            </a:r>
          </a:p>
          <a:p>
            <a:r>
              <a:rPr lang="en-IN" sz="2000" dirty="0"/>
              <a:t>Scope of E-Commerce</a:t>
            </a:r>
          </a:p>
          <a:p>
            <a:r>
              <a:rPr lang="en-IN" sz="2000" dirty="0"/>
              <a:t>Supply Chain</a:t>
            </a:r>
          </a:p>
          <a:p>
            <a:r>
              <a:rPr lang="en-IN" sz="2000" dirty="0"/>
              <a:t>Porter’s Model</a:t>
            </a:r>
          </a:p>
          <a:p>
            <a:r>
              <a:rPr lang="en-IN" sz="2000" dirty="0"/>
              <a:t> E commerce Strategic inputs</a:t>
            </a:r>
          </a:p>
          <a:p>
            <a:r>
              <a:rPr lang="en-IN" sz="2000" dirty="0"/>
              <a:t>E commerce evaluation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620688"/>
            <a:ext cx="6798734" cy="785471"/>
          </a:xfrm>
        </p:spPr>
        <p:txBody>
          <a:bodyPr>
            <a:normAutofit/>
          </a:bodyPr>
          <a:lstStyle/>
          <a:p>
            <a:r>
              <a:rPr lang="en-IN" sz="3200" u="sng" dirty="0"/>
              <a:t>3</a:t>
            </a:r>
            <a:r>
              <a:rPr lang="en-IN" sz="3600" u="sng" dirty="0"/>
              <a:t>. Business Capability</a:t>
            </a:r>
            <a:endParaRPr lang="en-US" sz="3600" u="sng" dirty="0"/>
          </a:p>
        </p:txBody>
      </p:sp>
      <p:sp>
        <p:nvSpPr>
          <p:cNvPr id="3" name="Content Placeholder 2"/>
          <p:cNvSpPr>
            <a:spLocks noGrp="1"/>
          </p:cNvSpPr>
          <p:nvPr>
            <p:ph sz="quarter" idx="1"/>
          </p:nvPr>
        </p:nvSpPr>
        <p:spPr>
          <a:xfrm>
            <a:off x="683568" y="1556792"/>
            <a:ext cx="7859216" cy="4572000"/>
          </a:xfrm>
        </p:spPr>
        <p:txBody>
          <a:bodyPr>
            <a:noAutofit/>
          </a:bodyPr>
          <a:lstStyle/>
          <a:p>
            <a:pPr>
              <a:buNone/>
            </a:pPr>
            <a:r>
              <a:rPr lang="en-IN" sz="2400" dirty="0"/>
              <a:t>The organization need to be sure that it can make a success of new sales channel and also that its production capacity can respond in a timely manner to the demand of an electronic sales channel.</a:t>
            </a:r>
          </a:p>
          <a:p>
            <a:pPr>
              <a:buNone/>
            </a:pPr>
            <a:r>
              <a:rPr lang="en-IN" sz="2400" dirty="0"/>
              <a:t> The following are business capability of e-commerce-</a:t>
            </a:r>
          </a:p>
          <a:p>
            <a:r>
              <a:rPr lang="en-IN" sz="2400" dirty="0"/>
              <a:t>Into activity</a:t>
            </a:r>
          </a:p>
          <a:p>
            <a:r>
              <a:rPr lang="en-IN" sz="2400" dirty="0"/>
              <a:t>Cost savings</a:t>
            </a:r>
          </a:p>
          <a:p>
            <a:r>
              <a:rPr lang="en-IN" sz="2400" dirty="0"/>
              <a:t>Better Customer services</a:t>
            </a:r>
          </a:p>
          <a:p>
            <a:r>
              <a:rPr lang="en-IN" sz="2400" dirty="0"/>
              <a:t>Opportunities for new business</a:t>
            </a:r>
          </a:p>
          <a:p>
            <a:r>
              <a:rPr lang="en-IN" sz="2400" dirty="0"/>
              <a:t>A team line business process</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u="sng" dirty="0">
                <a:latin typeface="Algerian" panose="04020705040A02060702" pitchFamily="82" charset="0"/>
              </a:rPr>
              <a:t>E-commerce Evaluation</a:t>
            </a:r>
            <a:endParaRPr lang="en-US" sz="4000" u="sng" dirty="0">
              <a:latin typeface="Algerian" panose="04020705040A02060702" pitchFamily="82" charset="0"/>
            </a:endParaRPr>
          </a:p>
        </p:txBody>
      </p:sp>
      <p:sp>
        <p:nvSpPr>
          <p:cNvPr id="3" name="Content Placeholder 2"/>
          <p:cNvSpPr>
            <a:spLocks noGrp="1"/>
          </p:cNvSpPr>
          <p:nvPr>
            <p:ph sz="quarter" idx="1"/>
          </p:nvPr>
        </p:nvSpPr>
        <p:spPr/>
        <p:txBody>
          <a:bodyPr>
            <a:normAutofit/>
          </a:bodyPr>
          <a:lstStyle/>
          <a:p>
            <a:pPr>
              <a:buNone/>
            </a:pPr>
            <a:r>
              <a:rPr lang="en-IN" sz="2800" dirty="0"/>
              <a:t>All the information of the information system should be properly check after implementation and this is particular important for a system that is used by the person outside the company. </a:t>
            </a:r>
          </a:p>
          <a:p>
            <a:pPr>
              <a:buNone/>
            </a:pPr>
            <a:r>
              <a:rPr lang="en-IN" sz="2800" dirty="0"/>
              <a:t>  The evaluation process is completed in three levels-</a:t>
            </a:r>
          </a:p>
          <a:p>
            <a:r>
              <a:rPr lang="en-IN" sz="2800" dirty="0"/>
              <a:t>Improved it.</a:t>
            </a:r>
          </a:p>
          <a:p>
            <a:r>
              <a:rPr lang="en-IN" sz="2800" dirty="0"/>
              <a:t>Revised it.</a:t>
            </a:r>
          </a:p>
          <a:p>
            <a:r>
              <a:rPr lang="en-IN" sz="2800" dirty="0"/>
              <a:t>Update it.</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00108"/>
            <a:ext cx="7772400" cy="2286016"/>
          </a:xfrm>
        </p:spPr>
        <p:txBody>
          <a:bodyPr>
            <a:normAutofit/>
          </a:bodyPr>
          <a:lstStyle/>
          <a:p>
            <a:r>
              <a:rPr lang="en-IN" sz="6000" dirty="0" smtClean="0">
                <a:solidFill>
                  <a:srgbClr val="0070C0"/>
                </a:solidFill>
              </a:rPr>
              <a:t>               Thank you !!!</a:t>
            </a:r>
            <a:endParaRPr lang="en-US" sz="6000"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400" b="1" dirty="0">
                <a:latin typeface="Algerian" panose="04020705040A02060702" pitchFamily="82" charset="0"/>
              </a:rPr>
              <a:t>E-Commerce</a:t>
            </a:r>
            <a:endParaRPr lang="en-US" sz="4400" b="1" dirty="0">
              <a:latin typeface="Algerian" panose="04020705040A02060702" pitchFamily="82" charset="0"/>
            </a:endParaRPr>
          </a:p>
        </p:txBody>
      </p:sp>
      <p:sp>
        <p:nvSpPr>
          <p:cNvPr id="3" name="Content Placeholder 2"/>
          <p:cNvSpPr>
            <a:spLocks noGrp="1"/>
          </p:cNvSpPr>
          <p:nvPr>
            <p:ph sz="quarter" idx="1"/>
          </p:nvPr>
        </p:nvSpPr>
        <p:spPr>
          <a:xfrm>
            <a:off x="457200" y="1714488"/>
            <a:ext cx="8229600" cy="4411675"/>
          </a:xfrm>
        </p:spPr>
        <p:txBody>
          <a:bodyPr>
            <a:normAutofit/>
          </a:bodyPr>
          <a:lstStyle/>
          <a:p>
            <a:pPr>
              <a:buNone/>
            </a:pPr>
            <a:r>
              <a:rPr lang="en-IN" sz="2800" dirty="0"/>
              <a:t>E-commerce was first introduced in the 1960’s via an electronic data interchange (EDI) on value-added</a:t>
            </a:r>
          </a:p>
          <a:p>
            <a:pPr>
              <a:buNone/>
            </a:pPr>
            <a:r>
              <a:rPr lang="en-IN" sz="2800" dirty="0"/>
              <a:t>networks (VANs). </a:t>
            </a:r>
          </a:p>
          <a:p>
            <a:pPr>
              <a:buNone/>
            </a:pPr>
            <a:r>
              <a:rPr lang="en-IN" sz="2800" dirty="0"/>
              <a:t>   E-commerce or electronic commerce is a process of buying and selling of goods and services while increasing the speed of delivery.</a:t>
            </a:r>
            <a:r>
              <a:rPr lang="en-IN" dirty="0"/>
              <a:t> </a:t>
            </a:r>
            <a:r>
              <a:rPr lang="en-IN"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dirty="0">
                <a:latin typeface="Algerian" panose="04020705040A02060702" pitchFamily="82" charset="0"/>
              </a:rPr>
              <a:t>Types of E-commerce </a:t>
            </a:r>
            <a:endParaRPr lang="en-US" sz="4000" dirty="0">
              <a:latin typeface="Algerian" panose="04020705040A02060702" pitchFamily="82" charset="0"/>
            </a:endParaRPr>
          </a:p>
        </p:txBody>
      </p:sp>
      <p:sp>
        <p:nvSpPr>
          <p:cNvPr id="3" name="Content Placeholder 2"/>
          <p:cNvSpPr>
            <a:spLocks noGrp="1"/>
          </p:cNvSpPr>
          <p:nvPr>
            <p:ph sz="quarter" idx="1"/>
          </p:nvPr>
        </p:nvSpPr>
        <p:spPr/>
        <p:txBody>
          <a:bodyPr/>
          <a:lstStyle/>
          <a:p>
            <a:pPr>
              <a:buNone/>
            </a:pPr>
            <a:r>
              <a:rPr lang="en-IN" sz="2400" dirty="0"/>
              <a:t>There are mainly four types of </a:t>
            </a:r>
            <a:r>
              <a:rPr lang="en-IN" sz="2400" dirty="0" smtClean="0"/>
              <a:t>E </a:t>
            </a:r>
            <a:r>
              <a:rPr lang="en-IN" sz="2400" dirty="0"/>
              <a:t>-</a:t>
            </a:r>
            <a:r>
              <a:rPr lang="en-IN" sz="2400" dirty="0" smtClean="0"/>
              <a:t> </a:t>
            </a:r>
            <a:r>
              <a:rPr lang="en-IN" sz="2400" dirty="0"/>
              <a:t>commerce.</a:t>
            </a:r>
          </a:p>
          <a:p>
            <a:pPr>
              <a:buNone/>
            </a:pPr>
            <a:r>
              <a:rPr lang="en-IN" sz="2400" dirty="0"/>
              <a:t> 1) Business-to- Business (B2B)</a:t>
            </a:r>
          </a:p>
          <a:p>
            <a:pPr>
              <a:buNone/>
            </a:pPr>
            <a:r>
              <a:rPr lang="en-IN" sz="2400" dirty="0"/>
              <a:t>2) Business-to-Consumer (B2C)</a:t>
            </a:r>
          </a:p>
          <a:p>
            <a:pPr>
              <a:buNone/>
            </a:pPr>
            <a:r>
              <a:rPr lang="en-IN" sz="2400" dirty="0"/>
              <a:t>3) Consumer-to-Consumer (C2C)</a:t>
            </a:r>
          </a:p>
          <a:p>
            <a:pPr>
              <a:buNone/>
            </a:pPr>
            <a:r>
              <a:rPr lang="en-IN" sz="2400" dirty="0"/>
              <a:t>4) Consumer-to-Business (C2B)</a:t>
            </a:r>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80"/>
            <a:ext cx="8229600" cy="1143000"/>
          </a:xfrm>
        </p:spPr>
        <p:txBody>
          <a:bodyPr/>
          <a:lstStyle/>
          <a:p>
            <a:r>
              <a:rPr lang="en-US" dirty="0"/>
              <a:t> </a:t>
            </a:r>
          </a:p>
        </p:txBody>
      </p:sp>
      <p:sp>
        <p:nvSpPr>
          <p:cNvPr id="3" name="Content Placeholder 2"/>
          <p:cNvSpPr>
            <a:spLocks noGrp="1"/>
          </p:cNvSpPr>
          <p:nvPr>
            <p:ph sz="quarter" idx="1"/>
          </p:nvPr>
        </p:nvSpPr>
        <p:spPr>
          <a:xfrm>
            <a:off x="428596" y="476672"/>
            <a:ext cx="8258204" cy="5649491"/>
          </a:xfrm>
        </p:spPr>
        <p:txBody>
          <a:bodyPr>
            <a:normAutofit/>
          </a:bodyPr>
          <a:lstStyle/>
          <a:p>
            <a:r>
              <a:rPr lang="en-IN" sz="3200" b="1" u="sng" dirty="0"/>
              <a:t>Business to Business </a:t>
            </a:r>
            <a:r>
              <a:rPr lang="en-IN" sz="2800" u="sng" dirty="0"/>
              <a:t>– </a:t>
            </a:r>
            <a:r>
              <a:rPr lang="en-IN" sz="2400" dirty="0"/>
              <a:t>B2B e-commerce refers to electronic exchange of goods , products services or information between business rather than between  business and consumers.</a:t>
            </a:r>
          </a:p>
          <a:p>
            <a:r>
              <a:rPr lang="en-IN" sz="3200" b="1" u="sng" dirty="0"/>
              <a:t>Business to Consumer </a:t>
            </a:r>
            <a:r>
              <a:rPr lang="en-IN" sz="2800" u="sng" dirty="0"/>
              <a:t>– </a:t>
            </a:r>
            <a:r>
              <a:rPr lang="en-IN" sz="2400" dirty="0"/>
              <a:t>B2C is the retail part of e commerce on the internet. It is when business sell products, services or information directly to consumers.</a:t>
            </a:r>
          </a:p>
          <a:p>
            <a:r>
              <a:rPr lang="en-IN" sz="3200" b="1" u="sng" dirty="0"/>
              <a:t>Consumers to Consumers  </a:t>
            </a:r>
            <a:r>
              <a:rPr lang="en-IN" sz="2800" u="sng" dirty="0"/>
              <a:t>- </a:t>
            </a:r>
            <a:r>
              <a:rPr lang="en-IN" sz="2400" dirty="0"/>
              <a:t>C2C is a type e commerce in which consumers trade products, services and information with each other online</a:t>
            </a:r>
            <a:r>
              <a:rPr lang="en-IN" sz="2800" dirty="0"/>
              <a:t>.</a:t>
            </a:r>
          </a:p>
          <a:p>
            <a:r>
              <a:rPr lang="en-IN" sz="3200" b="1" u="sng" dirty="0"/>
              <a:t>Consumer to  Business - </a:t>
            </a:r>
            <a:r>
              <a:rPr lang="en-IN" sz="2400" dirty="0"/>
              <a:t>C2B is a type of e commerce in which consumers make their products and services available online for companies to bid on and purchase</a:t>
            </a:r>
            <a:r>
              <a:rPr lang="en-IN" sz="2800" dirty="0"/>
              <a:t>.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a:latin typeface="Algerian" panose="04020705040A02060702" pitchFamily="82" charset="0"/>
              </a:rPr>
              <a:t>Advantages of E-commerce </a:t>
            </a:r>
            <a:endParaRPr lang="en-US" sz="3600" b="1" dirty="0">
              <a:latin typeface="Algerian" panose="04020705040A02060702" pitchFamily="82" charset="0"/>
            </a:endParaRPr>
          </a:p>
        </p:txBody>
      </p:sp>
      <p:sp>
        <p:nvSpPr>
          <p:cNvPr id="3" name="Content Placeholder 2"/>
          <p:cNvSpPr>
            <a:spLocks noGrp="1"/>
          </p:cNvSpPr>
          <p:nvPr>
            <p:ph sz="quarter" idx="1"/>
          </p:nvPr>
        </p:nvSpPr>
        <p:spPr/>
        <p:txBody>
          <a:bodyPr>
            <a:normAutofit/>
          </a:bodyPr>
          <a:lstStyle/>
          <a:p>
            <a:pPr marL="514350" indent="-514350"/>
            <a:r>
              <a:rPr lang="en-IN" sz="2800" dirty="0"/>
              <a:t>Availability</a:t>
            </a:r>
          </a:p>
          <a:p>
            <a:pPr marL="514350" indent="-514350"/>
            <a:r>
              <a:rPr lang="en-IN" sz="2800" dirty="0"/>
              <a:t>Speed of access</a:t>
            </a:r>
          </a:p>
          <a:p>
            <a:pPr marL="514350" indent="-514350"/>
            <a:r>
              <a:rPr lang="en-IN" sz="2800" dirty="0"/>
              <a:t>Wide availability</a:t>
            </a:r>
          </a:p>
          <a:p>
            <a:pPr marL="514350" indent="-514350"/>
            <a:r>
              <a:rPr lang="en-IN" sz="2800" dirty="0"/>
              <a:t>International reach</a:t>
            </a:r>
          </a:p>
          <a:p>
            <a:pPr marL="514350" indent="-514350"/>
            <a:r>
              <a:rPr lang="en-IN" sz="2800" dirty="0"/>
              <a:t>Lower cost</a:t>
            </a:r>
          </a:p>
          <a:p>
            <a:pPr marL="514350" indent="-514350"/>
            <a:r>
              <a:rPr lang="en-IN" sz="2800" dirty="0"/>
              <a:t>Personalization and Product recommendation.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a:latin typeface="Algerian" panose="04020705040A02060702" pitchFamily="82" charset="0"/>
              </a:rPr>
              <a:t>Disadvantages Of E-commerce</a:t>
            </a:r>
            <a:endParaRPr lang="en-US" sz="3600" b="1" dirty="0">
              <a:latin typeface="Algerian" panose="04020705040A02060702" pitchFamily="82" charset="0"/>
            </a:endParaRPr>
          </a:p>
        </p:txBody>
      </p:sp>
      <p:sp>
        <p:nvSpPr>
          <p:cNvPr id="3" name="Content Placeholder 2"/>
          <p:cNvSpPr>
            <a:spLocks noGrp="1"/>
          </p:cNvSpPr>
          <p:nvPr>
            <p:ph sz="quarter" idx="1"/>
          </p:nvPr>
        </p:nvSpPr>
        <p:spPr/>
        <p:txBody>
          <a:bodyPr/>
          <a:lstStyle/>
          <a:p>
            <a:r>
              <a:rPr lang="en-IN" dirty="0"/>
              <a:t>Limited customer services</a:t>
            </a:r>
          </a:p>
          <a:p>
            <a:r>
              <a:rPr lang="en-IN" dirty="0"/>
              <a:t>Not being able to touch or see </a:t>
            </a:r>
          </a:p>
          <a:p>
            <a:r>
              <a:rPr lang="en-IN" dirty="0"/>
              <a:t>Wait time</a:t>
            </a:r>
          </a:p>
          <a:p>
            <a:r>
              <a:rPr lang="en-IN" dirty="0"/>
              <a:t>Security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pPr algn="ctr"/>
            <a:r>
              <a:rPr lang="en-IN" sz="4000" b="1" dirty="0">
                <a:latin typeface="Algerian" panose="04020705040A02060702" pitchFamily="82" charset="0"/>
              </a:rPr>
              <a:t>Trade Cycle</a:t>
            </a:r>
            <a:endParaRPr lang="en-US" sz="4000" b="1" dirty="0">
              <a:latin typeface="Algerian" panose="04020705040A02060702" pitchFamily="82" charset="0"/>
            </a:endParaRPr>
          </a:p>
        </p:txBody>
      </p:sp>
      <p:sp>
        <p:nvSpPr>
          <p:cNvPr id="3" name="Content Placeholder 2"/>
          <p:cNvSpPr>
            <a:spLocks noGrp="1"/>
          </p:cNvSpPr>
          <p:nvPr>
            <p:ph sz="quarter" idx="1"/>
          </p:nvPr>
        </p:nvSpPr>
        <p:spPr>
          <a:xfrm>
            <a:off x="457200" y="1214422"/>
            <a:ext cx="8229600" cy="4911741"/>
          </a:xfrm>
        </p:spPr>
        <p:txBody>
          <a:bodyPr>
            <a:normAutofit/>
          </a:bodyPr>
          <a:lstStyle/>
          <a:p>
            <a:pPr>
              <a:buNone/>
            </a:pPr>
            <a:r>
              <a:rPr lang="en-IN" sz="2800" dirty="0"/>
              <a:t>A trade cycle is the series of exchanges, between a customer and supplier that take place when a commercial exchange is executed. </a:t>
            </a:r>
          </a:p>
          <a:p>
            <a:pPr>
              <a:buNone/>
            </a:pPr>
            <a:r>
              <a:rPr lang="en-IN" sz="2800" dirty="0"/>
              <a:t> A general trade cycle consists of following stages :</a:t>
            </a:r>
          </a:p>
          <a:p>
            <a:r>
              <a:rPr lang="en-IN" sz="2800" b="1" dirty="0"/>
              <a:t>Presales </a:t>
            </a:r>
            <a:endParaRPr lang="en-IN" sz="2800" dirty="0"/>
          </a:p>
          <a:p>
            <a:r>
              <a:rPr lang="en-IN" sz="2800" b="1" dirty="0"/>
              <a:t>Execution</a:t>
            </a:r>
          </a:p>
          <a:p>
            <a:r>
              <a:rPr lang="en-IN" sz="2800" b="1" dirty="0"/>
              <a:t>Settlement</a:t>
            </a:r>
          </a:p>
          <a:p>
            <a:r>
              <a:rPr lang="en-IN" sz="2800" b="1" dirty="0"/>
              <a:t>After Sales</a:t>
            </a:r>
          </a:p>
          <a:p>
            <a:pPr>
              <a:buNone/>
            </a:pPr>
            <a:r>
              <a:rPr lang="en-IN" sz="2800" b="1"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pPr algn="ctr"/>
            <a:r>
              <a:rPr lang="en-IN" sz="3600" b="1" dirty="0">
                <a:latin typeface="Algerian" panose="04020705040A02060702" pitchFamily="82" charset="0"/>
              </a:rPr>
              <a:t>Scope of E-Commerce</a:t>
            </a:r>
            <a:endParaRPr lang="en-US" sz="3600" b="1" dirty="0">
              <a:latin typeface="Algerian" panose="04020705040A02060702" pitchFamily="82" charset="0"/>
            </a:endParaRPr>
          </a:p>
        </p:txBody>
      </p:sp>
      <p:sp>
        <p:nvSpPr>
          <p:cNvPr id="3" name="Content Placeholder 2"/>
          <p:cNvSpPr>
            <a:spLocks noGrp="1"/>
          </p:cNvSpPr>
          <p:nvPr>
            <p:ph sz="quarter" idx="1"/>
          </p:nvPr>
        </p:nvSpPr>
        <p:spPr>
          <a:xfrm>
            <a:off x="457200" y="1357298"/>
            <a:ext cx="8229600" cy="4768865"/>
          </a:xfrm>
        </p:spPr>
        <p:txBody>
          <a:bodyPr>
            <a:normAutofit fontScale="92500"/>
          </a:bodyPr>
          <a:lstStyle/>
          <a:p>
            <a:pPr marL="514350" indent="-514350">
              <a:buNone/>
            </a:pPr>
            <a:r>
              <a:rPr lang="en-IN" b="1" dirty="0"/>
              <a:t> </a:t>
            </a:r>
            <a:r>
              <a:rPr lang="en-IN" b="1" dirty="0" smtClean="0"/>
              <a:t>    </a:t>
            </a:r>
            <a:r>
              <a:rPr lang="en-IN" b="1" u="sng" dirty="0" smtClean="0"/>
              <a:t> </a:t>
            </a:r>
            <a:r>
              <a:rPr lang="en-IN" sz="3500" b="1" u="sng" dirty="0"/>
              <a:t>E - Market </a:t>
            </a:r>
          </a:p>
          <a:p>
            <a:pPr marL="514350" indent="-514350">
              <a:buNone/>
            </a:pPr>
            <a:r>
              <a:rPr lang="en-IN" sz="3000" b="1" dirty="0"/>
              <a:t>    </a:t>
            </a:r>
            <a:r>
              <a:rPr lang="en-IN" sz="3000" dirty="0"/>
              <a:t>An Electronic market is a market where the exchange</a:t>
            </a:r>
          </a:p>
          <a:p>
            <a:pPr marL="514350" indent="-514350">
              <a:buNone/>
            </a:pPr>
            <a:r>
              <a:rPr lang="en-IN" sz="3000" dirty="0"/>
              <a:t>    of economic product and services over the internet. It includes various concepts such as email marketing , social media marketing and search engine optimization</a:t>
            </a:r>
            <a:r>
              <a:rPr lang="en-IN" dirty="0"/>
              <a:t>. </a:t>
            </a:r>
          </a:p>
          <a:p>
            <a:r>
              <a:rPr lang="en-IN" sz="3000" b="1" u="sng" dirty="0" smtClean="0"/>
              <a:t>Lower </a:t>
            </a:r>
            <a:r>
              <a:rPr lang="en-IN" sz="3000" b="1" u="sng" dirty="0"/>
              <a:t>Co ordination Cost </a:t>
            </a:r>
          </a:p>
          <a:p>
            <a:pPr marL="514350" indent="-514350">
              <a:buNone/>
            </a:pPr>
            <a:r>
              <a:rPr lang="en-IN" sz="3000" dirty="0"/>
              <a:t>  Electronic link producers and retailers are able to lower their cost by reducing enterprises person and unnecessary co ordination due to direct interaction with customer</a:t>
            </a:r>
            <a:r>
              <a:rPr lang="en-IN" dirty="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296</TotalTime>
  <Words>759</Words>
  <Application>Microsoft Office PowerPoint</Application>
  <PresentationFormat>On-screen Show (4:3)</PresentationFormat>
  <Paragraphs>128</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Algerian</vt:lpstr>
      <vt:lpstr>Arial</vt:lpstr>
      <vt:lpstr>Bahnschrift Condensed</vt:lpstr>
      <vt:lpstr>Calibri</vt:lpstr>
      <vt:lpstr>Franklin Gothic Book</vt:lpstr>
      <vt:lpstr>Perpetua</vt:lpstr>
      <vt:lpstr>Wingdings 2</vt:lpstr>
      <vt:lpstr>Equity</vt:lpstr>
      <vt:lpstr> </vt:lpstr>
      <vt:lpstr>Content</vt:lpstr>
      <vt:lpstr>E-Commerce</vt:lpstr>
      <vt:lpstr>Types of E-commerce </vt:lpstr>
      <vt:lpstr> </vt:lpstr>
      <vt:lpstr>Advantages of E-commerce </vt:lpstr>
      <vt:lpstr>Disadvantages Of E-commerce</vt:lpstr>
      <vt:lpstr>Trade Cycle</vt:lpstr>
      <vt:lpstr>Scope of E-Commerce</vt:lpstr>
      <vt:lpstr>     Low Computing cost This can transform and expand product to make them suitable for the e-market.  Minimum Delivery Cost Delivery cost are minimized since the information in an E-commerce transactions is transmitted to e market So, the paper based information exchange cost is substituted by must lower electronic distribution cost. </vt:lpstr>
      <vt:lpstr>2) Electronic data interchange (EDI) EDI provides a standard system for coding trade transaction so that they can be communicated directly from one system to another without the need for printed order and invoices.         EDI is a communication standard that enables the electronic transfer of routine documents such as purchase order between the business partners.   </vt:lpstr>
      <vt:lpstr>   3) Internet Commerce  Internet Commerce means the use of the global internet for purchase of services including service and support often sales. Internet commerce bring some new technology and new capability to business. </vt:lpstr>
      <vt:lpstr>PowerPoint Presentation</vt:lpstr>
      <vt:lpstr>Benefits of Supply Chain</vt:lpstr>
      <vt:lpstr>PowerPoint Presentation</vt:lpstr>
      <vt:lpstr>PowerPoint Presentation</vt:lpstr>
      <vt:lpstr>PORTER’S MODEL</vt:lpstr>
      <vt:lpstr>E-Commerce Strategic Inputs</vt:lpstr>
      <vt:lpstr>2. Business Environment-</vt:lpstr>
      <vt:lpstr>3. Business Capability</vt:lpstr>
      <vt:lpstr>E-commerce Evaluation</vt:lpstr>
      <vt:lpstr>               Thank you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mazia habeeb</dc:creator>
  <cp:lastModifiedBy>HP</cp:lastModifiedBy>
  <cp:revision>41</cp:revision>
  <dcterms:created xsi:type="dcterms:W3CDTF">2022-05-26T15:20:41Z</dcterms:created>
  <dcterms:modified xsi:type="dcterms:W3CDTF">2022-05-28T09:11:38Z</dcterms:modified>
</cp:coreProperties>
</file>