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5" r:id="rId3"/>
    <p:sldId id="276" r:id="rId4"/>
    <p:sldId id="281" r:id="rId5"/>
    <p:sldId id="277" r:id="rId6"/>
    <p:sldId id="278" r:id="rId7"/>
    <p:sldId id="282" r:id="rId8"/>
    <p:sldId id="283" r:id="rId9"/>
    <p:sldId id="279" r:id="rId10"/>
    <p:sldId id="28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AF9345-CE7A-473D-A5BD-4C5B47FD7608}" type="datetimeFigureOut">
              <a:rPr lang="en-US" smtClean="0"/>
              <a:pPr/>
              <a:t>11/15/2021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F048C0-A557-4E77-AC6C-268599463C5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F048C0-A557-4E77-AC6C-268599463C5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F048C0-A557-4E77-AC6C-268599463C50}"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703957"/>
            <a:ext cx="7924800" cy="6001643"/>
          </a:xfrm>
          <a:prstGeom prst="rect">
            <a:avLst/>
          </a:prstGeom>
        </p:spPr>
        <p:txBody>
          <a:bodyPr wrap="square">
            <a:spAutoFit/>
          </a:bodyPr>
          <a:lstStyle/>
          <a:p>
            <a:pPr algn="just"/>
            <a:r>
              <a:rPr lang="en-US"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Environmental auditing is a management tool which simply inspect the environmental management activities performed by the industries or organizations and makes them aware of new cleaner technology.</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*For the impact of industries and their product on natural resources and environmental qualities.</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*It is necessary to have Environmental Audit to ensure sustainable  industrial developments.</a:t>
            </a:r>
          </a:p>
          <a:p>
            <a:pPr algn="just"/>
            <a:endParaRPr lang="en-US"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*The term auditing is known to us in financial accounts and records are examined.</a:t>
            </a:r>
          </a:p>
          <a:p>
            <a:pPr algn="just"/>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*Environmental audits is for the impact of the industries and their products on natural resources and environmental quality.</a:t>
            </a:r>
            <a:endParaRPr lang="en-US" sz="2400" dirty="0" smtClean="0">
              <a:latin typeface="Times New Roman" pitchFamily="18" charset="0"/>
              <a:cs typeface="Times New Roman" pitchFamily="18" charset="0"/>
            </a:endParaRPr>
          </a:p>
        </p:txBody>
      </p:sp>
      <p:sp>
        <p:nvSpPr>
          <p:cNvPr id="5" name="Rectangle 4"/>
          <p:cNvSpPr/>
          <p:nvPr/>
        </p:nvSpPr>
        <p:spPr>
          <a:xfrm>
            <a:off x="2133600" y="152400"/>
            <a:ext cx="5403467" cy="523220"/>
          </a:xfrm>
          <a:prstGeom prst="rect">
            <a:avLst/>
          </a:prstGeom>
        </p:spPr>
        <p:txBody>
          <a:bodyPr wrap="none">
            <a:spAutoFit/>
          </a:bodyPr>
          <a:lstStyle/>
          <a:p>
            <a:r>
              <a:rPr lang="en-US" sz="2800" b="1" dirty="0" smtClean="0">
                <a:latin typeface="Times New Roman" pitchFamily="18" charset="0"/>
                <a:cs typeface="Times New Roman" pitchFamily="18" charset="0"/>
              </a:rPr>
              <a:t>ENVIRONMENTAL AUDITING </a:t>
            </a:r>
            <a:endParaRPr lang="en-US"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52400"/>
            <a:ext cx="8229600" cy="2862322"/>
          </a:xfrm>
          <a:prstGeom prst="rect">
            <a:avLst/>
          </a:prstGeom>
        </p:spPr>
        <p:txBody>
          <a:bodyPr wrap="square">
            <a:spAutoFit/>
          </a:bodyPr>
          <a:lstStyle/>
          <a:p>
            <a:pPr algn="just">
              <a:lnSpc>
                <a:spcPct val="150000"/>
              </a:lnSpc>
            </a:pPr>
            <a:r>
              <a:rPr lang="en-US" sz="2000" b="1" dirty="0" smtClean="0">
                <a:latin typeface="Times New Roman" pitchFamily="18" charset="0"/>
                <a:cs typeface="Times New Roman" pitchFamily="18" charset="0"/>
              </a:rPr>
              <a:t>3. Post-audit Activities</a:t>
            </a:r>
            <a:r>
              <a:rPr lang="en-US" sz="2000" dirty="0" smtClean="0">
                <a:latin typeface="Times New Roman" pitchFamily="18" charset="0"/>
                <a:cs typeface="Times New Roman" pitchFamily="18" charset="0"/>
              </a:rPr>
              <a:t>: Development of raw material balance analysis for each process unit of the industry highlighting analysis for each process unit of the industry highlighting the proposed utilization of raw material and ideas regarding reuse can be thought of. </a:t>
            </a:r>
          </a:p>
          <a:p>
            <a:pPr algn="just">
              <a:lnSpc>
                <a:spcPct val="150000"/>
              </a:lnSpc>
              <a:buFont typeface="Arial" charset="0"/>
              <a:buChar char="•"/>
            </a:pPr>
            <a:r>
              <a:rPr lang="en-IN" sz="2000" dirty="0" smtClean="0">
                <a:latin typeface="Times New Roman" pitchFamily="18" charset="0"/>
                <a:cs typeface="Times New Roman" pitchFamily="18" charset="0"/>
              </a:rPr>
              <a:t>Issue of draft report</a:t>
            </a:r>
          </a:p>
          <a:p>
            <a:pPr algn="just">
              <a:lnSpc>
                <a:spcPct val="150000"/>
              </a:lnSpc>
            </a:pPr>
            <a:r>
              <a:rPr lang="en-IN" sz="2000" dirty="0" smtClean="0">
                <a:latin typeface="Times New Roman" pitchFamily="18" charset="0"/>
                <a:cs typeface="Times New Roman" pitchFamily="18" charset="0"/>
              </a:rPr>
              <a:t>* Issue of final report</a:t>
            </a:r>
            <a:endParaRPr lang="en-US" sz="2000" dirty="0">
              <a:latin typeface="Times New Roman" pitchFamily="18" charset="0"/>
              <a:cs typeface="Times New Roman" pitchFamily="18" charset="0"/>
            </a:endParaRPr>
          </a:p>
        </p:txBody>
      </p:sp>
      <p:sp>
        <p:nvSpPr>
          <p:cNvPr id="65" name="Rectangle 64"/>
          <p:cNvSpPr/>
          <p:nvPr/>
        </p:nvSpPr>
        <p:spPr>
          <a:xfrm>
            <a:off x="609600" y="2819400"/>
            <a:ext cx="8077200" cy="3847207"/>
          </a:xfrm>
          <a:prstGeom prst="rect">
            <a:avLst/>
          </a:prstGeom>
        </p:spPr>
        <p:txBody>
          <a:bodyPr wrap="square">
            <a:spAutoFit/>
          </a:bodyPr>
          <a:lstStyle/>
          <a:p>
            <a:pPr algn="ctr"/>
            <a:r>
              <a:rPr lang="en-US" sz="2400" b="1" dirty="0" smtClean="0">
                <a:latin typeface="Times New Roman" pitchFamily="18" charset="0"/>
                <a:cs typeface="Times New Roman" pitchFamily="18" charset="0"/>
              </a:rPr>
              <a:t>Advantages of Auditing</a:t>
            </a:r>
          </a:p>
          <a:p>
            <a:pPr algn="just"/>
            <a:r>
              <a:rPr lang="en-US" sz="2000" dirty="0" smtClean="0">
                <a:latin typeface="Times New Roman" pitchFamily="18" charset="0"/>
                <a:cs typeface="Times New Roman" pitchFamily="18" charset="0"/>
              </a:rPr>
              <a:t>*Preparation of Environmental management plan.</a:t>
            </a:r>
          </a:p>
          <a:p>
            <a:pPr algn="just"/>
            <a:r>
              <a:rPr lang="en-US" sz="2000" dirty="0" smtClean="0">
                <a:latin typeface="Times New Roman" pitchFamily="18" charset="0"/>
                <a:cs typeface="Times New Roman" pitchFamily="18" charset="0"/>
              </a:rPr>
              <a:t>*Assessment of environmental input and risks.</a:t>
            </a:r>
          </a:p>
          <a:p>
            <a:pPr algn="just"/>
            <a:r>
              <a:rPr lang="en-US" sz="2000" dirty="0" smtClean="0">
                <a:latin typeface="Times New Roman" pitchFamily="18" charset="0"/>
                <a:cs typeface="Times New Roman" pitchFamily="18" charset="0"/>
              </a:rPr>
              <a:t>*Identifying areas of strength and weakness for improvements.</a:t>
            </a:r>
          </a:p>
          <a:p>
            <a:pPr algn="just"/>
            <a:r>
              <a:rPr lang="en-US" sz="2000" dirty="0" smtClean="0">
                <a:latin typeface="Times New Roman" pitchFamily="18" charset="0"/>
                <a:cs typeface="Times New Roman" pitchFamily="18" charset="0"/>
              </a:rPr>
              <a:t>*Evaluation of pollution control.</a:t>
            </a:r>
          </a:p>
          <a:p>
            <a:pPr algn="just"/>
            <a:r>
              <a:rPr lang="en-US" sz="2000" dirty="0" smtClean="0">
                <a:latin typeface="Times New Roman" pitchFamily="18" charset="0"/>
                <a:cs typeface="Times New Roman" pitchFamily="18" charset="0"/>
              </a:rPr>
              <a:t>*Verification of compliance with laws</a:t>
            </a:r>
          </a:p>
          <a:p>
            <a:pPr algn="just"/>
            <a:r>
              <a:rPr lang="en-US" sz="2000" dirty="0" smtClean="0">
                <a:latin typeface="Times New Roman" pitchFamily="18" charset="0"/>
                <a:cs typeface="Times New Roman" pitchFamily="18" charset="0"/>
              </a:rPr>
              <a:t>* Assuring safety of plant, environment &amp; human beings.</a:t>
            </a:r>
          </a:p>
          <a:p>
            <a:pPr algn="just"/>
            <a:r>
              <a:rPr lang="en-US" sz="2000" dirty="0" smtClean="0">
                <a:latin typeface="Times New Roman" pitchFamily="18" charset="0"/>
                <a:cs typeface="Times New Roman" pitchFamily="18" charset="0"/>
              </a:rPr>
              <a:t>*Enhancement of loss prevention, manpower development and marketing.</a:t>
            </a:r>
          </a:p>
          <a:p>
            <a:pPr algn="just"/>
            <a:r>
              <a:rPr lang="en-US" sz="2000" dirty="0" smtClean="0">
                <a:latin typeface="Times New Roman" pitchFamily="18" charset="0"/>
                <a:cs typeface="Times New Roman" pitchFamily="18" charset="0"/>
              </a:rPr>
              <a:t>*Budgeting for pollution control, waste prevention, reduction, recycling and reuse.</a:t>
            </a:r>
          </a:p>
          <a:p>
            <a:pPr algn="just"/>
            <a:r>
              <a:rPr lang="en-US" sz="2000" dirty="0" smtClean="0">
                <a:latin typeface="Times New Roman" pitchFamily="18" charset="0"/>
                <a:cs typeface="Times New Roman" pitchFamily="18" charset="0"/>
              </a:rPr>
              <a:t>*Providing an opportunity for management to give credit for good environmental performance.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990600" y="381000"/>
            <a:ext cx="7250834" cy="5880166"/>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srcRect/>
          <a:stretch>
            <a:fillRect/>
          </a:stretch>
        </p:blipFill>
        <p:spPr bwMode="auto">
          <a:xfrm>
            <a:off x="672346" y="457200"/>
            <a:ext cx="7938254" cy="6055399"/>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66800" y="1037272"/>
            <a:ext cx="7467600" cy="5632311"/>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*Improves efficiency of environmental management system.</a:t>
            </a:r>
          </a:p>
          <a:p>
            <a:pPr algn="just">
              <a:lnSpc>
                <a:spcPct val="150000"/>
              </a:lnSpc>
            </a:pPr>
            <a:r>
              <a:rPr lang="en-IN" sz="2000" dirty="0" smtClean="0">
                <a:latin typeface="Times New Roman" pitchFamily="18" charset="0"/>
                <a:cs typeface="Times New Roman" pitchFamily="18" charset="0"/>
              </a:rPr>
              <a:t>*Compliance with environmental law and standards.</a:t>
            </a:r>
          </a:p>
          <a:p>
            <a:pPr algn="just">
              <a:lnSpc>
                <a:spcPct val="150000"/>
              </a:lnSpc>
            </a:pPr>
            <a:r>
              <a:rPr lang="en-IN" sz="2000" dirty="0" smtClean="0">
                <a:latin typeface="Times New Roman" pitchFamily="18" charset="0"/>
                <a:cs typeface="Times New Roman" pitchFamily="18" charset="0"/>
              </a:rPr>
              <a:t>*Risk mitigation</a:t>
            </a:r>
          </a:p>
          <a:p>
            <a:pPr algn="just">
              <a:lnSpc>
                <a:spcPct val="150000"/>
              </a:lnSpc>
            </a:pPr>
            <a:r>
              <a:rPr lang="en-IN" sz="2000" dirty="0" smtClean="0">
                <a:latin typeface="Times New Roman" pitchFamily="18" charset="0"/>
                <a:cs typeface="Times New Roman" pitchFamily="18" charset="0"/>
              </a:rPr>
              <a:t>*Meeting stakeholders expectations</a:t>
            </a:r>
          </a:p>
          <a:p>
            <a:pPr algn="just">
              <a:lnSpc>
                <a:spcPct val="150000"/>
              </a:lnSpc>
            </a:pPr>
            <a:r>
              <a:rPr lang="en-IN" sz="2000" dirty="0" smtClean="0">
                <a:latin typeface="Times New Roman" pitchFamily="18" charset="0"/>
                <a:cs typeface="Times New Roman" pitchFamily="18" charset="0"/>
              </a:rPr>
              <a:t>*Reduction in operational inefficiencies</a:t>
            </a:r>
          </a:p>
          <a:p>
            <a:pPr algn="just">
              <a:lnSpc>
                <a:spcPct val="150000"/>
              </a:lnSpc>
            </a:pPr>
            <a:r>
              <a:rPr lang="en-IN" sz="2000" dirty="0" smtClean="0">
                <a:latin typeface="Times New Roman" pitchFamily="18" charset="0"/>
                <a:cs typeface="Times New Roman" pitchFamily="18" charset="0"/>
              </a:rPr>
              <a:t>*Encourages continual improvement</a:t>
            </a:r>
          </a:p>
          <a:p>
            <a:pPr algn="just">
              <a:lnSpc>
                <a:spcPct val="150000"/>
              </a:lnSpc>
            </a:pPr>
            <a:r>
              <a:rPr lang="en-IN" sz="2000" dirty="0" smtClean="0">
                <a:latin typeface="Times New Roman" pitchFamily="18" charset="0"/>
                <a:cs typeface="Times New Roman" pitchFamily="18" charset="0"/>
              </a:rPr>
              <a:t>*Compliance with certification requirements</a:t>
            </a:r>
          </a:p>
          <a:p>
            <a:pPr algn="just">
              <a:lnSpc>
                <a:spcPct val="150000"/>
              </a:lnSpc>
            </a:pPr>
            <a:r>
              <a:rPr lang="en-IN" sz="2000" dirty="0" smtClean="0">
                <a:latin typeface="Times New Roman" pitchFamily="18" charset="0"/>
                <a:cs typeface="Times New Roman" pitchFamily="18" charset="0"/>
              </a:rPr>
              <a:t>*Employee awareness</a:t>
            </a:r>
          </a:p>
          <a:p>
            <a:pPr algn="just">
              <a:lnSpc>
                <a:spcPct val="150000"/>
              </a:lnSpc>
            </a:pPr>
            <a:r>
              <a:rPr lang="en-IN" sz="2000" dirty="0" smtClean="0">
                <a:latin typeface="Times New Roman" pitchFamily="18" charset="0"/>
                <a:cs typeface="Times New Roman" pitchFamily="18" charset="0"/>
              </a:rPr>
              <a:t>*Helps management in decision making</a:t>
            </a:r>
          </a:p>
          <a:p>
            <a:pPr algn="just">
              <a:lnSpc>
                <a:spcPct val="150000"/>
              </a:lnSpc>
            </a:pPr>
            <a:r>
              <a:rPr lang="en-US" sz="2000" dirty="0" smtClean="0">
                <a:latin typeface="Times New Roman" pitchFamily="18" charset="0"/>
                <a:cs typeface="Times New Roman" pitchFamily="18" charset="0"/>
              </a:rPr>
              <a:t>* It helps in assessing compliance with regulatory requirement.</a:t>
            </a:r>
          </a:p>
          <a:p>
            <a:pPr algn="just">
              <a:lnSpc>
                <a:spcPct val="150000"/>
              </a:lnSpc>
            </a:pPr>
            <a:r>
              <a:rPr lang="en-US" sz="2000" dirty="0" smtClean="0">
                <a:latin typeface="Times New Roman" pitchFamily="18" charset="0"/>
                <a:cs typeface="Times New Roman" pitchFamily="18" charset="0"/>
              </a:rPr>
              <a:t>* It also helps in prevention control of effect of pollutant</a:t>
            </a:r>
          </a:p>
          <a:p>
            <a:pPr algn="just">
              <a:lnSpc>
                <a:spcPct val="150000"/>
              </a:lnSpc>
            </a:pPr>
            <a:endParaRPr lang="en-US" sz="2000" dirty="0" smtClean="0">
              <a:latin typeface="Times New Roman" pitchFamily="18" charset="0"/>
              <a:cs typeface="Times New Roman" pitchFamily="18" charset="0"/>
            </a:endParaRPr>
          </a:p>
        </p:txBody>
      </p:sp>
      <p:sp>
        <p:nvSpPr>
          <p:cNvPr id="7" name="Rectangle 6"/>
          <p:cNvSpPr/>
          <p:nvPr/>
        </p:nvSpPr>
        <p:spPr>
          <a:xfrm>
            <a:off x="990600" y="452735"/>
            <a:ext cx="6858000" cy="461665"/>
          </a:xfrm>
          <a:prstGeom prst="rect">
            <a:avLst/>
          </a:prstGeom>
        </p:spPr>
        <p:txBody>
          <a:bodyPr wrap="square">
            <a:spAutoFit/>
          </a:bodyPr>
          <a:lstStyle/>
          <a:p>
            <a:pPr algn="just"/>
            <a:r>
              <a:rPr lang="en-US" sz="2400" b="1" dirty="0" smtClean="0">
                <a:latin typeface="Times New Roman" pitchFamily="18" charset="0"/>
                <a:cs typeface="Times New Roman" pitchFamily="18" charset="0"/>
              </a:rPr>
              <a:t>BENEFITS OF ENVIRONMENTAL AUDITING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srcRect/>
          <a:stretch>
            <a:fillRect/>
          </a:stretch>
        </p:blipFill>
        <p:spPr bwMode="auto">
          <a:xfrm>
            <a:off x="387330" y="609600"/>
            <a:ext cx="8054923" cy="46482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609600" y="493572"/>
            <a:ext cx="7315199" cy="4992827"/>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415290"/>
            <a:ext cx="8077200" cy="5909310"/>
          </a:xfrm>
          <a:prstGeom prst="rect">
            <a:avLst/>
          </a:prstGeom>
        </p:spPr>
        <p:txBody>
          <a:bodyPr wrap="square">
            <a:spAutoFit/>
          </a:bodyPr>
          <a:lstStyle/>
          <a:p>
            <a:pPr>
              <a:lnSpc>
                <a:spcPct val="150000"/>
              </a:lnSpc>
            </a:pPr>
            <a:r>
              <a:rPr lang="en-US" sz="2000" b="1" dirty="0" smtClean="0">
                <a:latin typeface="Times New Roman" pitchFamily="18" charset="0"/>
                <a:cs typeface="Times New Roman" pitchFamily="18" charset="0"/>
              </a:rPr>
              <a:t>Material Audit</a:t>
            </a:r>
            <a:r>
              <a:rPr lang="en-US" sz="2000" dirty="0" smtClean="0">
                <a:latin typeface="Times New Roman" pitchFamily="18" charset="0"/>
                <a:cs typeface="Times New Roman" pitchFamily="18" charset="0"/>
              </a:rPr>
              <a:t>-It mainly concentrate on the use of different raw material or natural use of resources, cost\unit, process wise consumption, wastage etc. Conservation of raw material, scientific storage &amp; reuse of wastage material are taken into consideration.</a:t>
            </a:r>
          </a:p>
          <a:p>
            <a:pPr>
              <a:lnSpc>
                <a:spcPct val="150000"/>
              </a:lnSpc>
            </a:pPr>
            <a:r>
              <a:rPr lang="en-US" sz="2000" b="1" dirty="0" smtClean="0">
                <a:latin typeface="Times New Roman" pitchFamily="18" charset="0"/>
                <a:cs typeface="Times New Roman" pitchFamily="18" charset="0"/>
              </a:rPr>
              <a:t>Energy Audit- </a:t>
            </a:r>
            <a:r>
              <a:rPr lang="en-US" sz="2000" dirty="0" smtClean="0">
                <a:latin typeface="Times New Roman" pitchFamily="18" charset="0"/>
                <a:cs typeface="Times New Roman" pitchFamily="18" charset="0"/>
              </a:rPr>
              <a:t>It examines consumption of various forms of energy in different processes in any industry or organization. The main of audit is minimization, elimination of avoidable losses of valuable energy &amp; their conservation.</a:t>
            </a:r>
          </a:p>
          <a:p>
            <a:pPr>
              <a:lnSpc>
                <a:spcPct val="150000"/>
              </a:lnSpc>
            </a:pPr>
            <a:r>
              <a:rPr lang="en-US" sz="2000" b="1" dirty="0" smtClean="0">
                <a:latin typeface="Times New Roman" pitchFamily="18" charset="0"/>
                <a:cs typeface="Times New Roman" pitchFamily="18" charset="0"/>
              </a:rPr>
              <a:t>Water Audit- </a:t>
            </a:r>
            <a:r>
              <a:rPr lang="en-US" sz="2000" dirty="0" smtClean="0">
                <a:latin typeface="Times New Roman" pitchFamily="18" charset="0"/>
                <a:cs typeface="Times New Roman" pitchFamily="18" charset="0"/>
              </a:rPr>
              <a:t>Consumption of water at different sources is noted. It also concentrates on the reuse and recycling of water, evaluation of raw water intake, balancing of water table &amp; other sources.</a:t>
            </a:r>
          </a:p>
          <a:p>
            <a:pPr>
              <a:lnSpc>
                <a:spcPct val="150000"/>
              </a:lnSpc>
            </a:pPr>
            <a:r>
              <a:rPr lang="en-US" sz="2000" dirty="0" smtClean="0">
                <a:latin typeface="Times New Roman" pitchFamily="18" charset="0"/>
                <a:cs typeface="Times New Roman" pitchFamily="18" charset="0"/>
              </a:rPr>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59224"/>
            <a:ext cx="8534400" cy="6093976"/>
          </a:xfrm>
          <a:prstGeom prst="rect">
            <a:avLst/>
          </a:prstGeom>
        </p:spPr>
        <p:txBody>
          <a:bodyPr wrap="square">
            <a:spAutoFit/>
          </a:bodyPr>
          <a:lstStyle/>
          <a:p>
            <a:pPr algn="just">
              <a:lnSpc>
                <a:spcPct val="150000"/>
              </a:lnSpc>
            </a:pPr>
            <a:r>
              <a:rPr lang="en-US" sz="2000" b="1" dirty="0" smtClean="0">
                <a:latin typeface="Times New Roman" pitchFamily="18" charset="0"/>
                <a:cs typeface="Times New Roman" pitchFamily="18" charset="0"/>
              </a:rPr>
              <a:t>Health and Safety Audit- </a:t>
            </a:r>
            <a:r>
              <a:rPr lang="en-US" sz="2000" dirty="0" smtClean="0">
                <a:latin typeface="Times New Roman" pitchFamily="18" charset="0"/>
                <a:cs typeface="Times New Roman" pitchFamily="18" charset="0"/>
              </a:rPr>
              <a:t>Workers &amp;employee are the basic need of industry. Health and safety of those is well considered in audit. Proper disposal of toxic and hazardous waste, fire prevention measures etc. should be evaluated. </a:t>
            </a:r>
          </a:p>
          <a:p>
            <a:pPr algn="just">
              <a:lnSpc>
                <a:spcPct val="150000"/>
              </a:lnSpc>
            </a:pPr>
            <a:r>
              <a:rPr lang="en-US" sz="2000" b="1" dirty="0" smtClean="0">
                <a:latin typeface="Times New Roman" pitchFamily="18" charset="0"/>
                <a:cs typeface="Times New Roman" pitchFamily="18" charset="0"/>
              </a:rPr>
              <a:t>Environmental Quality Audit- </a:t>
            </a:r>
            <a:r>
              <a:rPr lang="en-US" sz="2000" dirty="0" smtClean="0">
                <a:latin typeface="Times New Roman" pitchFamily="18" charset="0"/>
                <a:cs typeface="Times New Roman" pitchFamily="18" charset="0"/>
              </a:rPr>
              <a:t>Conservation of every aspect and stage of environment helps to maintain the quality. This</a:t>
            </a:r>
          </a:p>
          <a:p>
            <a:pPr algn="just">
              <a:lnSpc>
                <a:spcPct val="150000"/>
              </a:lnSpc>
            </a:pPr>
            <a:r>
              <a:rPr lang="en-US" sz="2000" dirty="0" smtClean="0">
                <a:latin typeface="Times New Roman" pitchFamily="18" charset="0"/>
                <a:cs typeface="Times New Roman" pitchFamily="18" charset="0"/>
              </a:rPr>
              <a:t>also well noted in audit scheme.</a:t>
            </a:r>
          </a:p>
          <a:p>
            <a:pPr algn="just">
              <a:lnSpc>
                <a:spcPct val="150000"/>
              </a:lnSpc>
            </a:pPr>
            <a:r>
              <a:rPr lang="en-US" sz="2000" b="1" dirty="0" smtClean="0">
                <a:latin typeface="Times New Roman" pitchFamily="18" charset="0"/>
                <a:cs typeface="Times New Roman" pitchFamily="18" charset="0"/>
              </a:rPr>
              <a:t>Waste Audit: </a:t>
            </a:r>
            <a:r>
              <a:rPr lang="en-US" sz="2000" dirty="0" smtClean="0">
                <a:latin typeface="Times New Roman" pitchFamily="18" charset="0"/>
                <a:cs typeface="Times New Roman" pitchFamily="18" charset="0"/>
              </a:rPr>
              <a:t>It covers the qualitative and quantities evaluation of waste generated from industries.</a:t>
            </a:r>
          </a:p>
          <a:p>
            <a:pPr algn="just">
              <a:lnSpc>
                <a:spcPct val="150000"/>
              </a:lnSpc>
            </a:pPr>
            <a:r>
              <a:rPr lang="en-US" sz="2000" b="1" dirty="0" smtClean="0">
                <a:latin typeface="Times New Roman" pitchFamily="18" charset="0"/>
                <a:cs typeface="Times New Roman" pitchFamily="18" charset="0"/>
              </a:rPr>
              <a:t>Engineering Audit</a:t>
            </a:r>
            <a:r>
              <a:rPr lang="en-US" sz="2000" dirty="0" smtClean="0">
                <a:latin typeface="Times New Roman" pitchFamily="18" charset="0"/>
                <a:cs typeface="Times New Roman" pitchFamily="18" charset="0"/>
              </a:rPr>
              <a:t>-Use of advance technology which will cover the suitable processes and engineering application.</a:t>
            </a:r>
          </a:p>
          <a:p>
            <a:pPr algn="just">
              <a:lnSpc>
                <a:spcPct val="150000"/>
              </a:lnSpc>
            </a:pPr>
            <a:r>
              <a:rPr lang="en-US" sz="2000" b="1" dirty="0" smtClean="0">
                <a:latin typeface="Times New Roman" pitchFamily="18" charset="0"/>
                <a:cs typeface="Times New Roman" pitchFamily="18" charset="0"/>
              </a:rPr>
              <a:t>Compliance Audit</a:t>
            </a:r>
            <a:r>
              <a:rPr lang="en-US" sz="2000" dirty="0" smtClean="0">
                <a:latin typeface="Times New Roman" pitchFamily="18" charset="0"/>
                <a:cs typeface="Times New Roman" pitchFamily="18" charset="0"/>
              </a:rPr>
              <a:t>: The different aspect of audits that are required to be carried out as per regulation, procedure &amp; according to the policies of that particular industry are known as compliance audit.</a:t>
            </a: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363271" y="381000"/>
            <a:ext cx="3644652" cy="400110"/>
          </a:xfrm>
          <a:prstGeom prst="rect">
            <a:avLst/>
          </a:prstGeom>
        </p:spPr>
        <p:txBody>
          <a:bodyPr wrap="none">
            <a:spAutoFit/>
          </a:bodyPr>
          <a:lstStyle/>
          <a:p>
            <a:r>
              <a:rPr lang="en-US" sz="2000" b="1" dirty="0" smtClean="0">
                <a:latin typeface="Times New Roman" pitchFamily="18" charset="0"/>
                <a:cs typeface="Times New Roman" pitchFamily="18" charset="0"/>
              </a:rPr>
              <a:t>Environmental  Audit Activities</a:t>
            </a:r>
            <a:endParaRPr lang="en-US" sz="2000" b="1" dirty="0">
              <a:latin typeface="Times New Roman" pitchFamily="18" charset="0"/>
              <a:cs typeface="Times New Roman" pitchFamily="18" charset="0"/>
            </a:endParaRPr>
          </a:p>
        </p:txBody>
      </p:sp>
      <p:sp>
        <p:nvSpPr>
          <p:cNvPr id="7" name="Rectangle 6"/>
          <p:cNvSpPr/>
          <p:nvPr/>
        </p:nvSpPr>
        <p:spPr>
          <a:xfrm>
            <a:off x="685800" y="914400"/>
            <a:ext cx="8001000" cy="5909310"/>
          </a:xfrm>
          <a:prstGeom prst="rect">
            <a:avLst/>
          </a:prstGeom>
        </p:spPr>
        <p:txBody>
          <a:bodyPr wrap="square">
            <a:spAutoFit/>
          </a:bodyPr>
          <a:lstStyle/>
          <a:p>
            <a:pPr algn="just"/>
            <a:endParaRPr lang="en-US" dirty="0" smtClean="0"/>
          </a:p>
          <a:p>
            <a:pPr marL="342900" indent="-342900" algn="just">
              <a:lnSpc>
                <a:spcPct val="150000"/>
              </a:lnSpc>
              <a:buAutoNum type="arabicPeriod"/>
            </a:pPr>
            <a:r>
              <a:rPr lang="en-US" sz="2000" b="1" dirty="0" smtClean="0">
                <a:latin typeface="Times New Roman" pitchFamily="18" charset="0"/>
                <a:cs typeface="Times New Roman" pitchFamily="18" charset="0"/>
              </a:rPr>
              <a:t>Pre-audit activities </a:t>
            </a:r>
            <a:r>
              <a:rPr lang="en-US" sz="2000" dirty="0" smtClean="0">
                <a:latin typeface="Times New Roman" pitchFamily="18" charset="0"/>
                <a:cs typeface="Times New Roman" pitchFamily="18" charset="0"/>
              </a:rPr>
              <a:t>-These include selection of the expert team and development of a plan. There are four key activities.</a:t>
            </a:r>
          </a:p>
          <a:p>
            <a:pPr algn="just">
              <a:lnSpc>
                <a:spcPct val="150000"/>
              </a:lnSpc>
            </a:pPr>
            <a:r>
              <a:rPr lang="en-US" sz="2000" dirty="0" smtClean="0">
                <a:latin typeface="Times New Roman" pitchFamily="18" charset="0"/>
                <a:cs typeface="Times New Roman" pitchFamily="18" charset="0"/>
              </a:rPr>
              <a:t>*Submitting pre-visit questionnaire of the facility.</a:t>
            </a:r>
          </a:p>
          <a:p>
            <a:pPr algn="just">
              <a:lnSpc>
                <a:spcPct val="150000"/>
              </a:lnSpc>
            </a:pPr>
            <a:r>
              <a:rPr lang="en-US" sz="2000" dirty="0" smtClean="0">
                <a:latin typeface="Times New Roman" pitchFamily="18" charset="0"/>
                <a:cs typeface="Times New Roman" pitchFamily="18" charset="0"/>
              </a:rPr>
              <a:t>*Reviewing relevant regulation.</a:t>
            </a:r>
          </a:p>
          <a:p>
            <a:pPr algn="just">
              <a:lnSpc>
                <a:spcPct val="150000"/>
              </a:lnSpc>
            </a:pPr>
            <a:r>
              <a:rPr lang="en-US" sz="2000" dirty="0" smtClean="0">
                <a:latin typeface="Times New Roman" pitchFamily="18" charset="0"/>
                <a:cs typeface="Times New Roman" pitchFamily="18" charset="0"/>
              </a:rPr>
              <a:t>*Defining audit scope and team responsibilities</a:t>
            </a:r>
          </a:p>
          <a:p>
            <a:pPr algn="just">
              <a:lnSpc>
                <a:spcPct val="150000"/>
              </a:lnSpc>
            </a:pPr>
            <a:r>
              <a:rPr lang="en-US" sz="2000" dirty="0" smtClean="0">
                <a:latin typeface="Times New Roman" pitchFamily="18" charset="0"/>
                <a:cs typeface="Times New Roman" pitchFamily="18" charset="0"/>
              </a:rPr>
              <a:t>*Reviewing audit check lists.</a:t>
            </a:r>
          </a:p>
          <a:p>
            <a:pPr algn="just">
              <a:lnSpc>
                <a:spcPct val="150000"/>
              </a:lnSpc>
            </a:pPr>
            <a:r>
              <a:rPr lang="en-US" sz="2000" b="1" dirty="0" smtClean="0">
                <a:latin typeface="Times New Roman" pitchFamily="18" charset="0"/>
                <a:cs typeface="Times New Roman" pitchFamily="18" charset="0"/>
              </a:rPr>
              <a:t>2. On-site activities- </a:t>
            </a:r>
            <a:r>
              <a:rPr lang="en-US" sz="2000" dirty="0" smtClean="0">
                <a:latin typeface="Times New Roman" pitchFamily="18" charset="0"/>
                <a:cs typeface="Times New Roman" pitchFamily="18" charset="0"/>
              </a:rPr>
              <a:t>Meeting of the team with the appropriate with the appropriate personnel of the unit The 3 primary functions on site activities are</a:t>
            </a:r>
          </a:p>
          <a:p>
            <a:pPr algn="just">
              <a:lnSpc>
                <a:spcPct val="150000"/>
              </a:lnSpc>
            </a:pPr>
            <a:r>
              <a:rPr lang="en-US" sz="2000" dirty="0" smtClean="0">
                <a:latin typeface="Times New Roman" pitchFamily="18" charset="0"/>
                <a:cs typeface="Times New Roman" pitchFamily="18" charset="0"/>
              </a:rPr>
              <a:t>*Record &amp;documentation review</a:t>
            </a:r>
          </a:p>
          <a:p>
            <a:pPr algn="just">
              <a:lnSpc>
                <a:spcPct val="150000"/>
              </a:lnSpc>
            </a:pPr>
            <a:r>
              <a:rPr lang="en-US" sz="2000" dirty="0" smtClean="0">
                <a:latin typeface="Times New Roman" pitchFamily="18" charset="0"/>
                <a:cs typeface="Times New Roman" pitchFamily="18" charset="0"/>
              </a:rPr>
              <a:t>*Interview with staff</a:t>
            </a:r>
          </a:p>
          <a:p>
            <a:pPr algn="just">
              <a:lnSpc>
                <a:spcPct val="150000"/>
              </a:lnSpc>
            </a:pPr>
            <a:r>
              <a:rPr lang="en-US" sz="2000" dirty="0" smtClean="0">
                <a:latin typeface="Times New Roman" pitchFamily="18" charset="0"/>
                <a:cs typeface="Times New Roman" pitchFamily="18" charset="0"/>
              </a:rPr>
              <a:t>*Physical inspection of the facilities.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657</Words>
  <Application>Microsoft Office PowerPoint</Application>
  <PresentationFormat>On-screen Show (4:3)</PresentationFormat>
  <Paragraphs>58</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 pc</cp:lastModifiedBy>
  <cp:revision>37</cp:revision>
  <dcterms:created xsi:type="dcterms:W3CDTF">2006-08-16T00:00:00Z</dcterms:created>
  <dcterms:modified xsi:type="dcterms:W3CDTF">2021-11-15T09:05:56Z</dcterms:modified>
</cp:coreProperties>
</file>