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ETC </a:t>
            </a:r>
            <a:r>
              <a:rPr lang="en-US" dirty="0" err="1" smtClean="0"/>
              <a:t>assambly</a:t>
            </a:r>
            <a:r>
              <a:rPr lang="en-US" dirty="0" smtClean="0"/>
              <a:t> structure and reactions</a:t>
            </a:r>
            <a:endParaRPr lang="en-US" dirty="0"/>
          </a:p>
        </p:txBody>
      </p:sp>
      <p:sp>
        <p:nvSpPr>
          <p:cNvPr id="3" name="Subtitle 2"/>
          <p:cNvSpPr>
            <a:spLocks noGrp="1"/>
          </p:cNvSpPr>
          <p:nvPr>
            <p:ph type="subTitle" idx="1"/>
          </p:nvPr>
        </p:nvSpPr>
        <p:spPr/>
        <p:txBody>
          <a:bodyPr/>
          <a:lstStyle/>
          <a:p>
            <a:r>
              <a:rPr lang="en-US" dirty="0" err="1" smtClean="0"/>
              <a:t>Pratima</a:t>
            </a:r>
            <a:r>
              <a:rPr lang="en-US" dirty="0" smtClean="0"/>
              <a:t> Katiyar</a:t>
            </a:r>
          </a:p>
          <a:p>
            <a:r>
              <a:rPr lang="en-US" dirty="0" smtClean="0"/>
              <a:t>Date: 5/5/2022 time 10-11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 ratio</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All of these </a:t>
            </a:r>
            <a:r>
              <a:rPr lang="en-US" dirty="0" err="1" smtClean="0"/>
              <a:t>phosphorylations</a:t>
            </a:r>
            <a:r>
              <a:rPr lang="en-US" dirty="0" smtClean="0"/>
              <a:t> occur at the substrate level. When substrates are oxidized via an NAD-linked </a:t>
            </a:r>
            <a:r>
              <a:rPr lang="en-US" dirty="0" err="1" smtClean="0"/>
              <a:t>dehydrogenase</a:t>
            </a:r>
            <a:r>
              <a:rPr lang="en-US" dirty="0" smtClean="0"/>
              <a:t> and the respiratory chain, approximately 3 mol of inorganic phosphate are incorporated into 3 mol of ADP to form 3 mol of ATP per half mol of O2 consumed; </a:t>
            </a:r>
          </a:p>
          <a:p>
            <a:r>
              <a:rPr lang="en-US" dirty="0" err="1" smtClean="0"/>
              <a:t>ie</a:t>
            </a:r>
            <a:r>
              <a:rPr lang="en-US" dirty="0" smtClean="0"/>
              <a:t>, the P:O ratio = 3. </a:t>
            </a:r>
            <a:r>
              <a:rPr lang="en-US" dirty="0" err="1" smtClean="0"/>
              <a:t>Onthe</a:t>
            </a:r>
            <a:r>
              <a:rPr lang="en-US" dirty="0" smtClean="0"/>
              <a:t> other hand, when a substrate is oxidized via a </a:t>
            </a:r>
            <a:r>
              <a:rPr lang="en-US" dirty="0" err="1" smtClean="0"/>
              <a:t>flavoprotein</a:t>
            </a:r>
            <a:r>
              <a:rPr lang="en-US" dirty="0" smtClean="0"/>
              <a:t>- linked </a:t>
            </a:r>
            <a:r>
              <a:rPr lang="en-US" dirty="0" err="1" smtClean="0"/>
              <a:t>dehydrogenase</a:t>
            </a:r>
            <a:r>
              <a:rPr lang="en-US" dirty="0" smtClean="0"/>
              <a:t>, only 2 mol of ATP are formed; </a:t>
            </a:r>
            <a:r>
              <a:rPr lang="en-US" dirty="0" err="1" smtClean="0"/>
              <a:t>ie</a:t>
            </a:r>
            <a:r>
              <a:rPr lang="en-US" dirty="0" smtClean="0"/>
              <a:t>, P:O = 2. </a:t>
            </a:r>
          </a:p>
          <a:p>
            <a:r>
              <a:rPr lang="en-US" dirty="0" smtClean="0"/>
              <a:t>These reactions </a:t>
            </a:r>
            <a:r>
              <a:rPr lang="en-US" dirty="0" err="1" smtClean="0"/>
              <a:t>areknown</a:t>
            </a:r>
            <a:r>
              <a:rPr lang="en-US" dirty="0" smtClean="0"/>
              <a:t> as oxidative phosphorylation at the respiratory chain level. Such dehydrogenations plus </a:t>
            </a:r>
            <a:r>
              <a:rPr lang="en-US" dirty="0" err="1" smtClean="0"/>
              <a:t>phosphorylations</a:t>
            </a:r>
            <a:r>
              <a:rPr lang="en-US" dirty="0" smtClean="0"/>
              <a:t> at the substrate level can now account for 68% of the free energy resulting from the combustion of glucose, captured in the form of high-energy phosphate. It is evident that the respiratory chain is responsible for a large proportion of total ATP formation.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Inhibitors/</a:t>
            </a:r>
            <a:r>
              <a:rPr lang="en-US" dirty="0" err="1" smtClean="0"/>
              <a:t>poisions</a:t>
            </a:r>
            <a:r>
              <a:rPr lang="en-US" dirty="0" smtClean="0"/>
              <a:t> of Respiratory chain</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They may be classified as inhibitors of the respiratory chain, inhibitors of oxidative phosphorylation, and </a:t>
            </a:r>
            <a:r>
              <a:rPr lang="en-US" dirty="0" err="1" smtClean="0"/>
              <a:t>uncouplers</a:t>
            </a:r>
            <a:r>
              <a:rPr lang="en-US" dirty="0" smtClean="0"/>
              <a:t> of oxidative phosphorylation. </a:t>
            </a:r>
          </a:p>
          <a:p>
            <a:r>
              <a:rPr lang="en-US" dirty="0" smtClean="0"/>
              <a:t>Barbiturates such as </a:t>
            </a:r>
            <a:r>
              <a:rPr lang="en-US" dirty="0" err="1" smtClean="0"/>
              <a:t>amobarbital</a:t>
            </a:r>
            <a:r>
              <a:rPr lang="en-US" dirty="0" smtClean="0"/>
              <a:t> inhibit NAD linked </a:t>
            </a:r>
            <a:r>
              <a:rPr lang="en-US" dirty="0" err="1" smtClean="0"/>
              <a:t>dehydrogenases</a:t>
            </a:r>
            <a:r>
              <a:rPr lang="en-US" dirty="0" smtClean="0"/>
              <a:t> by blocking the transfer from </a:t>
            </a:r>
            <a:r>
              <a:rPr lang="en-US" dirty="0" err="1" smtClean="0"/>
              <a:t>FeS</a:t>
            </a:r>
            <a:r>
              <a:rPr lang="en-US" dirty="0" smtClean="0"/>
              <a:t> to Q.</a:t>
            </a:r>
          </a:p>
          <a:p>
            <a:r>
              <a:rPr lang="en-US" dirty="0" smtClean="0"/>
              <a:t> At sufficient dosage, they are fatal in vivo. </a:t>
            </a:r>
          </a:p>
          <a:p>
            <a:r>
              <a:rPr lang="en-US" dirty="0" err="1" smtClean="0"/>
              <a:t>Antimycin</a:t>
            </a:r>
            <a:r>
              <a:rPr lang="en-US" dirty="0" smtClean="0"/>
              <a:t> A and </a:t>
            </a:r>
            <a:r>
              <a:rPr lang="en-US" dirty="0" err="1" smtClean="0"/>
              <a:t>dimercaprol</a:t>
            </a:r>
            <a:r>
              <a:rPr lang="en-US" dirty="0" smtClean="0"/>
              <a:t> inhibit the respiratory chain between </a:t>
            </a:r>
            <a:r>
              <a:rPr lang="en-US" dirty="0" err="1" smtClean="0"/>
              <a:t>cytochrome</a:t>
            </a:r>
            <a:r>
              <a:rPr lang="en-US" dirty="0" smtClean="0"/>
              <a:t> b and </a:t>
            </a:r>
            <a:r>
              <a:rPr lang="en-US" dirty="0" err="1" smtClean="0"/>
              <a:t>cytochrome</a:t>
            </a:r>
            <a:r>
              <a:rPr lang="en-US" dirty="0" smtClean="0"/>
              <a:t> c. </a:t>
            </a:r>
          </a:p>
          <a:p>
            <a:r>
              <a:rPr lang="en-US" dirty="0" smtClean="0"/>
              <a:t>The classic poisons H2S, carbon monoxide, and cyanide inhibit </a:t>
            </a:r>
            <a:r>
              <a:rPr lang="en-US" dirty="0" err="1" smtClean="0"/>
              <a:t>cytochrome</a:t>
            </a:r>
            <a:r>
              <a:rPr lang="en-US" dirty="0" smtClean="0"/>
              <a:t> </a:t>
            </a:r>
            <a:r>
              <a:rPr lang="en-US" dirty="0" err="1" smtClean="0"/>
              <a:t>oxidase</a:t>
            </a:r>
            <a:r>
              <a:rPr lang="en-US" dirty="0" smtClean="0"/>
              <a:t> and can therefore totally arrest respiration. </a:t>
            </a:r>
          </a:p>
          <a:p>
            <a:r>
              <a:rPr lang="en-US" dirty="0" err="1" smtClean="0"/>
              <a:t>Malonate</a:t>
            </a:r>
            <a:r>
              <a:rPr lang="en-US" dirty="0" smtClean="0"/>
              <a:t> is a competitive inhibitor of </a:t>
            </a:r>
            <a:r>
              <a:rPr lang="en-US" dirty="0" err="1" smtClean="0"/>
              <a:t>succinate</a:t>
            </a:r>
            <a:r>
              <a:rPr lang="en-US" dirty="0" smtClean="0"/>
              <a:t> </a:t>
            </a:r>
            <a:r>
              <a:rPr lang="en-US" dirty="0" err="1" smtClean="0"/>
              <a:t>dehydrogenase</a:t>
            </a:r>
            <a:r>
              <a:rPr lang="en-US" dirty="0" smtClean="0"/>
              <a:t>. </a:t>
            </a:r>
          </a:p>
          <a:p>
            <a:r>
              <a:rPr lang="en-US" dirty="0" err="1" smtClean="0"/>
              <a:t>Atractyloside</a:t>
            </a:r>
            <a:r>
              <a:rPr lang="en-US" dirty="0" smtClean="0"/>
              <a:t> inhibits oxidative phosphorylation </a:t>
            </a:r>
            <a:r>
              <a:rPr lang="en-US" dirty="0" err="1" smtClean="0"/>
              <a:t>byinhibiting</a:t>
            </a:r>
            <a:r>
              <a:rPr lang="en-US" dirty="0" smtClean="0"/>
              <a:t> the transporter of ADP into and ATP out of the mitochondrion.</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site for inhibitors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l="12884" t="26042" r="21523" b="25000"/>
          <a:stretch>
            <a:fillRect/>
          </a:stretch>
        </p:blipFill>
        <p:spPr bwMode="auto">
          <a:xfrm>
            <a:off x="381000" y="1447800"/>
            <a:ext cx="8534400" cy="5105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p:txBody>
          <a:bodyPr/>
          <a:lstStyle/>
          <a:p>
            <a:r>
              <a:rPr lang="en-US" dirty="0" err="1" smtClean="0"/>
              <a:t>Roskoski</a:t>
            </a:r>
            <a:r>
              <a:rPr lang="en-US" dirty="0" smtClean="0"/>
              <a:t>, Robert, Blue Ridge Institute for medical Research, north </a:t>
            </a:r>
            <a:r>
              <a:rPr lang="en-US" dirty="0" err="1" smtClean="0"/>
              <a:t>carolina</a:t>
            </a:r>
            <a:r>
              <a:rPr lang="en-US" dirty="0" smtClean="0"/>
              <a:t>.</a:t>
            </a:r>
          </a:p>
          <a:p>
            <a:r>
              <a:rPr lang="en-US" dirty="0" smtClean="0"/>
              <a:t>U. </a:t>
            </a:r>
            <a:r>
              <a:rPr lang="en-US" dirty="0" err="1" smtClean="0"/>
              <a:t>Satyanarayana</a:t>
            </a:r>
            <a:r>
              <a:rPr lang="en-US" smtClean="0"/>
              <a:t>, Biochemistry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l="23856" t="10417" r="31479"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Flavoproteins</a:t>
            </a:r>
            <a:r>
              <a:rPr lang="en-US" b="1" dirty="0" smtClean="0"/>
              <a:t/>
            </a:r>
            <a:br>
              <a:rPr lang="en-US" b="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Flavoprotein</a:t>
            </a:r>
            <a:r>
              <a:rPr lang="en-US" dirty="0" smtClean="0"/>
              <a:t> enzymes contain </a:t>
            </a:r>
            <a:r>
              <a:rPr lang="en-US" dirty="0" err="1" smtClean="0"/>
              <a:t>flavin</a:t>
            </a:r>
            <a:r>
              <a:rPr lang="en-US" dirty="0" smtClean="0"/>
              <a:t> mononucleotide (FMN) or </a:t>
            </a:r>
            <a:r>
              <a:rPr lang="en-US" dirty="0" err="1" smtClean="0"/>
              <a:t>flavin</a:t>
            </a:r>
            <a:r>
              <a:rPr lang="en-US" dirty="0" smtClean="0"/>
              <a:t> </a:t>
            </a:r>
            <a:r>
              <a:rPr lang="en-US" dirty="0" err="1" smtClean="0"/>
              <a:t>adeninedinucleotide</a:t>
            </a:r>
            <a:r>
              <a:rPr lang="en-US" dirty="0" smtClean="0"/>
              <a:t> (FAD) as prosthetic groups. FMN and FAD are formed in the </a:t>
            </a:r>
            <a:r>
              <a:rPr lang="en-US" dirty="0" err="1" smtClean="0"/>
              <a:t>bodyfrom</a:t>
            </a:r>
            <a:r>
              <a:rPr lang="en-US" dirty="0" smtClean="0"/>
              <a:t> the vitamin riboflavin. </a:t>
            </a:r>
          </a:p>
          <a:p>
            <a:r>
              <a:rPr lang="en-US" dirty="0" smtClean="0"/>
              <a:t>FMN and FAD are usually tightly – but </a:t>
            </a:r>
            <a:r>
              <a:rPr lang="en-US" dirty="0" err="1" smtClean="0"/>
              <a:t>notcovalently</a:t>
            </a:r>
            <a:r>
              <a:rPr lang="en-US" dirty="0" smtClean="0"/>
              <a:t> – bound to their respective </a:t>
            </a:r>
            <a:r>
              <a:rPr lang="en-US" dirty="0" err="1" smtClean="0"/>
              <a:t>apoenzyme</a:t>
            </a:r>
            <a:r>
              <a:rPr lang="en-US" dirty="0" smtClean="0"/>
              <a:t> proteins. </a:t>
            </a:r>
            <a:r>
              <a:rPr lang="en-US" dirty="0" err="1" smtClean="0"/>
              <a:t>Metalloflavoproteins</a:t>
            </a:r>
            <a:r>
              <a:rPr lang="en-US" dirty="0" smtClean="0"/>
              <a:t> contain one or more metals as essential cofactors. Examples of </a:t>
            </a:r>
            <a:r>
              <a:rPr lang="en-US" dirty="0" err="1" smtClean="0"/>
              <a:t>flavoprotein</a:t>
            </a:r>
            <a:endParaRPr lang="en-US" dirty="0" smtClean="0"/>
          </a:p>
          <a:p>
            <a:r>
              <a:rPr lang="en-US" dirty="0" smtClean="0"/>
              <a:t>enzymes include L-amino acid </a:t>
            </a:r>
            <a:r>
              <a:rPr lang="en-US" dirty="0" err="1" smtClean="0"/>
              <a:t>oxidase</a:t>
            </a:r>
            <a:r>
              <a:rPr lang="en-US" dirty="0" smtClean="0"/>
              <a:t>, an FMN-linked enzyme found in </a:t>
            </a:r>
            <a:r>
              <a:rPr lang="en-US" dirty="0" err="1" smtClean="0"/>
              <a:t>kidneywith</a:t>
            </a:r>
            <a:r>
              <a:rPr lang="en-US" dirty="0" smtClean="0"/>
              <a:t> general specificity for the oxidative </a:t>
            </a:r>
            <a:r>
              <a:rPr lang="en-US" dirty="0" err="1" smtClean="0"/>
              <a:t>deamination</a:t>
            </a:r>
            <a:r>
              <a:rPr lang="en-US" dirty="0" smtClean="0"/>
              <a:t> of the naturally </a:t>
            </a:r>
            <a:r>
              <a:rPr lang="en-US" dirty="0" err="1" smtClean="0"/>
              <a:t>occurringL</a:t>
            </a:r>
            <a:r>
              <a:rPr lang="en-US" dirty="0" smtClean="0"/>
              <a:t>-amino acids.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Dehydrogenases</a:t>
            </a:r>
            <a:r>
              <a:rPr lang="en-US" b="1" dirty="0" smtClean="0"/>
              <a:t> cannot use oxygen as a hydrogen acceptor</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There are a large number of enzymes in this class. They perform two main functions:</a:t>
            </a:r>
          </a:p>
          <a:p>
            <a:r>
              <a:rPr lang="en-US" dirty="0" smtClean="0"/>
              <a:t>1. Transfer of hydrogen from one substrate to another in a coupled </a:t>
            </a:r>
            <a:r>
              <a:rPr lang="en-US" dirty="0" err="1" smtClean="0"/>
              <a:t>oxidationreduction</a:t>
            </a:r>
            <a:r>
              <a:rPr lang="en-US" dirty="0" smtClean="0"/>
              <a:t> reaction. These </a:t>
            </a:r>
            <a:r>
              <a:rPr lang="en-US" dirty="0" err="1" smtClean="0"/>
              <a:t>dehydrogenases</a:t>
            </a:r>
            <a:r>
              <a:rPr lang="en-US" dirty="0" smtClean="0"/>
              <a:t> are specific for their substrates but often utilize common coenzymes or hydrogen carriers, </a:t>
            </a:r>
            <a:r>
              <a:rPr lang="en-US" dirty="0" err="1" smtClean="0"/>
              <a:t>eg</a:t>
            </a:r>
            <a:r>
              <a:rPr lang="en-US" dirty="0" smtClean="0"/>
              <a:t>, NAD+ (Figure 9.1). Since the reactions are reversible, these properties enable reducing equivalents to be freely transferred within the cell. This type of reaction, which enables one substrate to be oxidized at the expense of another, is particularly useful in enabling oxidative processes to occur in the absence of oxygen, such as during the anaerobic phase of </a:t>
            </a:r>
            <a:r>
              <a:rPr lang="en-US" dirty="0" err="1" smtClean="0"/>
              <a:t>glycolysis</a:t>
            </a:r>
            <a:r>
              <a:rPr lang="en-US" dirty="0" smtClean="0"/>
              <a:t>. </a:t>
            </a:r>
            <a:r>
              <a:rPr lang="pl-PL" dirty="0" smtClean="0"/>
              <a:t>NAD+ + AH2 ←⎯→ NADH + H+ + A</a:t>
            </a:r>
          </a:p>
          <a:p>
            <a:r>
              <a:rPr lang="en-US" b="1" dirty="0" smtClean="0"/>
              <a:t>Fig. 9.1: NAD acting as a hydrogen carrier in the </a:t>
            </a:r>
            <a:r>
              <a:rPr lang="en-US" b="1" dirty="0" err="1" smtClean="0"/>
              <a:t>dehydrogenase</a:t>
            </a:r>
            <a:r>
              <a:rPr lang="en-US" b="1" dirty="0" smtClean="0"/>
              <a:t> reaction.</a:t>
            </a:r>
          </a:p>
          <a:p>
            <a:r>
              <a:rPr lang="en-US" dirty="0" smtClean="0"/>
              <a:t>2</a:t>
            </a:r>
            <a:r>
              <a:rPr lang="en-US" b="1" dirty="0" smtClean="0"/>
              <a:t>. As components in the respiratory chain of electron transport from substrate to oxygen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err="1" smtClean="0"/>
              <a:t>dehydrogenases</a:t>
            </a:r>
            <a:r>
              <a:rPr lang="fr-FR" b="1" dirty="0" smtClean="0"/>
              <a:t> </a:t>
            </a:r>
            <a:r>
              <a:rPr lang="fr-FR" b="1" dirty="0" err="1" smtClean="0"/>
              <a:t>depend</a:t>
            </a:r>
            <a:r>
              <a:rPr lang="fr-FR" b="1" dirty="0" smtClean="0"/>
              <a:t> on Nicotinamide Coenzymes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These </a:t>
            </a:r>
            <a:r>
              <a:rPr lang="en-US" dirty="0" err="1" smtClean="0"/>
              <a:t>dehydrogenases</a:t>
            </a:r>
            <a:r>
              <a:rPr lang="en-US" dirty="0" smtClean="0"/>
              <a:t> use </a:t>
            </a:r>
            <a:r>
              <a:rPr lang="en-US" dirty="0" err="1" smtClean="0"/>
              <a:t>nicotinamide</a:t>
            </a:r>
            <a:r>
              <a:rPr lang="en-US" dirty="0" smtClean="0"/>
              <a:t> adenine </a:t>
            </a:r>
            <a:r>
              <a:rPr lang="en-US" dirty="0" err="1" smtClean="0"/>
              <a:t>dinucleotide</a:t>
            </a:r>
            <a:r>
              <a:rPr lang="en-US" dirty="0" smtClean="0"/>
              <a:t> (NAD+) or </a:t>
            </a:r>
            <a:r>
              <a:rPr lang="en-US" dirty="0" err="1" smtClean="0"/>
              <a:t>nicotinamide</a:t>
            </a:r>
            <a:r>
              <a:rPr lang="en-US" dirty="0" smtClean="0"/>
              <a:t> adenine </a:t>
            </a:r>
            <a:r>
              <a:rPr lang="en-US" dirty="0" err="1" smtClean="0"/>
              <a:t>dinucleotide</a:t>
            </a:r>
            <a:r>
              <a:rPr lang="en-US" dirty="0" smtClean="0"/>
              <a:t> phosphate (NADP+)—or both—and are formed in the body from the vitamin niacin. These coenzymes are reduced by the specific substrate of the </a:t>
            </a:r>
            <a:r>
              <a:rPr lang="en-US" dirty="0" err="1" smtClean="0"/>
              <a:t>dehydrogenase</a:t>
            </a:r>
            <a:r>
              <a:rPr lang="en-US" dirty="0" smtClean="0"/>
              <a:t> and </a:t>
            </a:r>
            <a:r>
              <a:rPr lang="en-US" dirty="0" err="1" smtClean="0"/>
              <a:t>reoxidized</a:t>
            </a:r>
            <a:r>
              <a:rPr lang="en-US" dirty="0" smtClean="0"/>
              <a:t> by a suitable electron acceptor. They may freely and reversibly dissociate from their respective </a:t>
            </a:r>
            <a:r>
              <a:rPr lang="en-US" dirty="0" err="1" smtClean="0"/>
              <a:t>apoenzymes</a:t>
            </a:r>
            <a:r>
              <a:rPr lang="en-US" dirty="0" smtClean="0"/>
              <a:t>. Generally, NAD-linked </a:t>
            </a:r>
            <a:r>
              <a:rPr lang="en-US" dirty="0" err="1" smtClean="0"/>
              <a:t>dehydrogenases</a:t>
            </a:r>
            <a:r>
              <a:rPr lang="en-US" dirty="0" smtClean="0"/>
              <a:t> catalyze </a:t>
            </a:r>
            <a:r>
              <a:rPr lang="en-US" dirty="0" err="1" smtClean="0"/>
              <a:t>oxidoreduction</a:t>
            </a:r>
            <a:r>
              <a:rPr lang="en-US" dirty="0" smtClean="0"/>
              <a:t> reactions in the oxidative pathways of metabolism, particularly in </a:t>
            </a:r>
            <a:r>
              <a:rPr lang="en-US" dirty="0" err="1" smtClean="0"/>
              <a:t>glycolysis</a:t>
            </a:r>
            <a:r>
              <a:rPr lang="en-US" dirty="0" smtClean="0"/>
              <a:t>, in the citric acid cycle, and in the respiratory chain of mitochondria. NADP-linked </a:t>
            </a:r>
            <a:r>
              <a:rPr lang="en-US" dirty="0" err="1" smtClean="0"/>
              <a:t>dehydrogenases</a:t>
            </a:r>
            <a:r>
              <a:rPr lang="en-US" dirty="0" smtClean="0"/>
              <a:t> are found characteristically in reductive syntheses, as in </a:t>
            </a:r>
            <a:r>
              <a:rPr lang="en-US" dirty="0" err="1" smtClean="0"/>
              <a:t>theextramitochondrial</a:t>
            </a:r>
            <a:r>
              <a:rPr lang="en-US" dirty="0" smtClean="0"/>
              <a:t> pathway of fatty acid synthesis and steroid synthesis— and also in the pentose phosphate pathway.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dehydrogenases</a:t>
            </a:r>
            <a:r>
              <a:rPr lang="en-US" b="1" dirty="0" smtClean="0"/>
              <a:t> depend on Riboflavin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The </a:t>
            </a:r>
            <a:r>
              <a:rPr lang="en-US" dirty="0" err="1" smtClean="0"/>
              <a:t>flavin</a:t>
            </a:r>
            <a:r>
              <a:rPr lang="en-US" dirty="0" smtClean="0"/>
              <a:t> groups associated with these </a:t>
            </a:r>
            <a:r>
              <a:rPr lang="en-US" dirty="0" err="1" smtClean="0"/>
              <a:t>dehydrogenases</a:t>
            </a:r>
            <a:r>
              <a:rPr lang="en-US" dirty="0" smtClean="0"/>
              <a:t> are similar to FMN and FAD  occurring in </a:t>
            </a:r>
            <a:r>
              <a:rPr lang="en-US" dirty="0" err="1" smtClean="0"/>
              <a:t>oxidases</a:t>
            </a:r>
            <a:r>
              <a:rPr lang="en-US" dirty="0" smtClean="0"/>
              <a:t>. They are generally more tightly bound to their </a:t>
            </a:r>
            <a:r>
              <a:rPr lang="en-US" dirty="0" err="1" smtClean="0"/>
              <a:t>apoenzymes</a:t>
            </a:r>
            <a:r>
              <a:rPr lang="en-US" dirty="0" smtClean="0"/>
              <a:t> than are the </a:t>
            </a:r>
            <a:r>
              <a:rPr lang="en-US" dirty="0" err="1" smtClean="0"/>
              <a:t>nicotinamide</a:t>
            </a:r>
            <a:r>
              <a:rPr lang="en-US" dirty="0" smtClean="0"/>
              <a:t> coenzymes. </a:t>
            </a:r>
          </a:p>
          <a:p>
            <a:pPr>
              <a:buNone/>
            </a:pPr>
            <a:r>
              <a:rPr lang="en-US" dirty="0" smtClean="0"/>
              <a:t>Most of the riboflavin-linked </a:t>
            </a:r>
            <a:r>
              <a:rPr lang="en-US" dirty="0" err="1" smtClean="0"/>
              <a:t>dehydrogenases</a:t>
            </a:r>
            <a:r>
              <a:rPr lang="en-US" dirty="0" smtClean="0"/>
              <a:t> are concerned with electron transport in (or to) the respiratory chain. NADH </a:t>
            </a:r>
            <a:r>
              <a:rPr lang="en-US" dirty="0" err="1" smtClean="0"/>
              <a:t>dehydrogenase</a:t>
            </a:r>
            <a:r>
              <a:rPr lang="en-US" dirty="0" smtClean="0"/>
              <a:t> acts as a carrier of electrons between NADH and the components of higher </a:t>
            </a:r>
            <a:r>
              <a:rPr lang="en-US" dirty="0" err="1" smtClean="0"/>
              <a:t>redox</a:t>
            </a:r>
            <a:r>
              <a:rPr lang="en-US" dirty="0" smtClean="0"/>
              <a:t> potential. Other </a:t>
            </a:r>
            <a:r>
              <a:rPr lang="en-US" dirty="0" err="1" smtClean="0"/>
              <a:t>dehydrogenases</a:t>
            </a:r>
            <a:r>
              <a:rPr lang="en-US" dirty="0" smtClean="0"/>
              <a:t> such as </a:t>
            </a:r>
            <a:r>
              <a:rPr lang="en-US" dirty="0" err="1" smtClean="0"/>
              <a:t>succinate</a:t>
            </a:r>
            <a:r>
              <a:rPr lang="en-US" dirty="0" smtClean="0"/>
              <a:t> </a:t>
            </a:r>
            <a:r>
              <a:rPr lang="en-US" dirty="0" err="1" smtClean="0"/>
              <a:t>dehydrogenase</a:t>
            </a:r>
            <a:r>
              <a:rPr lang="en-US" dirty="0" smtClean="0"/>
              <a:t>, </a:t>
            </a:r>
            <a:r>
              <a:rPr lang="en-US" dirty="0" err="1" smtClean="0"/>
              <a:t>acyl-CoA</a:t>
            </a:r>
            <a:r>
              <a:rPr lang="en-US" dirty="0" smtClean="0"/>
              <a:t> </a:t>
            </a:r>
            <a:r>
              <a:rPr lang="en-US" dirty="0" err="1" smtClean="0"/>
              <a:t>dehydrogenase</a:t>
            </a:r>
            <a:r>
              <a:rPr lang="en-US" dirty="0" smtClean="0"/>
              <a:t>, and mitochondrial glycerol- 3-phosphate </a:t>
            </a:r>
            <a:r>
              <a:rPr lang="en-US" dirty="0" err="1" smtClean="0"/>
              <a:t>dehydrogenase</a:t>
            </a:r>
            <a:r>
              <a:rPr lang="en-US" dirty="0" smtClean="0"/>
              <a:t> transfer reducing equivalents directly from the substrate to the respiratory chain. </a:t>
            </a:r>
          </a:p>
          <a:p>
            <a:pPr>
              <a:buNone/>
            </a:pPr>
            <a:r>
              <a:rPr lang="en-US" dirty="0" smtClean="0"/>
              <a:t>Another role of the </a:t>
            </a:r>
            <a:r>
              <a:rPr lang="en-US" dirty="0" err="1" smtClean="0"/>
              <a:t>flavin</a:t>
            </a:r>
            <a:r>
              <a:rPr lang="en-US" dirty="0" smtClean="0"/>
              <a:t>-dependent </a:t>
            </a:r>
            <a:r>
              <a:rPr lang="en-US" dirty="0" err="1" smtClean="0"/>
              <a:t>dehydrogenases</a:t>
            </a:r>
            <a:r>
              <a:rPr lang="en-US" dirty="0" smtClean="0"/>
              <a:t> is in the dehydrogenation of reduced </a:t>
            </a:r>
            <a:r>
              <a:rPr lang="en-US" dirty="0" err="1" smtClean="0"/>
              <a:t>lipoate</a:t>
            </a:r>
            <a:r>
              <a:rPr lang="en-US" dirty="0" smtClean="0"/>
              <a:t>, an intermediate </a:t>
            </a:r>
            <a:r>
              <a:rPr lang="en-US" dirty="0" err="1" smtClean="0"/>
              <a:t>inthe</a:t>
            </a:r>
            <a:r>
              <a:rPr lang="en-US" dirty="0" smtClean="0"/>
              <a:t> oxidative </a:t>
            </a:r>
            <a:r>
              <a:rPr lang="en-US" dirty="0" err="1" smtClean="0"/>
              <a:t>decarboxylation</a:t>
            </a:r>
            <a:r>
              <a:rPr lang="en-US" dirty="0" smtClean="0"/>
              <a:t> of </a:t>
            </a:r>
            <a:r>
              <a:rPr lang="en-US" dirty="0" err="1" smtClean="0"/>
              <a:t>pyruvate</a:t>
            </a:r>
            <a:r>
              <a:rPr lang="en-US" dirty="0" smtClean="0"/>
              <a:t> and α-</a:t>
            </a:r>
            <a:r>
              <a:rPr lang="en-US" dirty="0" err="1" smtClean="0"/>
              <a:t>ketoglutarate</a:t>
            </a:r>
            <a:r>
              <a:rPr lang="en-US" dirty="0" smtClean="0"/>
              <a: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b="1" dirty="0" err="1" smtClean="0"/>
              <a:t>Ubiquinone</a:t>
            </a:r>
            <a:r>
              <a:rPr lang="fr-FR" b="1" dirty="0" smtClean="0"/>
              <a:t> or Q (coenzyme Q)</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Coenzyme Q links the </a:t>
            </a:r>
            <a:r>
              <a:rPr lang="en-US" dirty="0" err="1" smtClean="0"/>
              <a:t>flavoproteins</a:t>
            </a:r>
            <a:r>
              <a:rPr lang="en-US" dirty="0" smtClean="0"/>
              <a:t> to </a:t>
            </a:r>
            <a:r>
              <a:rPr lang="en-US" dirty="0" err="1" smtClean="0"/>
              <a:t>cytochrome</a:t>
            </a:r>
            <a:r>
              <a:rPr lang="en-US" dirty="0" smtClean="0"/>
              <a:t> b, the member of the </a:t>
            </a:r>
            <a:r>
              <a:rPr lang="en-US" dirty="0" err="1" smtClean="0"/>
              <a:t>cytochrome</a:t>
            </a:r>
            <a:r>
              <a:rPr lang="en-US" dirty="0" smtClean="0"/>
              <a:t> chain of lowest </a:t>
            </a:r>
            <a:r>
              <a:rPr lang="en-US" dirty="0" err="1" smtClean="0"/>
              <a:t>redox</a:t>
            </a:r>
            <a:r>
              <a:rPr lang="en-US" dirty="0" smtClean="0"/>
              <a:t> potential. </a:t>
            </a:r>
          </a:p>
          <a:p>
            <a:r>
              <a:rPr lang="en-US" dirty="0" smtClean="0"/>
              <a:t>Q exists in the oxidized </a:t>
            </a:r>
            <a:r>
              <a:rPr lang="en-US" dirty="0" err="1" smtClean="0"/>
              <a:t>quinoneor</a:t>
            </a:r>
            <a:r>
              <a:rPr lang="en-US" dirty="0" smtClean="0"/>
              <a:t> reduced </a:t>
            </a:r>
            <a:r>
              <a:rPr lang="en-US" dirty="0" err="1" smtClean="0"/>
              <a:t>quinol</a:t>
            </a:r>
            <a:r>
              <a:rPr lang="en-US" dirty="0" smtClean="0"/>
              <a:t> form under aerobic or anaerobic conditions, respectively. </a:t>
            </a:r>
          </a:p>
          <a:p>
            <a:r>
              <a:rPr lang="en-US" dirty="0" smtClean="0"/>
              <a:t>The structure of Q is very similar to that of vitamin K and vitamin E and of </a:t>
            </a:r>
            <a:r>
              <a:rPr lang="en-US" dirty="0" err="1" smtClean="0"/>
              <a:t>plastoquinone</a:t>
            </a:r>
            <a:r>
              <a:rPr lang="en-US" dirty="0" smtClean="0"/>
              <a:t>, found in chloroplasts. </a:t>
            </a:r>
          </a:p>
          <a:p>
            <a:r>
              <a:rPr lang="en-US" dirty="0" smtClean="0"/>
              <a:t>Q acts as a mobile component of the respiratory chain that collects reducing equivalents from the more fixed </a:t>
            </a:r>
            <a:r>
              <a:rPr lang="en-US" dirty="0" err="1" smtClean="0"/>
              <a:t>flavoprotein</a:t>
            </a:r>
            <a:r>
              <a:rPr lang="en-US" dirty="0" smtClean="0"/>
              <a:t> complexes and passes them on to the </a:t>
            </a:r>
            <a:r>
              <a:rPr lang="en-US" dirty="0" err="1" smtClean="0"/>
              <a:t>cytochromes</a:t>
            </a:r>
            <a:r>
              <a:rPr lang="en-US" dirty="0" smtClean="0"/>
              <a:t>. </a:t>
            </a:r>
          </a:p>
          <a:p>
            <a:r>
              <a:rPr lang="en-US" dirty="0" smtClean="0"/>
              <a:t>An additional component is the iron-sulfur protein (</a:t>
            </a:r>
            <a:r>
              <a:rPr lang="en-US" dirty="0" err="1" smtClean="0"/>
              <a:t>FeS</a:t>
            </a:r>
            <a:r>
              <a:rPr lang="en-US" dirty="0" smtClean="0"/>
              <a:t>; </a:t>
            </a:r>
            <a:r>
              <a:rPr lang="en-US" dirty="0" err="1" smtClean="0"/>
              <a:t>nonheme</a:t>
            </a:r>
            <a:r>
              <a:rPr lang="en-US" dirty="0" smtClean="0"/>
              <a:t> iron). It is associated with the </a:t>
            </a:r>
            <a:r>
              <a:rPr lang="en-US" dirty="0" err="1" smtClean="0"/>
              <a:t>flavoproteins</a:t>
            </a:r>
            <a:r>
              <a:rPr lang="en-US" dirty="0" smtClean="0"/>
              <a:t> (</a:t>
            </a:r>
            <a:r>
              <a:rPr lang="en-US" dirty="0" err="1" smtClean="0"/>
              <a:t>metalloflavoproteins</a:t>
            </a:r>
            <a:r>
              <a:rPr lang="en-US" dirty="0" smtClean="0"/>
              <a:t>) and with </a:t>
            </a:r>
            <a:r>
              <a:rPr lang="en-US" dirty="0" err="1" smtClean="0"/>
              <a:t>cytochrome</a:t>
            </a:r>
            <a:r>
              <a:rPr lang="en-US" dirty="0" smtClean="0"/>
              <a:t> b. The sulfur andiron are thought to take part in the </a:t>
            </a:r>
            <a:r>
              <a:rPr lang="en-US" dirty="0" err="1" smtClean="0"/>
              <a:t>oxidoreduction</a:t>
            </a:r>
            <a:r>
              <a:rPr lang="en-US" dirty="0" smtClean="0"/>
              <a:t> mechanism between </a:t>
            </a:r>
            <a:r>
              <a:rPr lang="en-US" dirty="0" err="1" smtClean="0"/>
              <a:t>flavin</a:t>
            </a:r>
            <a:r>
              <a:rPr lang="en-US" dirty="0" smtClean="0"/>
              <a:t> and Q, which involves only a single e-change, the iron atom undergoing </a:t>
            </a:r>
            <a:r>
              <a:rPr lang="en-US" dirty="0" err="1" smtClean="0"/>
              <a:t>oxidoreduction</a:t>
            </a:r>
            <a:r>
              <a:rPr lang="en-US" dirty="0" smtClean="0"/>
              <a:t> between Fe2+ and Fe3+.</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l="29868" t="9375" r="5710" b="6250"/>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The respiratory chain provides most of the energy captured during</a:t>
            </a:r>
            <a:br>
              <a:rPr lang="en-US" sz="3600" b="1" dirty="0" smtClean="0"/>
            </a:br>
            <a:r>
              <a:rPr lang="en-US" sz="3600" b="1" dirty="0" smtClean="0"/>
              <a:t>catabolism</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ADP captures, in the form of high-energy phosphate, a significant proportion of the free energy released by catabolic processes. The resulting ATP has been called the energy “currency” of the cell because it passes on this free energy to drive those processes requiring energy. There is a net direct capture of two </a:t>
            </a:r>
            <a:r>
              <a:rPr lang="en-US" dirty="0" err="1" smtClean="0"/>
              <a:t>highenergy</a:t>
            </a:r>
            <a:r>
              <a:rPr lang="en-US" dirty="0" smtClean="0"/>
              <a:t> phosphate groups in the </a:t>
            </a:r>
            <a:r>
              <a:rPr lang="en-US" dirty="0" err="1" smtClean="0"/>
              <a:t>glycolytic</a:t>
            </a:r>
            <a:r>
              <a:rPr lang="en-US" dirty="0" smtClean="0"/>
              <a:t> reactions, equivalent to approximately 103.2 kJ/mol of glucose. (In vivo, ΔG for the synthesis of ATP from ADP has been calculated as approximately 51.6 kJ/mol. (It is greater than ΔG0' for </a:t>
            </a:r>
            <a:r>
              <a:rPr lang="en-US" dirty="0" err="1" smtClean="0"/>
              <a:t>thehydrolysis</a:t>
            </a:r>
            <a:r>
              <a:rPr lang="en-US" dirty="0" smtClean="0"/>
              <a:t> of ATP, which is obtained under standard concentrations of 1.0 mol/L.)</a:t>
            </a:r>
          </a:p>
          <a:p>
            <a:r>
              <a:rPr lang="en-US" dirty="0" smtClean="0"/>
              <a:t> Since 1 mol of glucose yields approximately 2870 kJ on complete combustion, the energy captured by phosphorylation in </a:t>
            </a:r>
            <a:r>
              <a:rPr lang="en-US" dirty="0" err="1" smtClean="0"/>
              <a:t>glycolysis</a:t>
            </a:r>
            <a:r>
              <a:rPr lang="en-US" dirty="0" smtClean="0"/>
              <a:t> is small.</a:t>
            </a:r>
          </a:p>
          <a:p>
            <a:r>
              <a:rPr lang="en-US" dirty="0" smtClean="0"/>
              <a:t>Two more high-energy phosphates per mole of glucose are captured in the citric acid cycle during the conversion of </a:t>
            </a:r>
            <a:r>
              <a:rPr lang="en-US" dirty="0" err="1" smtClean="0"/>
              <a:t>succinyl</a:t>
            </a:r>
            <a:r>
              <a:rPr lang="en-US" dirty="0" smtClean="0"/>
              <a:t> </a:t>
            </a:r>
            <a:r>
              <a:rPr lang="en-US" dirty="0" err="1" smtClean="0"/>
              <a:t>CoA</a:t>
            </a:r>
            <a:r>
              <a:rPr lang="en-US" dirty="0" smtClean="0"/>
              <a:t> to </a:t>
            </a:r>
            <a:r>
              <a:rPr lang="en-US" dirty="0" err="1" smtClean="0"/>
              <a:t>succinate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1133</Words>
  <Application>Microsoft Office PowerPoint</Application>
  <PresentationFormat>On-screen Show (4:3)</PresentationFormat>
  <Paragraphs>44</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ETC assambly structure and reactions</vt:lpstr>
      <vt:lpstr>Slide 2</vt:lpstr>
      <vt:lpstr>Flavoproteins </vt:lpstr>
      <vt:lpstr>Dehydrogenases cannot use oxygen as a hydrogen acceptor</vt:lpstr>
      <vt:lpstr>dehydrogenases depend on Nicotinamide Coenzymes</vt:lpstr>
      <vt:lpstr>dehydrogenases depend on Riboflavin</vt:lpstr>
      <vt:lpstr>Ubiquinone or Q (coenzyme Q)</vt:lpstr>
      <vt:lpstr>Slide 8</vt:lpstr>
      <vt:lpstr>The respiratory chain provides most of the energy captured during catabolism</vt:lpstr>
      <vt:lpstr>P:O ratio</vt:lpstr>
      <vt:lpstr>Inhibitors/poisions of Respiratory chain</vt:lpstr>
      <vt:lpstr>Proposed site for inhibitors</vt:lpstr>
      <vt:lpstr>Reference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5</cp:revision>
  <dcterms:created xsi:type="dcterms:W3CDTF">2006-08-16T00:00:00Z</dcterms:created>
  <dcterms:modified xsi:type="dcterms:W3CDTF">2022-05-05T08:43:19Z</dcterms:modified>
</cp:coreProperties>
</file>