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56" r:id="rId3"/>
    <p:sldId id="257" r:id="rId4"/>
    <p:sldId id="262" r:id="rId5"/>
    <p:sldId id="258" r:id="rId6"/>
    <p:sldId id="277" r:id="rId7"/>
    <p:sldId id="268" r:id="rId8"/>
    <p:sldId id="259" r:id="rId9"/>
    <p:sldId id="261" r:id="rId10"/>
    <p:sldId id="272" r:id="rId11"/>
    <p:sldId id="264" r:id="rId12"/>
    <p:sldId id="260" r:id="rId13"/>
    <p:sldId id="267" r:id="rId14"/>
    <p:sldId id="274" r:id="rId15"/>
    <p:sldId id="263" r:id="rId16"/>
    <p:sldId id="278" r:id="rId17"/>
    <p:sldId id="279" r:id="rId18"/>
    <p:sldId id="280" r:id="rId19"/>
    <p:sldId id="266" r:id="rId20"/>
    <p:sldId id="276" r:id="rId21"/>
  </p:sldIdLst>
  <p:sldSz cx="10693400" cy="7556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>
      <p:cViewPr varScale="1">
        <p:scale>
          <a:sx n="66" d="100"/>
          <a:sy n="66" d="100"/>
        </p:scale>
        <p:origin x="-117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82D44-42E1-4243-BBCF-0D947421308D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1BDDD-140E-44FF-B036-BBF9AB4B3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1BDDD-140E-44FF-B036-BBF9AB4B385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is\Downloads\Fevikwik%20Ad%20-%20Todo%20Nahi%20Jodo%20-%20Hindi%20(Fevikwik%20Latest%20TVC).mp4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1195" y="1644650"/>
            <a:ext cx="773170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         </a:t>
            </a:r>
            <a:r>
              <a:rPr lang="en-US" sz="3200" b="1" dirty="0" smtClean="0"/>
              <a:t>INSTITUTE OF FINE ARTS</a:t>
            </a:r>
            <a:endParaRPr lang="en-US" sz="3200" b="1" dirty="0" smtClean="0"/>
          </a:p>
          <a:p>
            <a:r>
              <a:rPr lang="en-US" sz="3200" b="1" dirty="0" smtClean="0"/>
              <a:t>            </a:t>
            </a:r>
            <a:r>
              <a:rPr lang="en-US" sz="3200" b="1" dirty="0" smtClean="0"/>
              <a:t>   CSJM UNIVERSITY, KANPUR</a:t>
            </a:r>
            <a:endParaRPr lang="en-US" sz="3200" b="1" dirty="0" smtClean="0"/>
          </a:p>
          <a:p>
            <a:endParaRPr lang="en-US" dirty="0" smtClean="0"/>
          </a:p>
          <a:p>
            <a:r>
              <a:rPr lang="en-US" sz="2400" dirty="0" smtClean="0"/>
              <a:t>                                    </a:t>
            </a:r>
            <a:r>
              <a:rPr lang="en-US" sz="2400" dirty="0" smtClean="0"/>
              <a:t>  Presentation </a:t>
            </a:r>
            <a:r>
              <a:rPr lang="en-US" sz="2400" dirty="0" smtClean="0"/>
              <a:t>on </a:t>
            </a:r>
          </a:p>
          <a:p>
            <a:r>
              <a:rPr lang="en-US" sz="2800" dirty="0" smtClean="0"/>
              <a:t>                             </a:t>
            </a:r>
          </a:p>
          <a:p>
            <a:endParaRPr lang="en-US" sz="2800" dirty="0" smtClean="0"/>
          </a:p>
          <a:p>
            <a:r>
              <a:rPr lang="en-US" dirty="0" smtClean="0"/>
              <a:t>                                                     </a:t>
            </a:r>
          </a:p>
          <a:p>
            <a:r>
              <a:rPr lang="en-US" sz="2200" dirty="0" smtClean="0"/>
              <a:t> </a:t>
            </a:r>
            <a:endParaRPr lang="en-US" sz="2200" u="sng" dirty="0" smtClean="0"/>
          </a:p>
          <a:p>
            <a:r>
              <a:rPr lang="en-US" sz="2200" dirty="0" smtClean="0"/>
              <a:t>                                           </a:t>
            </a:r>
          </a:p>
          <a:p>
            <a:r>
              <a:rPr lang="en-US" sz="2200" dirty="0" smtClean="0"/>
              <a:t> </a:t>
            </a:r>
            <a:endParaRPr lang="en-US" sz="2200" dirty="0" smtClean="0"/>
          </a:p>
          <a:p>
            <a:r>
              <a:rPr lang="en-US" sz="2200" dirty="0" smtClean="0"/>
              <a:t>                                           Presented </a:t>
            </a:r>
            <a:r>
              <a:rPr lang="en-US" sz="2200" dirty="0" smtClean="0"/>
              <a:t>by: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                                      Anamika </a:t>
            </a:r>
            <a:r>
              <a:rPr lang="en-US" sz="2400" dirty="0" smtClean="0">
                <a:solidFill>
                  <a:srgbClr val="C00000"/>
                </a:solidFill>
              </a:rPr>
              <a:t>Tiwari</a:t>
            </a:r>
          </a:p>
          <a:p>
            <a:r>
              <a:rPr lang="en-US" sz="2200" dirty="0" smtClean="0"/>
              <a:t>                                       Assistant Professor</a:t>
            </a:r>
            <a:endParaRPr lang="en-US" sz="2200" dirty="0" smtClean="0"/>
          </a:p>
          <a:p>
            <a:r>
              <a:rPr lang="en-US" sz="2200" dirty="0" smtClean="0"/>
              <a:t>                                 Applied </a:t>
            </a:r>
            <a:r>
              <a:rPr lang="en-US" sz="2200" dirty="0" smtClean="0"/>
              <a:t>Art (Visualisation)</a:t>
            </a:r>
          </a:p>
          <a:p>
            <a:endParaRPr lang="en-US" sz="2200" dirty="0" smtClean="0"/>
          </a:p>
          <a:p>
            <a:endParaRPr lang="en-US" dirty="0" smtClean="0"/>
          </a:p>
        </p:txBody>
      </p:sp>
      <p:sp>
        <p:nvSpPr>
          <p:cNvPr id="4" name="Path361"/>
          <p:cNvSpPr/>
          <p:nvPr/>
        </p:nvSpPr>
        <p:spPr>
          <a:xfrm>
            <a:off x="3062293" y="3473450"/>
            <a:ext cx="4265607" cy="1454875"/>
          </a:xfrm>
          <a:custGeom>
            <a:avLst/>
            <a:gdLst/>
            <a:ahLst/>
            <a:cxnLst/>
            <a:rect l="l" t="t" r="r" b="b"/>
            <a:pathLst>
              <a:path w="2730857" h="2289167">
                <a:moveTo>
                  <a:pt x="234028" y="0"/>
                </a:moveTo>
                <a:cubicBezTo>
                  <a:pt x="234028" y="0"/>
                  <a:pt x="0" y="0"/>
                  <a:pt x="0" y="233889"/>
                </a:cubicBezTo>
                <a:lnTo>
                  <a:pt x="0" y="2055278"/>
                </a:lnTo>
                <a:cubicBezTo>
                  <a:pt x="0" y="2055278"/>
                  <a:pt x="0" y="2289167"/>
                  <a:pt x="234028" y="2289167"/>
                </a:cubicBezTo>
                <a:lnTo>
                  <a:pt x="2496829" y="2289167"/>
                </a:lnTo>
                <a:cubicBezTo>
                  <a:pt x="2496829" y="2289167"/>
                  <a:pt x="2730857" y="2289167"/>
                  <a:pt x="2730857" y="2055278"/>
                </a:cubicBezTo>
                <a:lnTo>
                  <a:pt x="2730857" y="233889"/>
                </a:lnTo>
                <a:cubicBezTo>
                  <a:pt x="2730857" y="233889"/>
                  <a:pt x="2730857" y="0"/>
                  <a:pt x="2496829" y="0"/>
                </a:cubicBezTo>
                <a:lnTo>
                  <a:pt x="234028" y="0"/>
                </a:lnTo>
                <a:close/>
              </a:path>
            </a:pathLst>
          </a:custGeom>
          <a:solidFill>
            <a:srgbClr val="02BCE5">
              <a:alpha val="100000"/>
            </a:srgbClr>
          </a:solidFill>
          <a:ln w="0" cap="sq">
            <a:solidFill>
              <a:srgbClr val="02BCE5"/>
            </a:solidFill>
            <a:prstDash val="solid"/>
          </a:ln>
        </p:spPr>
        <p:txBody>
          <a:bodyPr rtlCol="0" anchor="ctr"/>
          <a:lstStyle/>
          <a:p>
            <a:pPr algn="ctr"/>
            <a:r>
              <a:rPr lang="en-US" altLang="zh-CN" sz="3200" b="1" u="sng" dirty="0" smtClean="0">
                <a:solidFill>
                  <a:schemeClr val="bg1"/>
                </a:solidFill>
              </a:rPr>
              <a:t>ADVERTISING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 </a:t>
            </a:r>
            <a:r>
              <a:rPr lang="en-US" altLang="zh-CN" sz="3200" b="1" u="sng" dirty="0" smtClean="0">
                <a:solidFill>
                  <a:schemeClr val="bg1"/>
                </a:solidFill>
              </a:rPr>
              <a:t>CAMPAIGN</a:t>
            </a:r>
            <a:endParaRPr lang="en-US" altLang="zh-CN" sz="3200" b="1" u="sng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This\Desktop\channels4_pro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0" y="34925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ath481"/>
          <p:cNvSpPr/>
          <p:nvPr/>
        </p:nvSpPr>
        <p:spPr>
          <a:xfrm>
            <a:off x="558443" y="1339850"/>
            <a:ext cx="2730857" cy="2289167"/>
          </a:xfrm>
          <a:custGeom>
            <a:avLst/>
            <a:gdLst/>
            <a:ahLst/>
            <a:cxnLst/>
            <a:rect l="l" t="t" r="r" b="b"/>
            <a:pathLst>
              <a:path w="2730857" h="2289167">
                <a:moveTo>
                  <a:pt x="234028" y="0"/>
                </a:moveTo>
                <a:cubicBezTo>
                  <a:pt x="234028" y="0"/>
                  <a:pt x="0" y="0"/>
                  <a:pt x="0" y="233889"/>
                </a:cubicBezTo>
                <a:lnTo>
                  <a:pt x="0" y="2055278"/>
                </a:lnTo>
                <a:cubicBezTo>
                  <a:pt x="0" y="2055278"/>
                  <a:pt x="0" y="2289167"/>
                  <a:pt x="234028" y="2289167"/>
                </a:cubicBezTo>
                <a:lnTo>
                  <a:pt x="2496829" y="2289167"/>
                </a:lnTo>
                <a:cubicBezTo>
                  <a:pt x="2496829" y="2289167"/>
                  <a:pt x="2730857" y="2289167"/>
                  <a:pt x="2730857" y="2055278"/>
                </a:cubicBezTo>
                <a:lnTo>
                  <a:pt x="2730857" y="233889"/>
                </a:lnTo>
                <a:cubicBezTo>
                  <a:pt x="2730857" y="233889"/>
                  <a:pt x="2730857" y="0"/>
                  <a:pt x="2496829" y="0"/>
                </a:cubicBezTo>
                <a:lnTo>
                  <a:pt x="234028" y="0"/>
                </a:lnTo>
                <a:close/>
              </a:path>
            </a:pathLst>
          </a:custGeom>
          <a:solidFill>
            <a:srgbClr val="02BCE5">
              <a:alpha val="100000"/>
            </a:srgbClr>
          </a:solidFill>
          <a:ln w="0" cap="sq">
            <a:solidFill>
              <a:srgbClr val="02BCE5"/>
            </a:solidFill>
            <a:prstDash val="solid"/>
          </a:ln>
        </p:spPr>
        <p:txBody>
          <a:bodyPr rtlCol="0" anchor="ctr"/>
          <a:lstStyle/>
          <a:p>
            <a:pPr algn="ctr"/>
            <a:r>
              <a:rPr lang="en-US" altLang="zh-CN" sz="3600" u="sng" dirty="0" smtClean="0">
                <a:solidFill>
                  <a:schemeClr val="bg1"/>
                </a:solidFill>
              </a:rPr>
              <a:t>4.DECIDING</a:t>
            </a:r>
            <a:r>
              <a:rPr lang="en-US" altLang="zh-CN" sz="3600" dirty="0" smtClean="0">
                <a:solidFill>
                  <a:schemeClr val="bg1"/>
                </a:solidFill>
              </a:rPr>
              <a:t> A </a:t>
            </a:r>
            <a:r>
              <a:rPr lang="en-US" altLang="zh-CN" sz="3600" u="sng" dirty="0" smtClean="0">
                <a:solidFill>
                  <a:schemeClr val="bg1"/>
                </a:solidFill>
              </a:rPr>
              <a:t>PROPER</a:t>
            </a:r>
            <a:r>
              <a:rPr lang="en-US" altLang="zh-CN" sz="3600" dirty="0" smtClean="0">
                <a:solidFill>
                  <a:schemeClr val="bg1"/>
                </a:solidFill>
              </a:rPr>
              <a:t> </a:t>
            </a:r>
            <a:r>
              <a:rPr lang="en-US" altLang="zh-CN" sz="3600" u="sng" dirty="0" smtClean="0">
                <a:solidFill>
                  <a:schemeClr val="bg1"/>
                </a:solidFill>
              </a:rPr>
              <a:t>THEME</a:t>
            </a:r>
            <a:endParaRPr lang="en-US" altLang="zh-CN" sz="3600" u="sng" dirty="0">
              <a:solidFill>
                <a:schemeClr val="bg1"/>
              </a:solidFill>
            </a:endParaRPr>
          </a:p>
        </p:txBody>
      </p:sp>
      <p:grpSp>
        <p:nvGrpSpPr>
          <p:cNvPr id="482" name="Group482"/>
          <p:cNvGrpSpPr/>
          <p:nvPr/>
        </p:nvGrpSpPr>
        <p:grpSpPr>
          <a:xfrm>
            <a:off x="583336" y="3778250"/>
            <a:ext cx="2782164" cy="2772712"/>
            <a:chOff x="456558" y="4047129"/>
            <a:chExt cx="2782164" cy="2772712"/>
          </a:xfrm>
        </p:grpSpPr>
        <p:pic>
          <p:nvPicPr>
            <p:cNvPr id="483" name="Image48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558" y="4471932"/>
              <a:ext cx="2764895" cy="2285153"/>
            </a:xfrm>
            <a:prstGeom prst="rect">
              <a:avLst/>
            </a:prstGeom>
            <a:noFill/>
          </p:spPr>
        </p:pic>
        <p:sp>
          <p:nvSpPr>
            <p:cNvPr id="484" name="Path484"/>
            <p:cNvSpPr/>
            <p:nvPr/>
          </p:nvSpPr>
          <p:spPr>
            <a:xfrm>
              <a:off x="464362" y="4047129"/>
              <a:ext cx="2774360" cy="2772712"/>
            </a:xfrm>
            <a:custGeom>
              <a:avLst/>
              <a:gdLst/>
              <a:ahLst/>
              <a:cxnLst/>
              <a:rect l="l" t="t" r="r" b="b"/>
              <a:pathLst>
                <a:path w="2774360" h="2772712">
                  <a:moveTo>
                    <a:pt x="382536" y="12694"/>
                  </a:moveTo>
                  <a:cubicBezTo>
                    <a:pt x="382536" y="12694"/>
                    <a:pt x="12702" y="12694"/>
                    <a:pt x="12702" y="382308"/>
                  </a:cubicBezTo>
                  <a:lnTo>
                    <a:pt x="12702" y="2390403"/>
                  </a:lnTo>
                  <a:cubicBezTo>
                    <a:pt x="12702" y="2390403"/>
                    <a:pt x="12702" y="2760018"/>
                    <a:pt x="382536" y="2760018"/>
                  </a:cubicBezTo>
                  <a:lnTo>
                    <a:pt x="2391824" y="2760018"/>
                  </a:lnTo>
                  <a:cubicBezTo>
                    <a:pt x="2391824" y="2760018"/>
                    <a:pt x="2761658" y="2760018"/>
                    <a:pt x="2761658" y="2390403"/>
                  </a:cubicBezTo>
                  <a:lnTo>
                    <a:pt x="2761658" y="382308"/>
                  </a:lnTo>
                  <a:cubicBezTo>
                    <a:pt x="2761658" y="382308"/>
                    <a:pt x="2761658" y="12694"/>
                    <a:pt x="2391824" y="12694"/>
                  </a:cubicBezTo>
                  <a:lnTo>
                    <a:pt x="382536" y="126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2BCE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486" name="Text Box486"/>
          <p:cNvSpPr txBox="1"/>
          <p:nvPr/>
        </p:nvSpPr>
        <p:spPr>
          <a:xfrm>
            <a:off x="752858" y="815267"/>
            <a:ext cx="2109102" cy="38526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034"/>
              </a:lnSpc>
            </a:pPr>
            <a:r>
              <a:rPr lang="en-US" altLang="zh-CN" sz="2500" spc="-14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Legals</a:t>
            </a:r>
            <a:r>
              <a:rPr lang="en-US" altLang="zh-CN" sz="2500" spc="-13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2500" spc="-6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checklist</a:t>
            </a:r>
            <a:endParaRPr lang="en-US" altLang="zh-CN" sz="2500">
              <a:latin typeface="Arial"/>
              <a:ea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9687" y="2178050"/>
            <a:ext cx="643381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/>
              <a:t>The </a:t>
            </a:r>
            <a:r>
              <a:rPr lang="en-US" sz="3000" dirty="0" smtClean="0">
                <a:solidFill>
                  <a:srgbClr val="FF0000"/>
                </a:solidFill>
              </a:rPr>
              <a:t>theme for the campaign </a:t>
            </a:r>
            <a:r>
              <a:rPr lang="en-US" sz="3000" dirty="0" smtClean="0"/>
              <a:t>has </a:t>
            </a:r>
          </a:p>
          <a:p>
            <a:pPr algn="ctr"/>
            <a:r>
              <a:rPr lang="en-US" sz="3000" dirty="0" smtClean="0"/>
              <a:t>to be decided as in the </a:t>
            </a:r>
            <a:r>
              <a:rPr lang="en-US" sz="3000" dirty="0" smtClean="0">
                <a:solidFill>
                  <a:srgbClr val="FF0000"/>
                </a:solidFill>
              </a:rPr>
              <a:t>colours</a:t>
            </a:r>
            <a:r>
              <a:rPr lang="en-US" sz="3000" dirty="0" smtClean="0"/>
              <a:t> to</a:t>
            </a:r>
          </a:p>
          <a:p>
            <a:pPr algn="ctr"/>
            <a:r>
              <a:rPr lang="en-US" sz="3000" dirty="0" smtClean="0"/>
              <a:t>used, the </a:t>
            </a:r>
            <a:r>
              <a:rPr lang="en-US" sz="3000" dirty="0" smtClean="0">
                <a:solidFill>
                  <a:srgbClr val="FF0000"/>
                </a:solidFill>
              </a:rPr>
              <a:t>graphics should be similar</a:t>
            </a:r>
          </a:p>
          <a:p>
            <a:pPr algn="ctr"/>
            <a:r>
              <a:rPr lang="en-US" sz="3000" dirty="0" smtClean="0"/>
              <a:t>or almost similar in all ads, the </a:t>
            </a:r>
            <a:r>
              <a:rPr lang="en-US" sz="3000" dirty="0" smtClean="0">
                <a:solidFill>
                  <a:srgbClr val="FF0000"/>
                </a:solidFill>
              </a:rPr>
              <a:t>music</a:t>
            </a:r>
          </a:p>
          <a:p>
            <a:pPr algn="ctr"/>
            <a:r>
              <a:rPr lang="en-US" sz="3000" dirty="0" smtClean="0"/>
              <a:t>and the voices to be used, the designing</a:t>
            </a:r>
          </a:p>
          <a:p>
            <a:pPr algn="ctr"/>
            <a:r>
              <a:rPr lang="en-US" sz="3000" dirty="0" smtClean="0"/>
              <a:t>of the ads, way the message will be </a:t>
            </a:r>
          </a:p>
          <a:p>
            <a:pPr algn="ctr"/>
            <a:r>
              <a:rPr lang="en-US" sz="3000" dirty="0" smtClean="0"/>
              <a:t>delivered, the </a:t>
            </a:r>
            <a:r>
              <a:rPr lang="en-US" sz="3000" dirty="0" smtClean="0">
                <a:solidFill>
                  <a:srgbClr val="FF0000"/>
                </a:solidFill>
              </a:rPr>
              <a:t>language to be used </a:t>
            </a:r>
            <a:r>
              <a:rPr lang="en-US" sz="3000" dirty="0" smtClean="0"/>
              <a:t>etc.  </a:t>
            </a:r>
            <a:endParaRPr lang="en-US" sz="3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ath297"/>
          <p:cNvSpPr/>
          <p:nvPr/>
        </p:nvSpPr>
        <p:spPr>
          <a:xfrm>
            <a:off x="469900" y="1031883"/>
            <a:ext cx="2730857" cy="2289167"/>
          </a:xfrm>
          <a:custGeom>
            <a:avLst/>
            <a:gdLst/>
            <a:ahLst/>
            <a:cxnLst/>
            <a:rect l="l" t="t" r="r" b="b"/>
            <a:pathLst>
              <a:path w="2730857" h="2289167">
                <a:moveTo>
                  <a:pt x="234028" y="0"/>
                </a:moveTo>
                <a:cubicBezTo>
                  <a:pt x="234028" y="0"/>
                  <a:pt x="0" y="0"/>
                  <a:pt x="0" y="233889"/>
                </a:cubicBezTo>
                <a:lnTo>
                  <a:pt x="0" y="2055278"/>
                </a:lnTo>
                <a:cubicBezTo>
                  <a:pt x="0" y="2055278"/>
                  <a:pt x="0" y="2289167"/>
                  <a:pt x="234028" y="2289167"/>
                </a:cubicBezTo>
                <a:lnTo>
                  <a:pt x="2496829" y="2289167"/>
                </a:lnTo>
                <a:cubicBezTo>
                  <a:pt x="2496829" y="2289167"/>
                  <a:pt x="2730857" y="2289167"/>
                  <a:pt x="2730857" y="2055278"/>
                </a:cubicBezTo>
                <a:lnTo>
                  <a:pt x="2730857" y="233889"/>
                </a:lnTo>
                <a:cubicBezTo>
                  <a:pt x="2730857" y="233889"/>
                  <a:pt x="2730857" y="0"/>
                  <a:pt x="2496829" y="0"/>
                </a:cubicBezTo>
                <a:lnTo>
                  <a:pt x="234028" y="0"/>
                </a:lnTo>
                <a:close/>
              </a:path>
            </a:pathLst>
          </a:custGeom>
          <a:solidFill>
            <a:srgbClr val="02BCE5">
              <a:alpha val="100000"/>
            </a:srgbClr>
          </a:solidFill>
          <a:ln w="0" cap="sq">
            <a:solidFill>
              <a:srgbClr val="02BCE5"/>
            </a:solidFill>
            <a:prstDash val="solid"/>
          </a:ln>
        </p:spPr>
        <p:txBody>
          <a:bodyPr rtlCol="0" anchor="ctr"/>
          <a:lstStyle/>
          <a:p>
            <a:pPr algn="ctr"/>
            <a:r>
              <a:rPr lang="en-US" altLang="zh-CN" sz="3800" u="sng" dirty="0" smtClean="0">
                <a:solidFill>
                  <a:schemeClr val="bg1"/>
                </a:solidFill>
              </a:rPr>
              <a:t>5.SELECTION</a:t>
            </a:r>
            <a:r>
              <a:rPr lang="en-US" altLang="zh-CN" sz="3800" dirty="0" smtClean="0">
                <a:solidFill>
                  <a:schemeClr val="bg1"/>
                </a:solidFill>
              </a:rPr>
              <a:t> </a:t>
            </a:r>
            <a:r>
              <a:rPr lang="en-US" altLang="zh-CN" sz="3800" u="sng" dirty="0" smtClean="0">
                <a:solidFill>
                  <a:schemeClr val="bg1"/>
                </a:solidFill>
              </a:rPr>
              <a:t>OF</a:t>
            </a:r>
            <a:r>
              <a:rPr lang="en-US" altLang="zh-CN" sz="3800" dirty="0" smtClean="0">
                <a:solidFill>
                  <a:schemeClr val="bg1"/>
                </a:solidFill>
              </a:rPr>
              <a:t> </a:t>
            </a:r>
            <a:r>
              <a:rPr lang="en-US" altLang="zh-CN" sz="3800" u="sng" dirty="0" smtClean="0">
                <a:solidFill>
                  <a:schemeClr val="bg1"/>
                </a:solidFill>
              </a:rPr>
              <a:t>MEDIA</a:t>
            </a:r>
            <a:endParaRPr lang="en-US" altLang="zh-CN" sz="3800" u="sng" dirty="0">
              <a:solidFill>
                <a:schemeClr val="bg1"/>
              </a:solidFill>
            </a:endParaRPr>
          </a:p>
        </p:txBody>
      </p:sp>
      <p:grpSp>
        <p:nvGrpSpPr>
          <p:cNvPr id="299" name="Group299"/>
          <p:cNvGrpSpPr/>
          <p:nvPr/>
        </p:nvGrpSpPr>
        <p:grpSpPr>
          <a:xfrm>
            <a:off x="469900" y="3473450"/>
            <a:ext cx="2781050" cy="2772744"/>
            <a:chOff x="455233" y="2840707"/>
            <a:chExt cx="2781050" cy="2772744"/>
          </a:xfrm>
        </p:grpSpPr>
        <p:pic>
          <p:nvPicPr>
            <p:cNvPr id="300" name="Image3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233" y="2840707"/>
              <a:ext cx="2781050" cy="2769714"/>
            </a:xfrm>
            <a:prstGeom prst="rect">
              <a:avLst/>
            </a:prstGeom>
            <a:noFill/>
          </p:spPr>
        </p:pic>
        <p:sp>
          <p:nvSpPr>
            <p:cNvPr id="301" name="Path301"/>
            <p:cNvSpPr/>
            <p:nvPr/>
          </p:nvSpPr>
          <p:spPr>
            <a:xfrm>
              <a:off x="470713" y="2853433"/>
              <a:ext cx="2761659" cy="2760018"/>
            </a:xfrm>
            <a:custGeom>
              <a:avLst/>
              <a:gdLst/>
              <a:ahLst/>
              <a:cxnLst/>
              <a:rect l="l" t="t" r="r" b="b"/>
              <a:pathLst>
                <a:path w="2761659" h="2760018">
                  <a:moveTo>
                    <a:pt x="376185" y="6347"/>
                  </a:moveTo>
                  <a:cubicBezTo>
                    <a:pt x="376185" y="6347"/>
                    <a:pt x="6351" y="6347"/>
                    <a:pt x="6351" y="375961"/>
                  </a:cubicBezTo>
                  <a:lnTo>
                    <a:pt x="6351" y="2384056"/>
                  </a:lnTo>
                  <a:cubicBezTo>
                    <a:pt x="6351" y="2384056"/>
                    <a:pt x="6351" y="2753670"/>
                    <a:pt x="376185" y="2753670"/>
                  </a:cubicBezTo>
                  <a:lnTo>
                    <a:pt x="2385474" y="2753670"/>
                  </a:lnTo>
                  <a:cubicBezTo>
                    <a:pt x="2385474" y="2753670"/>
                    <a:pt x="2755308" y="2753670"/>
                    <a:pt x="2755308" y="2384056"/>
                  </a:cubicBezTo>
                  <a:lnTo>
                    <a:pt x="2755308" y="375961"/>
                  </a:lnTo>
                  <a:cubicBezTo>
                    <a:pt x="2755308" y="375961"/>
                    <a:pt x="2755308" y="6347"/>
                    <a:pt x="2385474" y="6347"/>
                  </a:cubicBezTo>
                  <a:lnTo>
                    <a:pt x="376185" y="63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350" cap="sq">
              <a:solidFill>
                <a:srgbClr val="02BCE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441700" y="1873250"/>
            <a:ext cx="703545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The media or numbers of medias </a:t>
            </a:r>
          </a:p>
          <a:p>
            <a:pPr algn="ctr"/>
            <a:r>
              <a:rPr lang="en-US" sz="2800" dirty="0" smtClean="0"/>
              <a:t>selected should be the one which </a:t>
            </a:r>
          </a:p>
          <a:p>
            <a:pPr algn="ctr"/>
            <a:r>
              <a:rPr lang="en-US" sz="2800" dirty="0" smtClean="0"/>
              <a:t>will reach the target customers. Mostly</a:t>
            </a:r>
          </a:p>
          <a:p>
            <a:pPr algn="ctr"/>
            <a:r>
              <a:rPr lang="en-US" sz="2800" dirty="0" smtClean="0"/>
              <a:t>used </a:t>
            </a:r>
            <a:r>
              <a:rPr lang="en-US" sz="2800" dirty="0" smtClean="0">
                <a:solidFill>
                  <a:srgbClr val="FF0000"/>
                </a:solidFill>
              </a:rPr>
              <a:t>media tools are print media and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electronic media</a:t>
            </a:r>
            <a:r>
              <a:rPr lang="en-US" sz="2800" dirty="0" smtClean="0"/>
              <a:t>. Print media includes</a:t>
            </a:r>
          </a:p>
          <a:p>
            <a:pPr algn="ctr"/>
            <a:r>
              <a:rPr lang="en-US" sz="2800" dirty="0" smtClean="0"/>
              <a:t>newspaper, magazines, posters, and hoardings.</a:t>
            </a:r>
          </a:p>
          <a:p>
            <a:pPr algn="ctr"/>
            <a:r>
              <a:rPr lang="en-US" sz="2800" dirty="0" smtClean="0"/>
              <a:t>Electronic media includes radio, television,</a:t>
            </a:r>
          </a:p>
          <a:p>
            <a:pPr algn="ctr"/>
            <a:r>
              <a:rPr lang="en-US" sz="2800" dirty="0" smtClean="0"/>
              <a:t>sending messages on mobile.  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ath118"/>
          <p:cNvSpPr/>
          <p:nvPr/>
        </p:nvSpPr>
        <p:spPr>
          <a:xfrm>
            <a:off x="546100" y="879483"/>
            <a:ext cx="2730857" cy="2289167"/>
          </a:xfrm>
          <a:custGeom>
            <a:avLst/>
            <a:gdLst/>
            <a:ahLst/>
            <a:cxnLst/>
            <a:rect l="l" t="t" r="r" b="b"/>
            <a:pathLst>
              <a:path w="2730857" h="2289167">
                <a:moveTo>
                  <a:pt x="234028" y="0"/>
                </a:moveTo>
                <a:cubicBezTo>
                  <a:pt x="234028" y="0"/>
                  <a:pt x="0" y="0"/>
                  <a:pt x="0" y="233889"/>
                </a:cubicBezTo>
                <a:lnTo>
                  <a:pt x="0" y="2055278"/>
                </a:lnTo>
                <a:cubicBezTo>
                  <a:pt x="0" y="2055278"/>
                  <a:pt x="0" y="2289167"/>
                  <a:pt x="234028" y="2289167"/>
                </a:cubicBezTo>
                <a:lnTo>
                  <a:pt x="2496829" y="2289167"/>
                </a:lnTo>
                <a:cubicBezTo>
                  <a:pt x="2496829" y="2289167"/>
                  <a:pt x="2730857" y="2289167"/>
                  <a:pt x="2730857" y="2055278"/>
                </a:cubicBezTo>
                <a:lnTo>
                  <a:pt x="2730857" y="233889"/>
                </a:lnTo>
                <a:cubicBezTo>
                  <a:pt x="2730857" y="233889"/>
                  <a:pt x="2730857" y="0"/>
                  <a:pt x="2496829" y="0"/>
                </a:cubicBezTo>
                <a:lnTo>
                  <a:pt x="234028" y="0"/>
                </a:lnTo>
                <a:close/>
              </a:path>
            </a:pathLst>
          </a:custGeom>
          <a:solidFill>
            <a:srgbClr val="02BCE5">
              <a:alpha val="100000"/>
            </a:srgbClr>
          </a:solidFill>
          <a:ln w="0" cap="sq">
            <a:solidFill>
              <a:srgbClr val="02BCE5"/>
            </a:solidFill>
            <a:prstDash val="solid"/>
          </a:ln>
        </p:spPr>
        <p:txBody>
          <a:bodyPr rtlCol="0" anchor="ctr"/>
          <a:lstStyle/>
          <a:p>
            <a:pPr algn="ctr"/>
            <a:r>
              <a:rPr lang="en-US" altLang="zh-CN" sz="3600" u="sng" dirty="0" smtClean="0">
                <a:solidFill>
                  <a:schemeClr val="bg1"/>
                </a:solidFill>
              </a:rPr>
              <a:t>6.EXECUTING</a:t>
            </a:r>
            <a:r>
              <a:rPr lang="en-US" altLang="zh-CN" sz="3600" dirty="0" smtClean="0">
                <a:solidFill>
                  <a:schemeClr val="bg1"/>
                </a:solidFill>
              </a:rPr>
              <a:t> </a:t>
            </a:r>
            <a:r>
              <a:rPr lang="en-US" altLang="zh-CN" sz="3600" u="sng" dirty="0" smtClean="0">
                <a:solidFill>
                  <a:schemeClr val="bg1"/>
                </a:solidFill>
              </a:rPr>
              <a:t>THE</a:t>
            </a:r>
            <a:r>
              <a:rPr lang="en-US" altLang="zh-CN" sz="3600" dirty="0" smtClean="0">
                <a:solidFill>
                  <a:schemeClr val="bg1"/>
                </a:solidFill>
              </a:rPr>
              <a:t> </a:t>
            </a:r>
            <a:r>
              <a:rPr lang="en-US" altLang="zh-CN" sz="3600" u="sng" dirty="0" smtClean="0">
                <a:solidFill>
                  <a:schemeClr val="bg1"/>
                </a:solidFill>
              </a:rPr>
              <a:t>CAMPAIGN</a:t>
            </a:r>
            <a:endParaRPr lang="en-US" altLang="zh-CN" sz="3600" u="sng" dirty="0">
              <a:solidFill>
                <a:schemeClr val="bg1"/>
              </a:solidFill>
            </a:endParaRPr>
          </a:p>
        </p:txBody>
      </p:sp>
      <p:grpSp>
        <p:nvGrpSpPr>
          <p:cNvPr id="119" name="Group119"/>
          <p:cNvGrpSpPr/>
          <p:nvPr/>
        </p:nvGrpSpPr>
        <p:grpSpPr>
          <a:xfrm>
            <a:off x="574856" y="3364235"/>
            <a:ext cx="2790644" cy="2776215"/>
            <a:chOff x="446415" y="2852531"/>
            <a:chExt cx="2790644" cy="2776215"/>
          </a:xfrm>
        </p:grpSpPr>
        <p:pic>
          <p:nvPicPr>
            <p:cNvPr id="120" name="Image1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415" y="2853480"/>
              <a:ext cx="2790644" cy="2769344"/>
            </a:xfrm>
            <a:prstGeom prst="rect">
              <a:avLst/>
            </a:prstGeom>
            <a:noFill/>
          </p:spPr>
        </p:pic>
        <p:sp>
          <p:nvSpPr>
            <p:cNvPr id="121" name="Path121"/>
            <p:cNvSpPr/>
            <p:nvPr/>
          </p:nvSpPr>
          <p:spPr>
            <a:xfrm>
              <a:off x="454507" y="2852531"/>
              <a:ext cx="2777866" cy="2776215"/>
            </a:xfrm>
            <a:custGeom>
              <a:avLst/>
              <a:gdLst/>
              <a:ahLst/>
              <a:cxnLst/>
              <a:rect l="l" t="t" r="r" b="b"/>
              <a:pathLst>
                <a:path w="2777866" h="2776215">
                  <a:moveTo>
                    <a:pt x="378370" y="6347"/>
                  </a:moveTo>
                  <a:cubicBezTo>
                    <a:pt x="378370" y="6347"/>
                    <a:pt x="6351" y="6347"/>
                    <a:pt x="6351" y="378145"/>
                  </a:cubicBezTo>
                  <a:lnTo>
                    <a:pt x="6351" y="2398070"/>
                  </a:lnTo>
                  <a:cubicBezTo>
                    <a:pt x="6351" y="2398070"/>
                    <a:pt x="6351" y="2769868"/>
                    <a:pt x="378370" y="2769868"/>
                  </a:cubicBezTo>
                  <a:lnTo>
                    <a:pt x="2399496" y="2769868"/>
                  </a:lnTo>
                  <a:cubicBezTo>
                    <a:pt x="2399496" y="2769868"/>
                    <a:pt x="2771515" y="2769868"/>
                    <a:pt x="2771515" y="2398070"/>
                  </a:cubicBezTo>
                  <a:lnTo>
                    <a:pt x="2771515" y="378145"/>
                  </a:lnTo>
                  <a:cubicBezTo>
                    <a:pt x="2771515" y="378145"/>
                    <a:pt x="2771515" y="6347"/>
                    <a:pt x="2399496" y="6347"/>
                  </a:cubicBezTo>
                  <a:lnTo>
                    <a:pt x="378370" y="63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350" cap="sq">
              <a:solidFill>
                <a:srgbClr val="02BCE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26" name="Text Box126"/>
          <p:cNvSpPr txBox="1"/>
          <p:nvPr/>
        </p:nvSpPr>
        <p:spPr>
          <a:xfrm>
            <a:off x="10249782" y="7102991"/>
            <a:ext cx="131176" cy="22576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408"/>
              </a:lnSpc>
            </a:pPr>
            <a:endParaRPr lang="en-US" altLang="zh-CN" sz="1200" dirty="0">
              <a:latin typeface="Arial"/>
              <a:ea typeface="Arial"/>
              <a:cs typeface="Arial"/>
            </a:endParaRPr>
          </a:p>
        </p:txBody>
      </p:sp>
      <p:sp>
        <p:nvSpPr>
          <p:cNvPr id="127" name="Text Box127"/>
          <p:cNvSpPr txBox="1"/>
          <p:nvPr/>
        </p:nvSpPr>
        <p:spPr>
          <a:xfrm>
            <a:off x="7394209" y="7039194"/>
            <a:ext cx="2445189" cy="32877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294"/>
              </a:lnSpc>
            </a:pPr>
            <a:r>
              <a:rPr lang="en-US" altLang="zh-CN" sz="1000" b="1" spc="-13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Top</a:t>
            </a:r>
            <a:r>
              <a:rPr lang="en-US" altLang="zh-CN" sz="1000" b="1" spc="-5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000" b="1" spc="-6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tip:</a:t>
            </a:r>
            <a:r>
              <a:rPr lang="en-US" altLang="zh-CN" sz="1000" b="1" spc="-5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000" spc="-12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Your</a:t>
            </a:r>
            <a:r>
              <a:rPr lang="en-US" altLang="zh-CN" sz="1000" spc="-5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000" spc="-18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USP</a:t>
            </a:r>
            <a:r>
              <a:rPr lang="en-US" altLang="zh-CN" sz="1000" spc="-5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000" spc="-7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might</a:t>
            </a:r>
            <a:r>
              <a:rPr lang="en-US" altLang="zh-CN" sz="1000" spc="-5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000" spc="-11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be</a:t>
            </a:r>
            <a:r>
              <a:rPr lang="en-US" altLang="zh-CN" sz="1000" spc="-5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000" spc="-9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something</a:t>
            </a:r>
            <a:r>
              <a:rPr lang="en-US" altLang="zh-CN" sz="1000" spc="-5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000" spc="-11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as</a:t>
            </a:r>
            <a:r>
              <a:rPr lang="en-US" altLang="zh-CN" sz="1000" spc="-5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000" spc="-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intangible</a:t>
            </a:r>
            <a:r>
              <a:rPr lang="en-US" altLang="zh-CN" sz="10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000" spc="-11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as</a:t>
            </a:r>
            <a:r>
              <a:rPr lang="en-US" altLang="zh-CN" sz="1000" spc="-5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000" spc="-6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friendly</a:t>
            </a:r>
            <a:r>
              <a:rPr lang="en-US" altLang="zh-CN" sz="1000" spc="-5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000" spc="-6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bar-staff</a:t>
            </a:r>
            <a:r>
              <a:rPr lang="en-US" altLang="zh-CN" sz="1000" spc="-5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000" spc="-8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or</a:t>
            </a:r>
            <a:r>
              <a:rPr lang="en-US" altLang="zh-CN" sz="1000" spc="-5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000" spc="-9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being</a:t>
            </a:r>
            <a:r>
              <a:rPr lang="en-US" altLang="zh-CN" sz="1000" spc="-5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000" spc="-98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near</a:t>
            </a:r>
            <a:r>
              <a:rPr lang="en-US" altLang="zh-CN" sz="1000" spc="-5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000" spc="-5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to </a:t>
            </a:r>
            <a:r>
              <a:rPr lang="en-US" altLang="zh-CN" sz="1000" spc="-7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sz="1000" spc="-55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1000" spc="-6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station.</a:t>
            </a:r>
            <a:endParaRPr lang="en-US" altLang="zh-CN" sz="1000">
              <a:latin typeface="Arial"/>
              <a:ea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98900" y="2406650"/>
            <a:ext cx="596195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 smtClean="0"/>
              <a:t>Finally, the campaign has to be </a:t>
            </a:r>
          </a:p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executed</a:t>
            </a:r>
            <a:r>
              <a:rPr lang="en-US" sz="3400" dirty="0" smtClean="0"/>
              <a:t> and then the </a:t>
            </a:r>
            <a:r>
              <a:rPr lang="en-US" sz="3400" dirty="0" smtClean="0">
                <a:solidFill>
                  <a:srgbClr val="FF0000"/>
                </a:solidFill>
              </a:rPr>
              <a:t>feedback </a:t>
            </a:r>
          </a:p>
          <a:p>
            <a:pPr algn="ctr"/>
            <a:r>
              <a:rPr lang="en-US" sz="3400" dirty="0" smtClean="0"/>
              <a:t>has to be noted.</a:t>
            </a:r>
            <a:endParaRPr lang="en-US" sz="3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Image4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250"/>
            <a:ext cx="7347369" cy="1371600"/>
          </a:xfrm>
          <a:prstGeom prst="rect">
            <a:avLst/>
          </a:prstGeom>
          <a:noFill/>
        </p:spPr>
      </p:pic>
      <p:grpSp>
        <p:nvGrpSpPr>
          <p:cNvPr id="404" name="Group404"/>
          <p:cNvGrpSpPr/>
          <p:nvPr/>
        </p:nvGrpSpPr>
        <p:grpSpPr>
          <a:xfrm>
            <a:off x="463976" y="2635250"/>
            <a:ext cx="2774746" cy="2772712"/>
            <a:chOff x="463976" y="2199336"/>
            <a:chExt cx="2774746" cy="2772712"/>
          </a:xfrm>
        </p:grpSpPr>
        <p:pic>
          <p:nvPicPr>
            <p:cNvPr id="405" name="Image4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976" y="2212031"/>
              <a:ext cx="2770105" cy="2740956"/>
            </a:xfrm>
            <a:prstGeom prst="rect">
              <a:avLst/>
            </a:prstGeom>
            <a:noFill/>
          </p:spPr>
        </p:pic>
        <p:sp>
          <p:nvSpPr>
            <p:cNvPr id="406" name="Path406"/>
            <p:cNvSpPr/>
            <p:nvPr/>
          </p:nvSpPr>
          <p:spPr>
            <a:xfrm>
              <a:off x="464362" y="2199336"/>
              <a:ext cx="2774360" cy="2772712"/>
            </a:xfrm>
            <a:custGeom>
              <a:avLst/>
              <a:gdLst/>
              <a:ahLst/>
              <a:cxnLst/>
              <a:rect l="l" t="t" r="r" b="b"/>
              <a:pathLst>
                <a:path w="2774360" h="2772712">
                  <a:moveTo>
                    <a:pt x="382536" y="12694"/>
                  </a:moveTo>
                  <a:cubicBezTo>
                    <a:pt x="382536" y="12694"/>
                    <a:pt x="12702" y="12694"/>
                    <a:pt x="12702" y="382309"/>
                  </a:cubicBezTo>
                  <a:lnTo>
                    <a:pt x="12702" y="2390403"/>
                  </a:lnTo>
                  <a:cubicBezTo>
                    <a:pt x="12702" y="2390403"/>
                    <a:pt x="12702" y="2760017"/>
                    <a:pt x="382536" y="2760017"/>
                  </a:cubicBezTo>
                  <a:lnTo>
                    <a:pt x="2391824" y="2760017"/>
                  </a:lnTo>
                  <a:cubicBezTo>
                    <a:pt x="2391824" y="2760017"/>
                    <a:pt x="2761658" y="2760017"/>
                    <a:pt x="2761658" y="2390403"/>
                  </a:cubicBezTo>
                  <a:lnTo>
                    <a:pt x="2761658" y="382309"/>
                  </a:lnTo>
                  <a:cubicBezTo>
                    <a:pt x="2761658" y="382309"/>
                    <a:pt x="2761658" y="12694"/>
                    <a:pt x="2391824" y="12694"/>
                  </a:cubicBezTo>
                  <a:lnTo>
                    <a:pt x="382536" y="126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2BCE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408" name="Text Box408"/>
          <p:cNvSpPr txBox="1"/>
          <p:nvPr/>
        </p:nvSpPr>
        <p:spPr>
          <a:xfrm>
            <a:off x="469961" y="979339"/>
            <a:ext cx="2608358" cy="39248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70"/>
              </a:lnSpc>
            </a:pPr>
            <a:endParaRPr lang="en-US" altLang="zh-CN" sz="2200" dirty="0">
              <a:latin typeface="Arial"/>
              <a:ea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43" y="1187450"/>
            <a:ext cx="61951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WHAT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u="sng" dirty="0" smtClean="0">
                <a:solidFill>
                  <a:schemeClr val="bg1"/>
                </a:solidFill>
              </a:rPr>
              <a:t>MAKES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u="sng" dirty="0" smtClean="0">
                <a:solidFill>
                  <a:schemeClr val="bg1"/>
                </a:solidFill>
              </a:rPr>
              <a:t>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u="sng" dirty="0" smtClean="0">
                <a:solidFill>
                  <a:schemeClr val="bg1"/>
                </a:solidFill>
              </a:rPr>
              <a:t>ADVERTISING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600" u="sng" dirty="0" smtClean="0">
                <a:solidFill>
                  <a:schemeClr val="bg1"/>
                </a:solidFill>
              </a:rPr>
              <a:t>CAMPAIGN</a:t>
            </a:r>
            <a:r>
              <a:rPr lang="en-US" sz="3600" dirty="0" smtClean="0">
                <a:solidFill>
                  <a:schemeClr val="bg1"/>
                </a:solidFill>
              </a:rPr>
              <a:t>  </a:t>
            </a:r>
            <a:r>
              <a:rPr lang="en-US" sz="3600" u="sng" dirty="0" smtClean="0">
                <a:solidFill>
                  <a:schemeClr val="bg1"/>
                </a:solidFill>
              </a:rPr>
              <a:t>EFFECTIVE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8610" y="3016250"/>
            <a:ext cx="70207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 IDENTIFY THE PURPOSE OF THE CAMPAIGN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CREATE A PERSONAL  CONNECT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 KEEP IT SIMPLE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 REPITITION CAN BE EFFECTIVE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CHOOSE THE  RIGHT  TIME  FOR LAUNCHING</a:t>
            </a:r>
          </a:p>
          <a:p>
            <a:pPr marL="342900" indent="-342900"/>
            <a:r>
              <a:rPr lang="en-US" sz="2800" dirty="0" smtClean="0"/>
              <a:t>     THE CAMPAIGN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5700" y="2510175"/>
            <a:ext cx="861601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1. </a:t>
            </a:r>
            <a:r>
              <a:rPr lang="en-US" sz="4400" u="sng" dirty="0" smtClean="0">
                <a:solidFill>
                  <a:srgbClr val="C00000"/>
                </a:solidFill>
              </a:rPr>
              <a:t>AMUL-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smtClean="0"/>
              <a:t>The Taste of India</a:t>
            </a:r>
            <a:endParaRPr lang="en-US" sz="4400" dirty="0" smtClean="0">
              <a:solidFill>
                <a:srgbClr val="C00000"/>
              </a:solidFill>
            </a:endParaRPr>
          </a:p>
          <a:p>
            <a:r>
              <a:rPr lang="en-US" sz="4400" dirty="0" smtClean="0"/>
              <a:t>2. </a:t>
            </a:r>
            <a:r>
              <a:rPr lang="en-US" sz="4400" u="sng" dirty="0" smtClean="0">
                <a:solidFill>
                  <a:srgbClr val="C00000"/>
                </a:solidFill>
              </a:rPr>
              <a:t>ARIEL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u="sng" dirty="0" smtClean="0">
                <a:solidFill>
                  <a:srgbClr val="C00000"/>
                </a:solidFill>
              </a:rPr>
              <a:t>MATIC-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smtClean="0"/>
              <a:t> Share The Load</a:t>
            </a:r>
          </a:p>
          <a:p>
            <a:r>
              <a:rPr lang="en-US" sz="4400" dirty="0" smtClean="0"/>
              <a:t>3. </a:t>
            </a:r>
            <a:r>
              <a:rPr lang="en-US" sz="4400" u="sng" dirty="0" smtClean="0">
                <a:solidFill>
                  <a:srgbClr val="C00000"/>
                </a:solidFill>
              </a:rPr>
              <a:t>MERI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u="sng" dirty="0" smtClean="0">
                <a:solidFill>
                  <a:srgbClr val="C00000"/>
                </a:solidFill>
              </a:rPr>
              <a:t>MAGGI-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smtClean="0"/>
              <a:t>Me And Meri Maggi</a:t>
            </a:r>
          </a:p>
          <a:p>
            <a:r>
              <a:rPr lang="en-US" sz="4400" dirty="0" smtClean="0"/>
              <a:t>4. </a:t>
            </a:r>
            <a:r>
              <a:rPr lang="en-US" sz="4400" u="sng" dirty="0" smtClean="0">
                <a:solidFill>
                  <a:srgbClr val="C00000"/>
                </a:solidFill>
              </a:rPr>
              <a:t>SURF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u="sng" dirty="0" smtClean="0">
                <a:solidFill>
                  <a:srgbClr val="C00000"/>
                </a:solidFill>
              </a:rPr>
              <a:t>EXCEL-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smtClean="0"/>
              <a:t>Daag Ache Hain</a:t>
            </a:r>
          </a:p>
          <a:p>
            <a:r>
              <a:rPr lang="en-US" sz="4400" dirty="0" smtClean="0"/>
              <a:t>5. </a:t>
            </a:r>
            <a:r>
              <a:rPr lang="en-US" sz="4400" u="sng" dirty="0" smtClean="0">
                <a:solidFill>
                  <a:srgbClr val="C00000"/>
                </a:solidFill>
              </a:rPr>
              <a:t>FEVIKWIK-</a:t>
            </a:r>
            <a:r>
              <a:rPr lang="en-US" sz="4400" dirty="0" smtClean="0"/>
              <a:t> Todo Nahi Jodo</a:t>
            </a:r>
            <a:endParaRPr lang="en-US" sz="4400" dirty="0"/>
          </a:p>
        </p:txBody>
      </p:sp>
      <p:sp>
        <p:nvSpPr>
          <p:cNvPr id="3" name="Path268"/>
          <p:cNvSpPr/>
          <p:nvPr/>
        </p:nvSpPr>
        <p:spPr>
          <a:xfrm>
            <a:off x="2298700" y="654049"/>
            <a:ext cx="6172200" cy="1447801"/>
          </a:xfrm>
          <a:custGeom>
            <a:avLst/>
            <a:gdLst/>
            <a:ahLst/>
            <a:cxnLst/>
            <a:rect l="l" t="t" r="r" b="b"/>
            <a:pathLst>
              <a:path w="2349312" h="1969339">
                <a:moveTo>
                  <a:pt x="2349312" y="1768125"/>
                </a:moveTo>
                <a:lnTo>
                  <a:pt x="2349312" y="201214"/>
                </a:lnTo>
                <a:cubicBezTo>
                  <a:pt x="2349312" y="201214"/>
                  <a:pt x="2349312" y="0"/>
                  <a:pt x="2147978" y="0"/>
                </a:cubicBezTo>
                <a:lnTo>
                  <a:pt x="201334" y="0"/>
                </a:lnTo>
                <a:cubicBezTo>
                  <a:pt x="201334" y="0"/>
                  <a:pt x="0" y="0"/>
                  <a:pt x="0" y="201214"/>
                </a:cubicBezTo>
                <a:lnTo>
                  <a:pt x="0" y="1768125"/>
                </a:lnTo>
                <a:cubicBezTo>
                  <a:pt x="0" y="1768125"/>
                  <a:pt x="0" y="1969339"/>
                  <a:pt x="201334" y="1969339"/>
                </a:cubicBezTo>
                <a:lnTo>
                  <a:pt x="2147978" y="1969339"/>
                </a:lnTo>
                <a:cubicBezTo>
                  <a:pt x="2147978" y="1969339"/>
                  <a:pt x="2349312" y="1969339"/>
                  <a:pt x="2349312" y="1768125"/>
                </a:cubicBezTo>
              </a:path>
            </a:pathLst>
          </a:custGeom>
          <a:solidFill>
            <a:srgbClr val="02BCE5">
              <a:alpha val="100000"/>
            </a:srgbClr>
          </a:solidFill>
          <a:ln w="0" cap="sq">
            <a:solidFill>
              <a:srgbClr val="02BCE5"/>
            </a:solidFill>
            <a:prstDash val="solid"/>
          </a:ln>
        </p:spPr>
        <p:txBody>
          <a:bodyPr rtlCol="0" anchor="ctr"/>
          <a:lstStyle/>
          <a:p>
            <a:pPr algn="ctr"/>
            <a:r>
              <a:rPr lang="en-US" altLang="zh-CN" sz="2800" b="1" u="sng" dirty="0" smtClean="0">
                <a:solidFill>
                  <a:schemeClr val="bg1"/>
                </a:solidFill>
              </a:rPr>
              <a:t>EXAMPLES OF SOME FAMOUS </a:t>
            </a:r>
          </a:p>
          <a:p>
            <a:pPr algn="ctr"/>
            <a:r>
              <a:rPr lang="en-US" altLang="zh-CN" sz="2800" b="1" u="sng" dirty="0" smtClean="0">
                <a:solidFill>
                  <a:schemeClr val="bg1"/>
                </a:solidFill>
              </a:rPr>
              <a:t>ADVERTISING  CAMPAIGNS</a:t>
            </a:r>
            <a:endParaRPr lang="en-US" altLang="zh-CN" sz="28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 Box271"/>
          <p:cNvSpPr txBox="1"/>
          <p:nvPr/>
        </p:nvSpPr>
        <p:spPr>
          <a:xfrm>
            <a:off x="10249782" y="7102995"/>
            <a:ext cx="131176" cy="22576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408"/>
              </a:lnSpc>
            </a:pPr>
            <a:endParaRPr lang="en-US" altLang="zh-CN" sz="1200" dirty="0">
              <a:latin typeface="Arial"/>
              <a:ea typeface="Arial"/>
              <a:cs typeface="Arial"/>
            </a:endParaRPr>
          </a:p>
        </p:txBody>
      </p:sp>
      <p:sp>
        <p:nvSpPr>
          <p:cNvPr id="273" name="Text Box273"/>
          <p:cNvSpPr txBox="1"/>
          <p:nvPr/>
        </p:nvSpPr>
        <p:spPr>
          <a:xfrm>
            <a:off x="604880" y="1397502"/>
            <a:ext cx="2003361" cy="81567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3034"/>
              </a:lnSpc>
            </a:pPr>
            <a:endParaRPr lang="en-US" altLang="zh-CN" sz="2500" dirty="0">
              <a:latin typeface="Arial"/>
              <a:ea typeface="Arial"/>
              <a:cs typeface="Arial"/>
            </a:endParaRPr>
          </a:p>
          <a:p>
            <a:pPr algn="l" rtl="0">
              <a:lnSpc>
                <a:spcPts val="2999"/>
              </a:lnSpc>
            </a:pPr>
            <a:endParaRPr lang="en-US" altLang="zh-CN" sz="2500" dirty="0">
              <a:latin typeface="Arial"/>
              <a:ea typeface="Arial"/>
              <a:cs typeface="Arial"/>
            </a:endParaRPr>
          </a:p>
        </p:txBody>
      </p:sp>
      <p:sp>
        <p:nvSpPr>
          <p:cNvPr id="274" name="Text Box274"/>
          <p:cNvSpPr txBox="1"/>
          <p:nvPr/>
        </p:nvSpPr>
        <p:spPr>
          <a:xfrm>
            <a:off x="694565" y="6416816"/>
            <a:ext cx="1434479" cy="9244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820"/>
              </a:lnSpc>
            </a:pPr>
            <a:r>
              <a:rPr lang="en-US" altLang="zh-CN" sz="1500" spc="-4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sz="1500" spc="-84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A </a:t>
            </a:r>
            <a:r>
              <a:rPr lang="en-US" altLang="zh-CN" sz="1500" spc="-1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NUTSHELL</a:t>
            </a:r>
            <a:endParaRPr lang="en-US" altLang="zh-CN" sz="1500">
              <a:latin typeface="Arial"/>
              <a:ea typeface="Arial"/>
              <a:cs typeface="Arial"/>
            </a:endParaRPr>
          </a:p>
          <a:p>
            <a:pPr algn="l" rtl="0">
              <a:lnSpc>
                <a:spcPts val="1399"/>
              </a:lnSpc>
              <a:spcBef>
                <a:spcPts val="1261"/>
              </a:spcBef>
            </a:pPr>
            <a:r>
              <a:rPr lang="en-US" altLang="zh-CN" sz="900" spc="95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•</a:t>
            </a:r>
            <a:r>
              <a:rPr lang="en-US" altLang="zh-CN" sz="900" spc="-19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900" spc="-1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Find</a:t>
            </a:r>
            <a:r>
              <a:rPr lang="en-US" altLang="zh-CN" sz="900" spc="-52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900" spc="-10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one</a:t>
            </a:r>
            <a:r>
              <a:rPr lang="en-US" altLang="zh-CN" sz="900" spc="-5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900" spc="-7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clear</a:t>
            </a:r>
            <a:r>
              <a:rPr lang="en-US" altLang="zh-CN" sz="900" spc="-5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900" spc="-7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idea</a:t>
            </a:r>
            <a:r>
              <a:rPr lang="en-US" altLang="zh-CN" sz="900" spc="-4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900" spc="-5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sz="900" spc="-5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900" spc="-8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promote</a:t>
            </a:r>
            <a:r>
              <a:rPr lang="en-US" altLang="zh-CN" sz="9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900" spc="95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•</a:t>
            </a:r>
            <a:r>
              <a:rPr lang="en-US" altLang="zh-CN" sz="900" spc="-19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900" spc="-113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Grab</a:t>
            </a:r>
            <a:r>
              <a:rPr lang="en-US" altLang="zh-CN" sz="900" spc="-4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900" spc="-56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attention</a:t>
            </a:r>
            <a:endParaRPr lang="en-US" altLang="zh-CN" sz="900">
              <a:latin typeface="Arial"/>
              <a:ea typeface="Arial"/>
              <a:cs typeface="Arial"/>
            </a:endParaRPr>
          </a:p>
          <a:p>
            <a:pPr algn="l" rtl="0">
              <a:lnSpc>
                <a:spcPts val="1056"/>
              </a:lnSpc>
              <a:spcBef>
                <a:spcPts val="343"/>
              </a:spcBef>
            </a:pPr>
            <a:r>
              <a:rPr lang="en-US" altLang="zh-CN" sz="900" spc="95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•</a:t>
            </a:r>
            <a:r>
              <a:rPr lang="en-US" altLang="zh-CN" sz="900" spc="-19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900" spc="-79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Include</a:t>
            </a:r>
            <a:r>
              <a:rPr lang="en-US" altLang="zh-CN" sz="900" spc="-5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900" spc="-10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sz="900" spc="-5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900" spc="-7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clear</a:t>
            </a:r>
            <a:r>
              <a:rPr lang="en-US" altLang="zh-CN" sz="900" spc="-5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900" spc="-5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call</a:t>
            </a:r>
            <a:r>
              <a:rPr lang="en-US" altLang="zh-CN" sz="900" spc="-5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900" spc="-5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sz="900" spc="-51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900" spc="-6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action</a:t>
            </a:r>
            <a:endParaRPr lang="en-US" altLang="zh-CN" sz="900">
              <a:latin typeface="Arial"/>
              <a:ea typeface="Arial"/>
              <a:cs typeface="Arial"/>
            </a:endParaRPr>
          </a:p>
        </p:txBody>
      </p:sp>
      <p:sp>
        <p:nvSpPr>
          <p:cNvPr id="282" name="Text Box282"/>
          <p:cNvSpPr txBox="1"/>
          <p:nvPr/>
        </p:nvSpPr>
        <p:spPr>
          <a:xfrm>
            <a:off x="4135528" y="1365552"/>
            <a:ext cx="1973172" cy="45499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3398"/>
              </a:lnSpc>
            </a:pPr>
            <a:r>
              <a:rPr lang="en-US" altLang="zh-CN" sz="2800" spc="-75" dirty="0" smtClean="0">
                <a:solidFill>
                  <a:srgbClr val="02BCE5"/>
                </a:solidFill>
                <a:latin typeface="Arial"/>
                <a:ea typeface="Arial"/>
                <a:cs typeface="Arial"/>
              </a:rPr>
              <a:t> </a:t>
            </a:r>
            <a:endParaRPr lang="en-US" altLang="zh-CN" sz="2800" dirty="0">
              <a:latin typeface="Arial"/>
              <a:ea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900" y="501650"/>
            <a:ext cx="9980361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u="sng" dirty="0" smtClean="0">
                <a:solidFill>
                  <a:srgbClr val="C00000"/>
                </a:solidFill>
              </a:rPr>
              <a:t>AMUL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– </a:t>
            </a:r>
            <a:r>
              <a:rPr lang="en-US" sz="2400" dirty="0" smtClean="0"/>
              <a:t>Be it bollywood, olympics,politics cricket, it wouldn‘t be </a:t>
            </a:r>
          </a:p>
          <a:p>
            <a:pPr marL="457200" indent="-457200"/>
            <a:r>
              <a:rPr lang="en-US" sz="2400" dirty="0" smtClean="0"/>
              <a:t>wrong to say one can stay up to date with current affairs with the </a:t>
            </a:r>
            <a:r>
              <a:rPr lang="en-US" sz="2400" dirty="0" smtClean="0">
                <a:solidFill>
                  <a:srgbClr val="FF0000"/>
                </a:solidFill>
              </a:rPr>
              <a:t>AMUL GIRL</a:t>
            </a:r>
            <a:r>
              <a:rPr lang="en-US" sz="2400" dirty="0" smtClean="0"/>
              <a:t>. </a:t>
            </a:r>
          </a:p>
          <a:p>
            <a:pPr marL="457200" indent="-457200"/>
            <a:r>
              <a:rPr lang="en-US" sz="2400" dirty="0" smtClean="0"/>
              <a:t>The longest running ad campaign in India was conceived by noted ad man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Sylvester daCunha </a:t>
            </a:r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FF0000"/>
                </a:solidFill>
              </a:rPr>
              <a:t>1956</a:t>
            </a:r>
            <a:r>
              <a:rPr lang="en-US" sz="2400" dirty="0" smtClean="0"/>
              <a:t> and is now run by his son </a:t>
            </a:r>
            <a:r>
              <a:rPr lang="en-US" sz="2400" dirty="0" smtClean="0">
                <a:solidFill>
                  <a:srgbClr val="FF0000"/>
                </a:solidFill>
              </a:rPr>
              <a:t>Rahul daCunha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This campaign capture the imagination of every Indian, irrespective of religion,</a:t>
            </a:r>
          </a:p>
          <a:p>
            <a:r>
              <a:rPr lang="en-US" sz="2400" dirty="0" smtClean="0"/>
              <a:t>language, gender or age.</a:t>
            </a:r>
            <a:endParaRPr lang="en-US" sz="2400" dirty="0"/>
          </a:p>
        </p:txBody>
      </p:sp>
      <p:pic>
        <p:nvPicPr>
          <p:cNvPr id="3075" name="Picture 3" descr="C:\Users\This\Desktop\ESLaI_2WAAE9J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5694362"/>
            <a:ext cx="3330575" cy="1665288"/>
          </a:xfrm>
          <a:prstGeom prst="rect">
            <a:avLst/>
          </a:prstGeom>
          <a:noFill/>
        </p:spPr>
      </p:pic>
      <p:pic>
        <p:nvPicPr>
          <p:cNvPr id="3074" name="Picture 2" descr="C:\Users\This\Desktop\105164-amu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4900" y="5378450"/>
            <a:ext cx="3594100" cy="2021681"/>
          </a:xfrm>
          <a:prstGeom prst="rect">
            <a:avLst/>
          </a:prstGeom>
          <a:noFill/>
        </p:spPr>
      </p:pic>
      <p:pic>
        <p:nvPicPr>
          <p:cNvPr id="20" name="Picture 5" descr="C:\Users\This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1900" y="3174510"/>
            <a:ext cx="3429000" cy="1670539"/>
          </a:xfrm>
          <a:prstGeom prst="rect">
            <a:avLst/>
          </a:prstGeom>
          <a:noFill/>
        </p:spPr>
      </p:pic>
      <p:pic>
        <p:nvPicPr>
          <p:cNvPr id="3076" name="Picture 4" descr="C:\Users\This\Desktop\AMUL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9650" y="3159125"/>
            <a:ext cx="3676650" cy="1685925"/>
          </a:xfrm>
          <a:prstGeom prst="rect">
            <a:avLst/>
          </a:prstGeom>
          <a:noFill/>
        </p:spPr>
      </p:pic>
      <p:pic>
        <p:nvPicPr>
          <p:cNvPr id="19" name="Picture 4" descr="C:\Users\This\Desktop\images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7969" y="4464050"/>
            <a:ext cx="2371731" cy="13318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4100" y="577850"/>
            <a:ext cx="3326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2. </a:t>
            </a:r>
            <a:r>
              <a:rPr lang="en-US" sz="4000" u="sng" dirty="0" smtClean="0">
                <a:solidFill>
                  <a:srgbClr val="C00000"/>
                </a:solidFill>
              </a:rPr>
              <a:t>ARIEL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u="sng" dirty="0" smtClean="0">
                <a:solidFill>
                  <a:srgbClr val="C00000"/>
                </a:solidFill>
              </a:rPr>
              <a:t>MATIC</a:t>
            </a:r>
            <a:endParaRPr lang="en-US" sz="4000" u="sng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This\Desktop\share-the-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4768850"/>
            <a:ext cx="4343400" cy="2443162"/>
          </a:xfrm>
          <a:prstGeom prst="rect">
            <a:avLst/>
          </a:prstGeom>
          <a:noFill/>
        </p:spPr>
      </p:pic>
      <p:pic>
        <p:nvPicPr>
          <p:cNvPr id="4099" name="Picture 3" descr="C:\Users\This\Desktop\EU1oWz2U4AM3fB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416050"/>
            <a:ext cx="2940050" cy="2940050"/>
          </a:xfrm>
          <a:prstGeom prst="rect">
            <a:avLst/>
          </a:prstGeom>
          <a:noFill/>
        </p:spPr>
      </p:pic>
      <p:pic>
        <p:nvPicPr>
          <p:cNvPr id="4100" name="Picture 4" descr="C:\Users\This\Desktop\94252-ari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4768850"/>
            <a:ext cx="4544439" cy="2455041"/>
          </a:xfrm>
          <a:prstGeom prst="rect">
            <a:avLst/>
          </a:prstGeom>
          <a:noFill/>
        </p:spPr>
      </p:pic>
      <p:pic>
        <p:nvPicPr>
          <p:cNvPr id="4101" name="Picture 5" descr="C:\Users\This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2300" y="2178050"/>
            <a:ext cx="2057400" cy="2057400"/>
          </a:xfrm>
          <a:prstGeom prst="rect">
            <a:avLst/>
          </a:prstGeom>
          <a:noFill/>
        </p:spPr>
      </p:pic>
      <p:pic>
        <p:nvPicPr>
          <p:cNvPr id="4102" name="Picture 6" descr="C:\Users\This\Desktop\Final-STL-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970" y="1644650"/>
            <a:ext cx="438593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0563" y="577850"/>
            <a:ext cx="3126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 smtClean="0">
                <a:solidFill>
                  <a:srgbClr val="C00000"/>
                </a:solidFill>
              </a:rPr>
              <a:t>3. SURF EXCEL</a:t>
            </a:r>
            <a:endParaRPr lang="en-US" sz="4000" u="sng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This\Desktop\surf-excel-powder-haar-ko-harao-ad-times-of-india-mumbai-19-12-20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4899" y="3930650"/>
            <a:ext cx="2145452" cy="3352800"/>
          </a:xfrm>
          <a:prstGeom prst="rect">
            <a:avLst/>
          </a:prstGeom>
          <a:noFill/>
        </p:spPr>
      </p:pic>
      <p:pic>
        <p:nvPicPr>
          <p:cNvPr id="5123" name="Picture 3" descr="C:\Users\This\Desktop\daag-acche-h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5751" y="1492250"/>
            <a:ext cx="2723727" cy="3142762"/>
          </a:xfrm>
          <a:prstGeom prst="rect">
            <a:avLst/>
          </a:prstGeom>
          <a:noFill/>
        </p:spPr>
      </p:pic>
      <p:pic>
        <p:nvPicPr>
          <p:cNvPr id="5124" name="Picture 4" descr="C:\Users\This\Desktop\Surf-Excel-Ad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1500" y="4845050"/>
            <a:ext cx="3669452" cy="2400300"/>
          </a:xfrm>
          <a:prstGeom prst="rect">
            <a:avLst/>
          </a:prstGeom>
          <a:noFill/>
        </p:spPr>
      </p:pic>
      <p:pic>
        <p:nvPicPr>
          <p:cNvPr id="5125" name="Picture 5" descr="C:\Users\This\Desktop\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3751" y="1568450"/>
            <a:ext cx="3856567" cy="21693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8900" y="860564"/>
            <a:ext cx="25918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 smtClean="0">
                <a:solidFill>
                  <a:srgbClr val="C00000"/>
                </a:solidFill>
              </a:rPr>
              <a:t>4.FEVIKWIK</a:t>
            </a:r>
            <a:endParaRPr lang="en-US" sz="4000" u="sng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Users\This\Desktop\a05afd76303739.Y3JvcCwxMDA3LDc4OCwzNjYs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6100" y="5226050"/>
            <a:ext cx="2197100" cy="2016145"/>
          </a:xfrm>
          <a:prstGeom prst="rect">
            <a:avLst/>
          </a:prstGeom>
          <a:noFill/>
        </p:spPr>
      </p:pic>
      <p:pic>
        <p:nvPicPr>
          <p:cNvPr id="6148" name="Picture 4" descr="C:\Users\This\Desktop\afaqs_import_all_news_images_news_story_grfx_2015_43319_1_home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3100" y="1949450"/>
            <a:ext cx="3289300" cy="1847490"/>
          </a:xfrm>
          <a:prstGeom prst="rect">
            <a:avLst/>
          </a:prstGeom>
          <a:noFill/>
        </p:spPr>
      </p:pic>
      <p:pic>
        <p:nvPicPr>
          <p:cNvPr id="6146" name="Picture 2" descr="C:\Users\This\Desktop\dd6176346e1dfb5af390bc079401a9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8316" y="4006850"/>
            <a:ext cx="2519384" cy="1492250"/>
          </a:xfrm>
          <a:prstGeom prst="rect">
            <a:avLst/>
          </a:prstGeom>
          <a:noFill/>
        </p:spPr>
      </p:pic>
      <p:pic>
        <p:nvPicPr>
          <p:cNvPr id="7" name="Fevikwik Ad - Todo Nahi Jodo - Hindi (Fevikwik Latest TVC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92100" y="1873250"/>
            <a:ext cx="6502400" cy="4876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ath361"/>
          <p:cNvSpPr/>
          <p:nvPr/>
        </p:nvSpPr>
        <p:spPr>
          <a:xfrm>
            <a:off x="2755900" y="730250"/>
            <a:ext cx="4636691" cy="1143000"/>
          </a:xfrm>
          <a:custGeom>
            <a:avLst/>
            <a:gdLst/>
            <a:ahLst/>
            <a:cxnLst/>
            <a:rect l="l" t="t" r="r" b="b"/>
            <a:pathLst>
              <a:path w="2730857" h="2289167">
                <a:moveTo>
                  <a:pt x="234028" y="0"/>
                </a:moveTo>
                <a:cubicBezTo>
                  <a:pt x="234028" y="0"/>
                  <a:pt x="0" y="0"/>
                  <a:pt x="0" y="233889"/>
                </a:cubicBezTo>
                <a:lnTo>
                  <a:pt x="0" y="2055278"/>
                </a:lnTo>
                <a:cubicBezTo>
                  <a:pt x="0" y="2055278"/>
                  <a:pt x="0" y="2289167"/>
                  <a:pt x="234028" y="2289167"/>
                </a:cubicBezTo>
                <a:lnTo>
                  <a:pt x="2496829" y="2289167"/>
                </a:lnTo>
                <a:cubicBezTo>
                  <a:pt x="2496829" y="2289167"/>
                  <a:pt x="2730857" y="2289167"/>
                  <a:pt x="2730857" y="2055278"/>
                </a:cubicBezTo>
                <a:lnTo>
                  <a:pt x="2730857" y="233889"/>
                </a:lnTo>
                <a:cubicBezTo>
                  <a:pt x="2730857" y="233889"/>
                  <a:pt x="2730857" y="0"/>
                  <a:pt x="2496829" y="0"/>
                </a:cubicBezTo>
                <a:lnTo>
                  <a:pt x="234028" y="0"/>
                </a:lnTo>
                <a:close/>
              </a:path>
            </a:pathLst>
          </a:custGeom>
          <a:solidFill>
            <a:srgbClr val="02BCE5">
              <a:alpha val="100000"/>
            </a:srgbClr>
          </a:solidFill>
          <a:ln w="0" cap="sq">
            <a:solidFill>
              <a:srgbClr val="02BCE5"/>
            </a:solidFill>
            <a:prstDash val="solid"/>
          </a:ln>
        </p:spPr>
        <p:txBody>
          <a:bodyPr rtlCol="0" anchor="ctr"/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</a:rPr>
              <a:t>CONCLUSION</a:t>
            </a:r>
            <a:endParaRPr lang="en-US" altLang="zh-CN" sz="4400" dirty="0">
              <a:solidFill>
                <a:schemeClr val="bg1"/>
              </a:solidFill>
            </a:endParaRPr>
          </a:p>
        </p:txBody>
      </p:sp>
      <p:sp>
        <p:nvSpPr>
          <p:cNvPr id="381" name="Text Box381"/>
          <p:cNvSpPr txBox="1"/>
          <p:nvPr/>
        </p:nvSpPr>
        <p:spPr>
          <a:xfrm>
            <a:off x="587736" y="221035"/>
            <a:ext cx="545659" cy="138695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10921"/>
              </a:lnSpc>
            </a:pPr>
            <a:r>
              <a:rPr lang="en-US" altLang="zh-CN" sz="9000" spc="-1007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9</a:t>
            </a:r>
            <a:endParaRPr lang="en-US" altLang="zh-CN" sz="9000">
              <a:latin typeface="Arial"/>
              <a:ea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4553" y="2101850"/>
            <a:ext cx="855554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 create an </a:t>
            </a:r>
            <a:r>
              <a:rPr lang="en-US" sz="3600" dirty="0" smtClean="0">
                <a:solidFill>
                  <a:srgbClr val="FF0000"/>
                </a:solidFill>
              </a:rPr>
              <a:t>effective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advertising campaign </a:t>
            </a:r>
          </a:p>
          <a:p>
            <a:r>
              <a:rPr lang="en-US" sz="3600" dirty="0" smtClean="0"/>
              <a:t>one need to understand the entire process </a:t>
            </a:r>
          </a:p>
          <a:p>
            <a:r>
              <a:rPr lang="en-US" sz="3600" dirty="0" smtClean="0"/>
              <a:t>behind an advertising campaign.</a:t>
            </a:r>
          </a:p>
          <a:p>
            <a:r>
              <a:rPr lang="en-US" sz="3600" dirty="0" smtClean="0"/>
              <a:t>It starts with an </a:t>
            </a:r>
            <a:r>
              <a:rPr lang="en-US" sz="3600" dirty="0" smtClean="0">
                <a:solidFill>
                  <a:srgbClr val="FF0000"/>
                </a:solidFill>
              </a:rPr>
              <a:t>in-depth analysis </a:t>
            </a:r>
            <a:r>
              <a:rPr lang="en-US" sz="3600" dirty="0" smtClean="0"/>
              <a:t>of </a:t>
            </a:r>
          </a:p>
          <a:p>
            <a:r>
              <a:rPr lang="en-US" sz="3600" dirty="0" smtClean="0"/>
              <a:t>the company and products to be advertised, </a:t>
            </a:r>
          </a:p>
          <a:p>
            <a:r>
              <a:rPr lang="en-US" sz="3600" dirty="0" smtClean="0"/>
              <a:t>followed by extensive research on the </a:t>
            </a:r>
          </a:p>
          <a:p>
            <a:r>
              <a:rPr lang="en-US" sz="3600" dirty="0" smtClean="0"/>
              <a:t>market and the targeted population. </a:t>
            </a:r>
            <a:endParaRPr lang="en-US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4"/>
          <p:cNvGrpSpPr/>
          <p:nvPr/>
        </p:nvGrpSpPr>
        <p:grpSpPr>
          <a:xfrm>
            <a:off x="9746224" y="6995395"/>
            <a:ext cx="788404" cy="480840"/>
            <a:chOff x="9746224" y="6995395"/>
            <a:chExt cx="788404" cy="480840"/>
          </a:xfrm>
        </p:grpSpPr>
        <p:sp>
          <p:nvSpPr>
            <p:cNvPr id="5" name="Path5"/>
            <p:cNvSpPr/>
            <p:nvPr/>
          </p:nvSpPr>
          <p:spPr>
            <a:xfrm>
              <a:off x="10118176" y="7068457"/>
              <a:ext cx="329544" cy="257386"/>
            </a:xfrm>
            <a:custGeom>
              <a:avLst/>
              <a:gdLst/>
              <a:ahLst/>
              <a:cxnLst/>
              <a:rect l="l" t="t" r="r" b="b"/>
              <a:pathLst>
                <a:path w="329544" h="257386">
                  <a:moveTo>
                    <a:pt x="84708" y="12695"/>
                  </a:moveTo>
                  <a:cubicBezTo>
                    <a:pt x="84708" y="12695"/>
                    <a:pt x="12702" y="12695"/>
                    <a:pt x="12702" y="84658"/>
                  </a:cubicBezTo>
                  <a:lnTo>
                    <a:pt x="12702" y="172717"/>
                  </a:lnTo>
                  <a:cubicBezTo>
                    <a:pt x="12702" y="172717"/>
                    <a:pt x="12702" y="244692"/>
                    <a:pt x="84708" y="244692"/>
                  </a:cubicBezTo>
                  <a:lnTo>
                    <a:pt x="244825" y="244692"/>
                  </a:lnTo>
                  <a:cubicBezTo>
                    <a:pt x="244825" y="244692"/>
                    <a:pt x="316843" y="244692"/>
                    <a:pt x="316843" y="172717"/>
                  </a:cubicBezTo>
                  <a:lnTo>
                    <a:pt x="316843" y="84658"/>
                  </a:lnTo>
                  <a:cubicBezTo>
                    <a:pt x="316843" y="84658"/>
                    <a:pt x="316843" y="12695"/>
                    <a:pt x="244825" y="12695"/>
                  </a:cubicBezTo>
                  <a:lnTo>
                    <a:pt x="84708" y="1269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BCBDC0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6" name="Text Box6"/>
            <p:cNvSpPr txBox="1"/>
            <p:nvPr/>
          </p:nvSpPr>
          <p:spPr>
            <a:xfrm>
              <a:off x="10249782" y="7102995"/>
              <a:ext cx="131176" cy="178834"/>
            </a:xfrm>
            <a:prstGeom prst="rect">
              <a:avLst/>
            </a:prstGeom>
          </p:spPr>
          <p:txBody>
            <a:bodyPr wrap="square" lIns="0" tIns="0" rIns="0" rtlCol="0">
              <a:spAutoFit/>
            </a:bodyPr>
            <a:lstStyle/>
            <a:p>
              <a:pPr algn="l">
                <a:lnSpc>
                  <a:spcPts val="0"/>
                </a:lnSpc>
              </a:pPr>
              <a:endParaRPr/>
            </a:p>
            <a:p>
              <a:pPr algn="l" rtl="0">
                <a:lnSpc>
                  <a:spcPts val="1408"/>
                </a:lnSpc>
              </a:pPr>
              <a:r>
                <a:rPr lang="en-US" altLang="zh-CN" sz="1200" spc="-134" dirty="0">
                  <a:solidFill>
                    <a:srgbClr val="231F20"/>
                  </a:solidFill>
                  <a:latin typeface="Arial"/>
                  <a:ea typeface="Arial"/>
                  <a:cs typeface="Arial"/>
                </a:rPr>
                <a:t>1</a:t>
              </a:r>
              <a:endParaRPr lang="en-US" altLang="zh-CN" sz="1200">
                <a:latin typeface="Arial"/>
                <a:ea typeface="Arial"/>
                <a:cs typeface="Arial"/>
              </a:endParaRPr>
            </a:p>
          </p:txBody>
        </p:sp>
        <p:pic>
          <p:nvPicPr>
            <p:cNvPr id="7" name="Image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46224" y="6995395"/>
              <a:ext cx="788404" cy="480840"/>
            </a:xfrm>
            <a:prstGeom prst="rect">
              <a:avLst/>
            </a:prstGeom>
            <a:noFill/>
          </p:spPr>
        </p:pic>
      </p:grpSp>
      <p:pic>
        <p:nvPicPr>
          <p:cNvPr id="8" name="Image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102"/>
            <a:ext cx="9994900" cy="4004527"/>
          </a:xfrm>
          <a:prstGeom prst="rect">
            <a:avLst/>
          </a:prstGeom>
          <a:noFill/>
        </p:spPr>
      </p:pic>
      <p:sp>
        <p:nvSpPr>
          <p:cNvPr id="10" name="Text Box10"/>
          <p:cNvSpPr txBox="1"/>
          <p:nvPr/>
        </p:nvSpPr>
        <p:spPr>
          <a:xfrm>
            <a:off x="165100" y="4083050"/>
            <a:ext cx="4495800" cy="108497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0"/>
              </a:lnSpc>
            </a:pPr>
            <a:endParaRPr/>
          </a:p>
          <a:p>
            <a:pPr algn="l" rtl="0">
              <a:lnSpc>
                <a:spcPts val="2670"/>
              </a:lnSpc>
            </a:pPr>
            <a:r>
              <a:rPr lang="en-US" altLang="zh-CN" sz="1400" spc="-123" dirty="0" smtClean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  </a:t>
            </a:r>
            <a:r>
              <a:rPr lang="en-US" altLang="zh-CN" sz="1600" spc="-123" dirty="0" smtClean="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</a:p>
          <a:p>
            <a:pPr algn="l" rtl="0">
              <a:lnSpc>
                <a:spcPts val="2670"/>
              </a:lnSpc>
            </a:pPr>
            <a:r>
              <a:rPr lang="en-US" altLang="zh-CN" sz="3200" spc="-123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ADVERTISING</a:t>
            </a:r>
          </a:p>
          <a:p>
            <a:pPr algn="l" rtl="0">
              <a:lnSpc>
                <a:spcPts val="2670"/>
              </a:lnSpc>
            </a:pPr>
            <a:r>
              <a:rPr lang="en-US" altLang="zh-CN" sz="2800" spc="-123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CAMPAIGN  </a:t>
            </a:r>
            <a:r>
              <a:rPr lang="en-US" altLang="zh-CN" sz="2000" spc="-123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(</a:t>
            </a:r>
            <a:r>
              <a:rPr lang="en-US" altLang="zh-CN" sz="2000" u="sng" spc="-123" dirty="0" smtClean="0">
                <a:solidFill>
                  <a:schemeClr val="bg1"/>
                </a:solidFill>
                <a:latin typeface="+mj-lt"/>
                <a:ea typeface="Arial"/>
                <a:cs typeface="Arial"/>
              </a:rPr>
              <a:t>Meaning</a:t>
            </a:r>
            <a:r>
              <a:rPr lang="en-US" altLang="zh-CN" sz="2000" spc="-123" dirty="0" smtClean="0">
                <a:solidFill>
                  <a:schemeClr val="bg1"/>
                </a:solidFill>
                <a:latin typeface="+mj-lt"/>
                <a:ea typeface="Arial"/>
                <a:cs typeface="Arial"/>
              </a:rPr>
              <a:t>  </a:t>
            </a:r>
            <a:r>
              <a:rPr lang="en-US" altLang="zh-CN" sz="2000" u="sng" spc="-123" dirty="0" smtClean="0">
                <a:solidFill>
                  <a:schemeClr val="bg1"/>
                </a:solidFill>
                <a:latin typeface="+mj-lt"/>
                <a:ea typeface="Arial"/>
                <a:cs typeface="Arial"/>
              </a:rPr>
              <a:t>and</a:t>
            </a:r>
            <a:r>
              <a:rPr lang="en-US" altLang="zh-CN" sz="2000" spc="-123" dirty="0" smtClean="0">
                <a:solidFill>
                  <a:schemeClr val="bg1"/>
                </a:solidFill>
                <a:latin typeface="+mj-lt"/>
                <a:ea typeface="Arial"/>
                <a:cs typeface="Arial"/>
              </a:rPr>
              <a:t>  </a:t>
            </a:r>
            <a:r>
              <a:rPr lang="en-US" altLang="zh-CN" sz="2000" u="sng" spc="-123" dirty="0" smtClean="0">
                <a:solidFill>
                  <a:schemeClr val="bg1"/>
                </a:solidFill>
                <a:latin typeface="+mj-lt"/>
                <a:ea typeface="Arial"/>
                <a:cs typeface="Arial"/>
              </a:rPr>
              <a:t>its</a:t>
            </a:r>
            <a:r>
              <a:rPr lang="en-US" altLang="zh-CN" sz="2000" spc="-123" dirty="0" smtClean="0">
                <a:solidFill>
                  <a:schemeClr val="bg1"/>
                </a:solidFill>
                <a:latin typeface="+mj-lt"/>
                <a:ea typeface="Arial"/>
                <a:cs typeface="Arial"/>
              </a:rPr>
              <a:t>  </a:t>
            </a:r>
            <a:r>
              <a:rPr lang="en-US" altLang="zh-CN" sz="2000" u="sng" spc="-123" dirty="0" smtClean="0">
                <a:solidFill>
                  <a:schemeClr val="bg1"/>
                </a:solidFill>
                <a:latin typeface="+mj-lt"/>
                <a:ea typeface="Arial"/>
                <a:cs typeface="Arial"/>
              </a:rPr>
              <a:t>process</a:t>
            </a:r>
            <a:r>
              <a:rPr lang="en-US" altLang="zh-CN" sz="2000" spc="-123" dirty="0" smtClean="0">
                <a:solidFill>
                  <a:schemeClr val="bg1"/>
                </a:solidFill>
                <a:latin typeface="+mj-lt"/>
                <a:ea typeface="Arial"/>
                <a:cs typeface="Arial"/>
              </a:rPr>
              <a:t>)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361"/>
          <p:cNvSpPr/>
          <p:nvPr/>
        </p:nvSpPr>
        <p:spPr>
          <a:xfrm>
            <a:off x="2996009" y="2863850"/>
            <a:ext cx="4636691" cy="1143000"/>
          </a:xfrm>
          <a:custGeom>
            <a:avLst/>
            <a:gdLst/>
            <a:ahLst/>
            <a:cxnLst/>
            <a:rect l="l" t="t" r="r" b="b"/>
            <a:pathLst>
              <a:path w="2730857" h="2289167">
                <a:moveTo>
                  <a:pt x="234028" y="0"/>
                </a:moveTo>
                <a:cubicBezTo>
                  <a:pt x="234028" y="0"/>
                  <a:pt x="0" y="0"/>
                  <a:pt x="0" y="233889"/>
                </a:cubicBezTo>
                <a:lnTo>
                  <a:pt x="0" y="2055278"/>
                </a:lnTo>
                <a:cubicBezTo>
                  <a:pt x="0" y="2055278"/>
                  <a:pt x="0" y="2289167"/>
                  <a:pt x="234028" y="2289167"/>
                </a:cubicBezTo>
                <a:lnTo>
                  <a:pt x="2496829" y="2289167"/>
                </a:lnTo>
                <a:cubicBezTo>
                  <a:pt x="2496829" y="2289167"/>
                  <a:pt x="2730857" y="2289167"/>
                  <a:pt x="2730857" y="2055278"/>
                </a:cubicBezTo>
                <a:lnTo>
                  <a:pt x="2730857" y="233889"/>
                </a:lnTo>
                <a:cubicBezTo>
                  <a:pt x="2730857" y="233889"/>
                  <a:pt x="2730857" y="0"/>
                  <a:pt x="2496829" y="0"/>
                </a:cubicBezTo>
                <a:lnTo>
                  <a:pt x="234028" y="0"/>
                </a:lnTo>
                <a:close/>
              </a:path>
            </a:pathLst>
          </a:custGeom>
          <a:solidFill>
            <a:srgbClr val="02BCE5">
              <a:alpha val="100000"/>
            </a:srgbClr>
          </a:solidFill>
          <a:ln w="0" cap="sq">
            <a:solidFill>
              <a:srgbClr val="02BCE5"/>
            </a:solidFill>
            <a:prstDash val="solid"/>
          </a:ln>
        </p:spPr>
        <p:txBody>
          <a:bodyPr rtlCol="0" anchor="ctr"/>
          <a:lstStyle/>
          <a:p>
            <a:pPr algn="ctr"/>
            <a:r>
              <a:rPr lang="en-US" altLang="zh-CN" sz="5400" dirty="0" smtClean="0">
                <a:solidFill>
                  <a:schemeClr val="bg1"/>
                </a:solidFill>
              </a:rPr>
              <a:t>THANKYOU</a:t>
            </a:r>
            <a:endParaRPr lang="en-US" altLang="zh-CN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th14"/>
          <p:cNvSpPr/>
          <p:nvPr/>
        </p:nvSpPr>
        <p:spPr>
          <a:xfrm>
            <a:off x="480066" y="1184282"/>
            <a:ext cx="2730857" cy="2289168"/>
          </a:xfrm>
          <a:custGeom>
            <a:avLst/>
            <a:gdLst/>
            <a:ahLst/>
            <a:cxnLst/>
            <a:rect l="l" t="t" r="r" b="b"/>
            <a:pathLst>
              <a:path w="2730857" h="2289168">
                <a:moveTo>
                  <a:pt x="234028" y="0"/>
                </a:moveTo>
                <a:cubicBezTo>
                  <a:pt x="234028" y="0"/>
                  <a:pt x="0" y="0"/>
                  <a:pt x="0" y="233889"/>
                </a:cubicBezTo>
                <a:lnTo>
                  <a:pt x="0" y="2055278"/>
                </a:lnTo>
                <a:cubicBezTo>
                  <a:pt x="0" y="2055278"/>
                  <a:pt x="0" y="2289167"/>
                  <a:pt x="234028" y="2289167"/>
                </a:cubicBezTo>
                <a:lnTo>
                  <a:pt x="2496829" y="2289167"/>
                </a:lnTo>
                <a:cubicBezTo>
                  <a:pt x="2496829" y="2289167"/>
                  <a:pt x="2730857" y="2289167"/>
                  <a:pt x="2730857" y="2055278"/>
                </a:cubicBezTo>
                <a:lnTo>
                  <a:pt x="2730857" y="233889"/>
                </a:lnTo>
                <a:cubicBezTo>
                  <a:pt x="2730857" y="233889"/>
                  <a:pt x="2730857" y="0"/>
                  <a:pt x="2496829" y="0"/>
                </a:cubicBezTo>
                <a:lnTo>
                  <a:pt x="234028" y="0"/>
                </a:lnTo>
                <a:close/>
              </a:path>
            </a:pathLst>
          </a:custGeom>
          <a:solidFill>
            <a:srgbClr val="02BCE5">
              <a:alpha val="100000"/>
            </a:srgbClr>
          </a:solidFill>
          <a:ln w="0" cap="sq">
            <a:solidFill>
              <a:srgbClr val="02BCE5"/>
            </a:solidFill>
            <a:prstDash val="solid"/>
          </a:ln>
        </p:spPr>
        <p:txBody>
          <a:bodyPr rtlCol="0" anchor="ctr"/>
          <a:lstStyle/>
          <a:p>
            <a:pPr algn="ctr"/>
            <a:r>
              <a:rPr lang="en-US" altLang="zh-CN" sz="3200" u="sng" dirty="0" smtClean="0">
                <a:solidFill>
                  <a:schemeClr val="bg1"/>
                </a:solidFill>
                <a:latin typeface="+mj-lt"/>
              </a:rPr>
              <a:t>WHAT</a:t>
            </a:r>
            <a:r>
              <a:rPr lang="en-US" altLang="zh-CN" sz="3200" dirty="0" smtClean="0">
                <a:solidFill>
                  <a:schemeClr val="bg1"/>
                </a:solidFill>
                <a:latin typeface="+mj-lt"/>
              </a:rPr>
              <a:t>’ S</a:t>
            </a:r>
          </a:p>
          <a:p>
            <a:pPr algn="ctr"/>
            <a:r>
              <a:rPr lang="en-US" altLang="zh-CN" sz="3200" u="sng" dirty="0" smtClean="0">
                <a:solidFill>
                  <a:schemeClr val="bg1"/>
                </a:solidFill>
                <a:latin typeface="+mj-lt"/>
              </a:rPr>
              <a:t>ADVERTISING</a:t>
            </a:r>
          </a:p>
          <a:p>
            <a:pPr algn="ctr"/>
            <a:r>
              <a:rPr lang="en-US" altLang="zh-CN" sz="3200" u="sng" dirty="0" smtClean="0">
                <a:solidFill>
                  <a:schemeClr val="bg1"/>
                </a:solidFill>
                <a:latin typeface="+mj-lt"/>
              </a:rPr>
              <a:t>CAMPAIGN</a:t>
            </a:r>
            <a:r>
              <a:rPr lang="en-US" altLang="zh-CN" sz="3200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altLang="zh-CN" sz="3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Group15"/>
          <p:cNvGrpSpPr/>
          <p:nvPr/>
        </p:nvGrpSpPr>
        <p:grpSpPr>
          <a:xfrm>
            <a:off x="454507" y="3699951"/>
            <a:ext cx="2781442" cy="2592899"/>
            <a:chOff x="454507" y="2852540"/>
            <a:chExt cx="2781442" cy="2592899"/>
          </a:xfrm>
        </p:grpSpPr>
        <p:pic>
          <p:nvPicPr>
            <p:cNvPr id="16" name="Image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860" y="2858886"/>
              <a:ext cx="2775089" cy="2584715"/>
            </a:xfrm>
            <a:prstGeom prst="rect">
              <a:avLst/>
            </a:prstGeom>
            <a:noFill/>
          </p:spPr>
        </p:pic>
        <p:sp>
          <p:nvSpPr>
            <p:cNvPr id="17" name="Path17"/>
            <p:cNvSpPr/>
            <p:nvPr/>
          </p:nvSpPr>
          <p:spPr>
            <a:xfrm>
              <a:off x="454507" y="2852540"/>
              <a:ext cx="2777866" cy="2592899"/>
            </a:xfrm>
            <a:custGeom>
              <a:avLst/>
              <a:gdLst/>
              <a:ahLst/>
              <a:cxnLst/>
              <a:rect l="l" t="t" r="r" b="b"/>
              <a:pathLst>
                <a:path w="2777866" h="2592899">
                  <a:moveTo>
                    <a:pt x="378370" y="6347"/>
                  </a:moveTo>
                  <a:cubicBezTo>
                    <a:pt x="378370" y="6347"/>
                    <a:pt x="6351" y="6347"/>
                    <a:pt x="6351" y="378145"/>
                  </a:cubicBezTo>
                  <a:lnTo>
                    <a:pt x="6351" y="2214754"/>
                  </a:lnTo>
                  <a:cubicBezTo>
                    <a:pt x="6351" y="2214754"/>
                    <a:pt x="6351" y="2586552"/>
                    <a:pt x="378370" y="2586552"/>
                  </a:cubicBezTo>
                  <a:lnTo>
                    <a:pt x="2399496" y="2586552"/>
                  </a:lnTo>
                  <a:cubicBezTo>
                    <a:pt x="2399496" y="2586552"/>
                    <a:pt x="2771515" y="2586552"/>
                    <a:pt x="2771515" y="2214754"/>
                  </a:cubicBezTo>
                  <a:lnTo>
                    <a:pt x="2771515" y="378145"/>
                  </a:lnTo>
                  <a:cubicBezTo>
                    <a:pt x="2771515" y="378145"/>
                    <a:pt x="2771515" y="6347"/>
                    <a:pt x="2399496" y="6347"/>
                  </a:cubicBezTo>
                  <a:lnTo>
                    <a:pt x="378370" y="63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350" cap="sq">
              <a:solidFill>
                <a:srgbClr val="02BCE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517900" y="1339850"/>
            <a:ext cx="67310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An Advertising Campaign involves </a:t>
            </a:r>
            <a:r>
              <a:rPr lang="en-US" sz="2800" dirty="0" smtClean="0">
                <a:solidFill>
                  <a:srgbClr val="FF0000"/>
                </a:solidFill>
              </a:rPr>
              <a:t>a series of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advertisement messages </a:t>
            </a:r>
            <a:r>
              <a:rPr lang="en-US" sz="2800" dirty="0" smtClean="0"/>
              <a:t>that share a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single idea and theme </a:t>
            </a:r>
            <a:r>
              <a:rPr lang="en-US" sz="2800" dirty="0" smtClean="0"/>
              <a:t>and placing them </a:t>
            </a:r>
          </a:p>
          <a:p>
            <a:pPr algn="ctr"/>
            <a:r>
              <a:rPr lang="en-US" sz="2800" dirty="0" smtClean="0"/>
              <a:t>in various advertising media to reach a 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 desired target group</a:t>
            </a:r>
            <a:r>
              <a:rPr lang="en-US" sz="2800" dirty="0" smtClean="0"/>
              <a:t>. </a:t>
            </a:r>
          </a:p>
        </p:txBody>
      </p:sp>
      <p:pic>
        <p:nvPicPr>
          <p:cNvPr id="1026" name="Picture 2" descr="C:\Users\This\Desktop\campaign-samp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5700" y="3549650"/>
            <a:ext cx="3962400" cy="28817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ath235"/>
          <p:cNvSpPr/>
          <p:nvPr/>
        </p:nvSpPr>
        <p:spPr>
          <a:xfrm>
            <a:off x="480066" y="1108083"/>
            <a:ext cx="2730857" cy="2289167"/>
          </a:xfrm>
          <a:custGeom>
            <a:avLst/>
            <a:gdLst/>
            <a:ahLst/>
            <a:cxnLst/>
            <a:rect l="l" t="t" r="r" b="b"/>
            <a:pathLst>
              <a:path w="2730857" h="2289167">
                <a:moveTo>
                  <a:pt x="234028" y="0"/>
                </a:moveTo>
                <a:cubicBezTo>
                  <a:pt x="234028" y="0"/>
                  <a:pt x="0" y="0"/>
                  <a:pt x="0" y="233889"/>
                </a:cubicBezTo>
                <a:lnTo>
                  <a:pt x="0" y="2055278"/>
                </a:lnTo>
                <a:cubicBezTo>
                  <a:pt x="0" y="2055278"/>
                  <a:pt x="0" y="2289167"/>
                  <a:pt x="234028" y="2289167"/>
                </a:cubicBezTo>
                <a:lnTo>
                  <a:pt x="2496829" y="2289167"/>
                </a:lnTo>
                <a:cubicBezTo>
                  <a:pt x="2496829" y="2289167"/>
                  <a:pt x="2730857" y="2289167"/>
                  <a:pt x="2730857" y="2055278"/>
                </a:cubicBezTo>
                <a:lnTo>
                  <a:pt x="2730857" y="233889"/>
                </a:lnTo>
                <a:cubicBezTo>
                  <a:pt x="2730857" y="233889"/>
                  <a:pt x="2730857" y="0"/>
                  <a:pt x="2496829" y="0"/>
                </a:cubicBezTo>
                <a:lnTo>
                  <a:pt x="234028" y="0"/>
                </a:lnTo>
                <a:close/>
              </a:path>
            </a:pathLst>
          </a:custGeom>
          <a:solidFill>
            <a:srgbClr val="02BCE5">
              <a:alpha val="100000"/>
            </a:srgbClr>
          </a:solidFill>
          <a:ln w="0" cap="sq">
            <a:solidFill>
              <a:srgbClr val="02BCE5"/>
            </a:solidFill>
            <a:prstDash val="solid"/>
          </a:ln>
        </p:spPr>
        <p:txBody>
          <a:bodyPr rtlCol="0" anchor="ctr"/>
          <a:lstStyle/>
          <a:p>
            <a:pPr algn="ctr"/>
            <a:r>
              <a:rPr lang="en-US" altLang="zh-CN" sz="3200" u="sng" dirty="0" smtClean="0">
                <a:solidFill>
                  <a:schemeClr val="bg1"/>
                </a:solidFill>
              </a:rPr>
              <a:t>HOW</a:t>
            </a:r>
            <a:r>
              <a:rPr lang="en-US" altLang="zh-CN" sz="3200" dirty="0" smtClean="0">
                <a:solidFill>
                  <a:schemeClr val="bg1"/>
                </a:solidFill>
              </a:rPr>
              <a:t> </a:t>
            </a:r>
            <a:r>
              <a:rPr lang="en-US" altLang="zh-CN" sz="3200" u="sng" dirty="0" smtClean="0">
                <a:solidFill>
                  <a:schemeClr val="bg1"/>
                </a:solidFill>
              </a:rPr>
              <a:t>CAN</a:t>
            </a:r>
            <a:r>
              <a:rPr lang="en-US" altLang="zh-CN" sz="3200" dirty="0" smtClean="0">
                <a:solidFill>
                  <a:schemeClr val="bg1"/>
                </a:solidFill>
              </a:rPr>
              <a:t> </a:t>
            </a:r>
            <a:r>
              <a:rPr lang="en-US" altLang="zh-CN" sz="3200" u="sng" dirty="0" smtClean="0">
                <a:solidFill>
                  <a:schemeClr val="bg1"/>
                </a:solidFill>
              </a:rPr>
              <a:t>AN</a:t>
            </a:r>
            <a:r>
              <a:rPr lang="en-US" altLang="zh-CN" sz="3200" dirty="0" smtClean="0">
                <a:solidFill>
                  <a:schemeClr val="bg1"/>
                </a:solidFill>
              </a:rPr>
              <a:t> </a:t>
            </a:r>
            <a:r>
              <a:rPr lang="en-US" altLang="zh-CN" sz="3200" u="sng" dirty="0" smtClean="0">
                <a:solidFill>
                  <a:schemeClr val="bg1"/>
                </a:solidFill>
              </a:rPr>
              <a:t>ADVERTISING</a:t>
            </a:r>
            <a:r>
              <a:rPr lang="en-US" altLang="zh-CN" sz="3200" dirty="0" smtClean="0">
                <a:solidFill>
                  <a:schemeClr val="bg1"/>
                </a:solidFill>
              </a:rPr>
              <a:t> </a:t>
            </a:r>
            <a:r>
              <a:rPr lang="en-US" altLang="zh-CN" sz="3200" u="sng" dirty="0" smtClean="0">
                <a:solidFill>
                  <a:schemeClr val="bg1"/>
                </a:solidFill>
              </a:rPr>
              <a:t>CAMPAIGN</a:t>
            </a:r>
            <a:r>
              <a:rPr lang="en-US" altLang="zh-CN" sz="3200" dirty="0" smtClean="0">
                <a:solidFill>
                  <a:schemeClr val="bg1"/>
                </a:solidFill>
              </a:rPr>
              <a:t> </a:t>
            </a:r>
            <a:r>
              <a:rPr lang="en-US" altLang="zh-CN" sz="3200" u="sng" dirty="0" smtClean="0">
                <a:solidFill>
                  <a:schemeClr val="bg1"/>
                </a:solidFill>
              </a:rPr>
              <a:t>HELP</a:t>
            </a:r>
            <a:r>
              <a:rPr lang="en-US" altLang="zh-CN" sz="3200" dirty="0" smtClean="0">
                <a:solidFill>
                  <a:schemeClr val="bg1"/>
                </a:solidFill>
              </a:rPr>
              <a:t>?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  <p:grpSp>
        <p:nvGrpSpPr>
          <p:cNvPr id="236" name="Group236"/>
          <p:cNvGrpSpPr/>
          <p:nvPr/>
        </p:nvGrpSpPr>
        <p:grpSpPr>
          <a:xfrm>
            <a:off x="455654" y="3549650"/>
            <a:ext cx="2776718" cy="2773189"/>
            <a:chOff x="455654" y="2843313"/>
            <a:chExt cx="2776718" cy="2773189"/>
          </a:xfrm>
        </p:grpSpPr>
        <p:pic>
          <p:nvPicPr>
            <p:cNvPr id="237" name="Image2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54" y="2843313"/>
              <a:ext cx="2774838" cy="2773189"/>
            </a:xfrm>
            <a:prstGeom prst="rect">
              <a:avLst/>
            </a:prstGeom>
            <a:noFill/>
          </p:spPr>
        </p:pic>
        <p:sp>
          <p:nvSpPr>
            <p:cNvPr id="238" name="Path238"/>
            <p:cNvSpPr/>
            <p:nvPr/>
          </p:nvSpPr>
          <p:spPr>
            <a:xfrm>
              <a:off x="470713" y="2853433"/>
              <a:ext cx="2761659" cy="2760018"/>
            </a:xfrm>
            <a:custGeom>
              <a:avLst/>
              <a:gdLst/>
              <a:ahLst/>
              <a:cxnLst/>
              <a:rect l="l" t="t" r="r" b="b"/>
              <a:pathLst>
                <a:path w="2761659" h="2760018">
                  <a:moveTo>
                    <a:pt x="376185" y="6347"/>
                  </a:moveTo>
                  <a:cubicBezTo>
                    <a:pt x="376185" y="6347"/>
                    <a:pt x="6351" y="6347"/>
                    <a:pt x="6351" y="375961"/>
                  </a:cubicBezTo>
                  <a:lnTo>
                    <a:pt x="6351" y="2384056"/>
                  </a:lnTo>
                  <a:cubicBezTo>
                    <a:pt x="6351" y="2384056"/>
                    <a:pt x="6351" y="2753670"/>
                    <a:pt x="376185" y="2753670"/>
                  </a:cubicBezTo>
                  <a:lnTo>
                    <a:pt x="2385474" y="2753670"/>
                  </a:lnTo>
                  <a:cubicBezTo>
                    <a:pt x="2385474" y="2753670"/>
                    <a:pt x="2755308" y="2753670"/>
                    <a:pt x="2755308" y="2384056"/>
                  </a:cubicBezTo>
                  <a:lnTo>
                    <a:pt x="2755308" y="375961"/>
                  </a:lnTo>
                  <a:cubicBezTo>
                    <a:pt x="2755308" y="375961"/>
                    <a:pt x="2755308" y="6347"/>
                    <a:pt x="2385474" y="6347"/>
                  </a:cubicBezTo>
                  <a:lnTo>
                    <a:pt x="376185" y="63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350" cap="sq">
              <a:solidFill>
                <a:srgbClr val="02BCE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822700" y="2178050"/>
            <a:ext cx="56743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Influence buying decision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Educate customers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Building a strong brand image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Reminders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Keep product in public eye</a:t>
            </a:r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th37"/>
          <p:cNvSpPr/>
          <p:nvPr/>
        </p:nvSpPr>
        <p:spPr>
          <a:xfrm>
            <a:off x="469900" y="1187450"/>
            <a:ext cx="2730857" cy="2289168"/>
          </a:xfrm>
          <a:custGeom>
            <a:avLst/>
            <a:gdLst/>
            <a:ahLst/>
            <a:cxnLst/>
            <a:rect l="l" t="t" r="r" b="b"/>
            <a:pathLst>
              <a:path w="2730857" h="2289168">
                <a:moveTo>
                  <a:pt x="234028" y="0"/>
                </a:moveTo>
                <a:cubicBezTo>
                  <a:pt x="234028" y="0"/>
                  <a:pt x="0" y="0"/>
                  <a:pt x="0" y="233889"/>
                </a:cubicBezTo>
                <a:lnTo>
                  <a:pt x="0" y="2055278"/>
                </a:lnTo>
                <a:cubicBezTo>
                  <a:pt x="0" y="2055278"/>
                  <a:pt x="0" y="2289167"/>
                  <a:pt x="234028" y="2289167"/>
                </a:cubicBezTo>
                <a:lnTo>
                  <a:pt x="2496829" y="2289167"/>
                </a:lnTo>
                <a:cubicBezTo>
                  <a:pt x="2496829" y="2289167"/>
                  <a:pt x="2730857" y="2289167"/>
                  <a:pt x="2730857" y="2055278"/>
                </a:cubicBezTo>
                <a:lnTo>
                  <a:pt x="2730857" y="233889"/>
                </a:lnTo>
                <a:cubicBezTo>
                  <a:pt x="2730857" y="233889"/>
                  <a:pt x="2730857" y="0"/>
                  <a:pt x="2496829" y="0"/>
                </a:cubicBezTo>
                <a:lnTo>
                  <a:pt x="234028" y="0"/>
                </a:lnTo>
                <a:close/>
              </a:path>
            </a:pathLst>
          </a:custGeom>
          <a:solidFill>
            <a:srgbClr val="02BCE5">
              <a:alpha val="100000"/>
            </a:srgbClr>
          </a:solidFill>
          <a:ln w="0" cap="sq">
            <a:solidFill>
              <a:srgbClr val="02BCE5"/>
            </a:solidFill>
            <a:prstDash val="solid"/>
          </a:ln>
        </p:spPr>
        <p:txBody>
          <a:bodyPr rtlCol="0" anchor="ctr"/>
          <a:lstStyle/>
          <a:p>
            <a:pPr algn="ctr"/>
            <a:r>
              <a:rPr lang="en-US" altLang="zh-CN" sz="3400" u="sng" dirty="0" smtClean="0">
                <a:solidFill>
                  <a:schemeClr val="bg1"/>
                </a:solidFill>
              </a:rPr>
              <a:t>ADVERTISING</a:t>
            </a:r>
            <a:r>
              <a:rPr lang="en-US" altLang="zh-CN" sz="3400" dirty="0" smtClean="0">
                <a:solidFill>
                  <a:schemeClr val="bg1"/>
                </a:solidFill>
              </a:rPr>
              <a:t> </a:t>
            </a:r>
            <a:r>
              <a:rPr lang="en-US" altLang="zh-CN" sz="3400" u="sng" dirty="0" smtClean="0">
                <a:solidFill>
                  <a:schemeClr val="bg1"/>
                </a:solidFill>
              </a:rPr>
              <a:t>CAMPAIGN</a:t>
            </a:r>
            <a:r>
              <a:rPr lang="en-US" altLang="zh-CN" sz="3400" dirty="0" smtClean="0">
                <a:solidFill>
                  <a:schemeClr val="bg1"/>
                </a:solidFill>
              </a:rPr>
              <a:t> </a:t>
            </a:r>
            <a:r>
              <a:rPr lang="en-US" altLang="zh-CN" sz="3400" u="sng" dirty="0" smtClean="0">
                <a:solidFill>
                  <a:schemeClr val="bg1"/>
                </a:solidFill>
              </a:rPr>
              <a:t>PLANNING</a:t>
            </a:r>
            <a:r>
              <a:rPr lang="en-US" altLang="zh-CN" sz="3400" dirty="0" smtClean="0">
                <a:solidFill>
                  <a:schemeClr val="bg1"/>
                </a:solidFill>
              </a:rPr>
              <a:t>…</a:t>
            </a:r>
            <a:r>
              <a:rPr lang="en-US" altLang="zh-CN" sz="3200" dirty="0" smtClean="0">
                <a:solidFill>
                  <a:schemeClr val="bg1"/>
                </a:solidFill>
              </a:rPr>
              <a:t>       </a:t>
            </a:r>
          </a:p>
        </p:txBody>
      </p:sp>
      <p:grpSp>
        <p:nvGrpSpPr>
          <p:cNvPr id="38" name="Group38"/>
          <p:cNvGrpSpPr/>
          <p:nvPr/>
        </p:nvGrpSpPr>
        <p:grpSpPr>
          <a:xfrm>
            <a:off x="469900" y="3625850"/>
            <a:ext cx="2778973" cy="2777319"/>
            <a:chOff x="454507" y="2852532"/>
            <a:chExt cx="2778973" cy="2777319"/>
          </a:xfrm>
        </p:grpSpPr>
        <p:pic>
          <p:nvPicPr>
            <p:cNvPr id="39" name="Image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860" y="2858879"/>
              <a:ext cx="2772620" cy="2770972"/>
            </a:xfrm>
            <a:prstGeom prst="rect">
              <a:avLst/>
            </a:prstGeom>
            <a:noFill/>
          </p:spPr>
        </p:pic>
        <p:sp>
          <p:nvSpPr>
            <p:cNvPr id="40" name="Path40"/>
            <p:cNvSpPr/>
            <p:nvPr/>
          </p:nvSpPr>
          <p:spPr>
            <a:xfrm>
              <a:off x="454507" y="2852532"/>
              <a:ext cx="2777866" cy="2776215"/>
            </a:xfrm>
            <a:custGeom>
              <a:avLst/>
              <a:gdLst/>
              <a:ahLst/>
              <a:cxnLst/>
              <a:rect l="l" t="t" r="r" b="b"/>
              <a:pathLst>
                <a:path w="2777866" h="2776215">
                  <a:moveTo>
                    <a:pt x="378370" y="6347"/>
                  </a:moveTo>
                  <a:cubicBezTo>
                    <a:pt x="378370" y="6347"/>
                    <a:pt x="6351" y="6347"/>
                    <a:pt x="6351" y="378145"/>
                  </a:cubicBezTo>
                  <a:lnTo>
                    <a:pt x="6351" y="2398070"/>
                  </a:lnTo>
                  <a:cubicBezTo>
                    <a:pt x="6351" y="2398070"/>
                    <a:pt x="6351" y="2769868"/>
                    <a:pt x="378370" y="2769868"/>
                  </a:cubicBezTo>
                  <a:lnTo>
                    <a:pt x="2399496" y="2769868"/>
                  </a:lnTo>
                  <a:cubicBezTo>
                    <a:pt x="2399496" y="2769868"/>
                    <a:pt x="2771515" y="2769868"/>
                    <a:pt x="2771515" y="2398070"/>
                  </a:cubicBezTo>
                  <a:lnTo>
                    <a:pt x="2771515" y="378145"/>
                  </a:lnTo>
                  <a:cubicBezTo>
                    <a:pt x="2771515" y="378145"/>
                    <a:pt x="2771515" y="6347"/>
                    <a:pt x="2399496" y="6347"/>
                  </a:cubicBezTo>
                  <a:lnTo>
                    <a:pt x="378370" y="63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350" cap="sq">
              <a:solidFill>
                <a:srgbClr val="02BCE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594100" y="2101850"/>
            <a:ext cx="647767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It is always better to have </a:t>
            </a:r>
            <a:r>
              <a:rPr lang="en-US" sz="2800" dirty="0" smtClean="0">
                <a:solidFill>
                  <a:srgbClr val="FF0000"/>
                </a:solidFill>
              </a:rPr>
              <a:t>a well-planned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strategy</a:t>
            </a:r>
            <a:r>
              <a:rPr lang="en-US" sz="2800" dirty="0" smtClean="0"/>
              <a:t> to promote your brand, product</a:t>
            </a:r>
          </a:p>
          <a:p>
            <a:pPr algn="ctr"/>
            <a:r>
              <a:rPr lang="en-US" sz="2800" dirty="0" smtClean="0"/>
              <a:t>or services. Advertising campaigns do that</a:t>
            </a:r>
          </a:p>
          <a:p>
            <a:pPr algn="ctr"/>
            <a:r>
              <a:rPr lang="en-US" sz="2800" dirty="0" smtClean="0"/>
              <a:t>for you. Whether you offer a product or a</a:t>
            </a:r>
          </a:p>
          <a:p>
            <a:pPr algn="ctr"/>
            <a:r>
              <a:rPr lang="en-US" sz="2800" dirty="0" smtClean="0"/>
              <a:t>service, choose to promote your brand </a:t>
            </a:r>
          </a:p>
          <a:p>
            <a:pPr algn="ctr"/>
            <a:r>
              <a:rPr lang="en-US" sz="2800" dirty="0" smtClean="0"/>
              <a:t>online or offline-</a:t>
            </a:r>
            <a:r>
              <a:rPr lang="en-US" sz="2800" dirty="0" smtClean="0">
                <a:solidFill>
                  <a:srgbClr val="FF0000"/>
                </a:solidFill>
              </a:rPr>
              <a:t>advertising campaign </a:t>
            </a:r>
            <a:r>
              <a:rPr lang="en-US" sz="2800" dirty="0" smtClean="0"/>
              <a:t>help</a:t>
            </a:r>
          </a:p>
          <a:p>
            <a:pPr algn="ctr"/>
            <a:r>
              <a:rPr lang="en-US" sz="2800" dirty="0" smtClean="0"/>
              <a:t>by </a:t>
            </a:r>
            <a:r>
              <a:rPr lang="en-US" sz="2800" dirty="0" smtClean="0">
                <a:solidFill>
                  <a:srgbClr val="FF0000"/>
                </a:solidFill>
              </a:rPr>
              <a:t>guiding you through  the process.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s\Desktop\advertising-design-planning-process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231" y="1644650"/>
            <a:ext cx="9103669" cy="41242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ath415"/>
          <p:cNvSpPr/>
          <p:nvPr/>
        </p:nvSpPr>
        <p:spPr>
          <a:xfrm>
            <a:off x="480066" y="1184283"/>
            <a:ext cx="2730857" cy="2289167"/>
          </a:xfrm>
          <a:custGeom>
            <a:avLst/>
            <a:gdLst/>
            <a:ahLst/>
            <a:cxnLst/>
            <a:rect l="l" t="t" r="r" b="b"/>
            <a:pathLst>
              <a:path w="2730857" h="2289167">
                <a:moveTo>
                  <a:pt x="234028" y="0"/>
                </a:moveTo>
                <a:cubicBezTo>
                  <a:pt x="234028" y="0"/>
                  <a:pt x="0" y="0"/>
                  <a:pt x="0" y="233889"/>
                </a:cubicBezTo>
                <a:lnTo>
                  <a:pt x="0" y="2055278"/>
                </a:lnTo>
                <a:cubicBezTo>
                  <a:pt x="0" y="2055278"/>
                  <a:pt x="0" y="2289167"/>
                  <a:pt x="234028" y="2289167"/>
                </a:cubicBezTo>
                <a:lnTo>
                  <a:pt x="2496829" y="2289167"/>
                </a:lnTo>
                <a:cubicBezTo>
                  <a:pt x="2496829" y="2289167"/>
                  <a:pt x="2730857" y="2289167"/>
                  <a:pt x="2730857" y="2055278"/>
                </a:cubicBezTo>
                <a:lnTo>
                  <a:pt x="2730857" y="233889"/>
                </a:lnTo>
                <a:cubicBezTo>
                  <a:pt x="2730857" y="233889"/>
                  <a:pt x="2730857" y="0"/>
                  <a:pt x="2496829" y="0"/>
                </a:cubicBezTo>
                <a:lnTo>
                  <a:pt x="234028" y="0"/>
                </a:lnTo>
                <a:close/>
              </a:path>
            </a:pathLst>
          </a:custGeom>
          <a:solidFill>
            <a:srgbClr val="02BCE5">
              <a:alpha val="100000"/>
            </a:srgbClr>
          </a:solidFill>
          <a:ln w="0" cap="sq">
            <a:solidFill>
              <a:srgbClr val="02BCE5"/>
            </a:solidFill>
            <a:prstDash val="solid"/>
          </a:ln>
        </p:spPr>
        <p:txBody>
          <a:bodyPr rtlCol="0" anchor="ctr"/>
          <a:lstStyle/>
          <a:p>
            <a:pPr algn="ctr"/>
            <a:r>
              <a:rPr lang="en-US" altLang="zh-CN" sz="3600" u="sng" dirty="0" smtClean="0">
                <a:solidFill>
                  <a:schemeClr val="bg1"/>
                </a:solidFill>
              </a:rPr>
              <a:t>1.ANALYZING</a:t>
            </a:r>
            <a:r>
              <a:rPr lang="en-US" altLang="zh-CN" sz="3600" dirty="0" smtClean="0">
                <a:solidFill>
                  <a:schemeClr val="bg1"/>
                </a:solidFill>
              </a:rPr>
              <a:t> </a:t>
            </a:r>
            <a:r>
              <a:rPr lang="en-US" altLang="zh-CN" sz="3600" u="sng" dirty="0" smtClean="0">
                <a:solidFill>
                  <a:schemeClr val="bg1"/>
                </a:solidFill>
              </a:rPr>
              <a:t>THE</a:t>
            </a:r>
            <a:r>
              <a:rPr lang="en-US" altLang="zh-CN" sz="3600" dirty="0" smtClean="0">
                <a:solidFill>
                  <a:schemeClr val="bg1"/>
                </a:solidFill>
              </a:rPr>
              <a:t> </a:t>
            </a:r>
            <a:r>
              <a:rPr lang="en-US" altLang="zh-CN" sz="3600" u="sng" dirty="0" smtClean="0">
                <a:solidFill>
                  <a:schemeClr val="bg1"/>
                </a:solidFill>
              </a:rPr>
              <a:t>MARKET</a:t>
            </a:r>
          </a:p>
        </p:txBody>
      </p:sp>
      <p:grpSp>
        <p:nvGrpSpPr>
          <p:cNvPr id="416" name="Group416"/>
          <p:cNvGrpSpPr/>
          <p:nvPr/>
        </p:nvGrpSpPr>
        <p:grpSpPr>
          <a:xfrm>
            <a:off x="459527" y="3625850"/>
            <a:ext cx="2779195" cy="2772712"/>
            <a:chOff x="459527" y="4047129"/>
            <a:chExt cx="2779195" cy="2772712"/>
          </a:xfrm>
        </p:grpSpPr>
        <p:pic>
          <p:nvPicPr>
            <p:cNvPr id="417" name="Image4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527" y="4059823"/>
              <a:ext cx="2773000" cy="2751343"/>
            </a:xfrm>
            <a:prstGeom prst="rect">
              <a:avLst/>
            </a:prstGeom>
            <a:noFill/>
          </p:spPr>
        </p:pic>
        <p:sp>
          <p:nvSpPr>
            <p:cNvPr id="418" name="Path418"/>
            <p:cNvSpPr/>
            <p:nvPr/>
          </p:nvSpPr>
          <p:spPr>
            <a:xfrm>
              <a:off x="464362" y="4047129"/>
              <a:ext cx="2774360" cy="2772712"/>
            </a:xfrm>
            <a:custGeom>
              <a:avLst/>
              <a:gdLst/>
              <a:ahLst/>
              <a:cxnLst/>
              <a:rect l="l" t="t" r="r" b="b"/>
              <a:pathLst>
                <a:path w="2774360" h="2772712">
                  <a:moveTo>
                    <a:pt x="382536" y="12694"/>
                  </a:moveTo>
                  <a:cubicBezTo>
                    <a:pt x="382536" y="12694"/>
                    <a:pt x="12702" y="12694"/>
                    <a:pt x="12702" y="382308"/>
                  </a:cubicBezTo>
                  <a:lnTo>
                    <a:pt x="12702" y="2390403"/>
                  </a:lnTo>
                  <a:cubicBezTo>
                    <a:pt x="12702" y="2390403"/>
                    <a:pt x="12702" y="2760018"/>
                    <a:pt x="382536" y="2760018"/>
                  </a:cubicBezTo>
                  <a:lnTo>
                    <a:pt x="2391824" y="2760018"/>
                  </a:lnTo>
                  <a:cubicBezTo>
                    <a:pt x="2391824" y="2760018"/>
                    <a:pt x="2761658" y="2760018"/>
                    <a:pt x="2761658" y="2390403"/>
                  </a:cubicBezTo>
                  <a:lnTo>
                    <a:pt x="2761658" y="382308"/>
                  </a:lnTo>
                  <a:cubicBezTo>
                    <a:pt x="2761658" y="382308"/>
                    <a:pt x="2761658" y="12694"/>
                    <a:pt x="2391824" y="12694"/>
                  </a:cubicBezTo>
                  <a:lnTo>
                    <a:pt x="382536" y="126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2BCE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98900" y="2330450"/>
            <a:ext cx="559422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400" dirty="0" smtClean="0"/>
              <a:t>The first step is to do a </a:t>
            </a:r>
            <a:r>
              <a:rPr lang="en-US" sz="3400" dirty="0" smtClean="0">
                <a:solidFill>
                  <a:srgbClr val="FF0000"/>
                </a:solidFill>
              </a:rPr>
              <a:t>market</a:t>
            </a:r>
          </a:p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research</a:t>
            </a:r>
            <a:r>
              <a:rPr lang="en-US" sz="3400" dirty="0" smtClean="0"/>
              <a:t> for the product to be </a:t>
            </a:r>
          </a:p>
          <a:p>
            <a:pPr algn="ctr"/>
            <a:r>
              <a:rPr lang="en-US" sz="3400" dirty="0" smtClean="0"/>
              <a:t>advertised. One needs to find </a:t>
            </a:r>
          </a:p>
          <a:p>
            <a:pPr algn="ctr"/>
            <a:r>
              <a:rPr lang="en-US" sz="3400" dirty="0" smtClean="0"/>
              <a:t>out the </a:t>
            </a:r>
            <a:r>
              <a:rPr lang="en-US" sz="3400" dirty="0" smtClean="0">
                <a:solidFill>
                  <a:srgbClr val="FF0000"/>
                </a:solidFill>
              </a:rPr>
              <a:t>product demand, </a:t>
            </a:r>
          </a:p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competitors</a:t>
            </a:r>
            <a:r>
              <a:rPr lang="en-US" sz="3400" dirty="0" smtClean="0"/>
              <a:t> etc.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ath67"/>
          <p:cNvSpPr/>
          <p:nvPr/>
        </p:nvSpPr>
        <p:spPr>
          <a:xfrm>
            <a:off x="480066" y="1187450"/>
            <a:ext cx="2730857" cy="2289167"/>
          </a:xfrm>
          <a:custGeom>
            <a:avLst/>
            <a:gdLst/>
            <a:ahLst/>
            <a:cxnLst/>
            <a:rect l="l" t="t" r="r" b="b"/>
            <a:pathLst>
              <a:path w="2730857" h="2289167">
                <a:moveTo>
                  <a:pt x="234028" y="0"/>
                </a:moveTo>
                <a:cubicBezTo>
                  <a:pt x="234028" y="0"/>
                  <a:pt x="0" y="0"/>
                  <a:pt x="0" y="233889"/>
                </a:cubicBezTo>
                <a:lnTo>
                  <a:pt x="0" y="2055278"/>
                </a:lnTo>
                <a:cubicBezTo>
                  <a:pt x="0" y="2055278"/>
                  <a:pt x="0" y="2289167"/>
                  <a:pt x="234028" y="2289167"/>
                </a:cubicBezTo>
                <a:lnTo>
                  <a:pt x="2496829" y="2289167"/>
                </a:lnTo>
                <a:cubicBezTo>
                  <a:pt x="2496829" y="2289167"/>
                  <a:pt x="2730857" y="2289167"/>
                  <a:pt x="2730857" y="2055278"/>
                </a:cubicBezTo>
                <a:lnTo>
                  <a:pt x="2730857" y="233889"/>
                </a:lnTo>
                <a:cubicBezTo>
                  <a:pt x="2730857" y="233889"/>
                  <a:pt x="2730857" y="0"/>
                  <a:pt x="2496829" y="0"/>
                </a:cubicBezTo>
                <a:lnTo>
                  <a:pt x="234028" y="0"/>
                </a:lnTo>
                <a:close/>
              </a:path>
            </a:pathLst>
          </a:custGeom>
          <a:solidFill>
            <a:srgbClr val="02BCE5">
              <a:alpha val="100000"/>
            </a:srgbClr>
          </a:solidFill>
          <a:ln w="0" cap="sq">
            <a:solidFill>
              <a:srgbClr val="02BCE5"/>
            </a:solidFill>
            <a:prstDash val="solid"/>
          </a:ln>
        </p:spPr>
        <p:txBody>
          <a:bodyPr rtlCol="0" anchor="ctr"/>
          <a:lstStyle/>
          <a:p>
            <a:pPr algn="ctr">
              <a:lnSpc>
                <a:spcPts val="3034"/>
              </a:lnSpc>
            </a:pPr>
            <a:r>
              <a:rPr lang="en-US" altLang="zh-CN" sz="3400" u="sng" spc="-116" dirty="0" smtClean="0">
                <a:solidFill>
                  <a:srgbClr val="FFFFFF"/>
                </a:solidFill>
                <a:ea typeface="Arial"/>
                <a:cs typeface="Arial"/>
              </a:rPr>
              <a:t>2.DEFINE</a:t>
            </a:r>
          </a:p>
          <a:p>
            <a:pPr algn="ctr">
              <a:lnSpc>
                <a:spcPts val="3034"/>
              </a:lnSpc>
            </a:pPr>
            <a:endParaRPr lang="en-US" altLang="zh-CN" sz="3400" spc="-116" dirty="0" smtClean="0">
              <a:solidFill>
                <a:srgbClr val="FFFFFF"/>
              </a:solidFill>
              <a:ea typeface="Arial"/>
              <a:cs typeface="Arial"/>
            </a:endParaRPr>
          </a:p>
          <a:p>
            <a:pPr algn="ctr">
              <a:lnSpc>
                <a:spcPts val="3034"/>
              </a:lnSpc>
            </a:pPr>
            <a:r>
              <a:rPr lang="en-US" altLang="zh-CN" sz="3400" spc="-116" dirty="0" smtClean="0">
                <a:solidFill>
                  <a:srgbClr val="FFFFFF"/>
                </a:solidFill>
                <a:ea typeface="Arial"/>
                <a:cs typeface="Arial"/>
              </a:rPr>
              <a:t> </a:t>
            </a:r>
            <a:r>
              <a:rPr lang="en-US" altLang="zh-CN" sz="3400" u="sng" spc="-116" dirty="0" smtClean="0">
                <a:solidFill>
                  <a:srgbClr val="FFFFFF"/>
                </a:solidFill>
                <a:ea typeface="Arial"/>
                <a:cs typeface="Arial"/>
              </a:rPr>
              <a:t>YOUR</a:t>
            </a:r>
            <a:r>
              <a:rPr lang="en-US" altLang="zh-CN" sz="3400" spc="-116" dirty="0" smtClean="0">
                <a:solidFill>
                  <a:srgbClr val="FFFFFF"/>
                </a:solidFill>
                <a:ea typeface="Arial"/>
                <a:cs typeface="Arial"/>
              </a:rPr>
              <a:t> </a:t>
            </a:r>
            <a:r>
              <a:rPr lang="en-US" altLang="zh-CN" sz="3400" u="sng" spc="-116" dirty="0" smtClean="0">
                <a:solidFill>
                  <a:srgbClr val="FFFFFF"/>
                </a:solidFill>
                <a:ea typeface="Arial"/>
                <a:cs typeface="Arial"/>
              </a:rPr>
              <a:t>TARGET</a:t>
            </a:r>
          </a:p>
          <a:p>
            <a:pPr algn="ctr">
              <a:lnSpc>
                <a:spcPts val="3034"/>
              </a:lnSpc>
            </a:pPr>
            <a:endParaRPr lang="en-US" altLang="zh-CN" sz="3400" spc="-116" dirty="0" smtClean="0">
              <a:solidFill>
                <a:srgbClr val="FFFFFF"/>
              </a:solidFill>
              <a:ea typeface="Arial"/>
              <a:cs typeface="Arial"/>
            </a:endParaRPr>
          </a:p>
          <a:p>
            <a:pPr algn="ctr">
              <a:lnSpc>
                <a:spcPts val="3034"/>
              </a:lnSpc>
            </a:pPr>
            <a:r>
              <a:rPr lang="en-US" altLang="zh-CN" sz="3400" spc="-116" dirty="0" smtClean="0">
                <a:solidFill>
                  <a:srgbClr val="FFFFFF"/>
                </a:solidFill>
                <a:ea typeface="Arial"/>
                <a:cs typeface="Arial"/>
              </a:rPr>
              <a:t> </a:t>
            </a:r>
            <a:r>
              <a:rPr lang="en-US" altLang="zh-CN" sz="3400" u="sng" spc="-116" dirty="0" smtClean="0">
                <a:solidFill>
                  <a:srgbClr val="FFFFFF"/>
                </a:solidFill>
                <a:ea typeface="Arial"/>
                <a:cs typeface="Arial"/>
              </a:rPr>
              <a:t>AUDIENCE</a:t>
            </a:r>
            <a:endParaRPr lang="en-US" altLang="zh-CN" sz="3400" u="sng" spc="-141" dirty="0" smtClean="0">
              <a:solidFill>
                <a:srgbClr val="FFFFFF"/>
              </a:solidFill>
              <a:ea typeface="Arial"/>
              <a:cs typeface="Arial"/>
            </a:endParaRPr>
          </a:p>
        </p:txBody>
      </p:sp>
      <p:grpSp>
        <p:nvGrpSpPr>
          <p:cNvPr id="70" name="Group70"/>
          <p:cNvGrpSpPr/>
          <p:nvPr/>
        </p:nvGrpSpPr>
        <p:grpSpPr>
          <a:xfrm>
            <a:off x="448028" y="3625850"/>
            <a:ext cx="2790616" cy="2782863"/>
            <a:chOff x="448028" y="2845883"/>
            <a:chExt cx="2790616" cy="2782863"/>
          </a:xfrm>
        </p:grpSpPr>
        <p:pic>
          <p:nvPicPr>
            <p:cNvPr id="71" name="Image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028" y="2845883"/>
              <a:ext cx="2790616" cy="2777810"/>
            </a:xfrm>
            <a:prstGeom prst="rect">
              <a:avLst/>
            </a:prstGeom>
            <a:noFill/>
          </p:spPr>
        </p:pic>
        <p:sp>
          <p:nvSpPr>
            <p:cNvPr id="72" name="Path72"/>
            <p:cNvSpPr/>
            <p:nvPr/>
          </p:nvSpPr>
          <p:spPr>
            <a:xfrm>
              <a:off x="454507" y="2852531"/>
              <a:ext cx="2777866" cy="2776215"/>
            </a:xfrm>
            <a:custGeom>
              <a:avLst/>
              <a:gdLst/>
              <a:ahLst/>
              <a:cxnLst/>
              <a:rect l="l" t="t" r="r" b="b"/>
              <a:pathLst>
                <a:path w="2777866" h="2776215">
                  <a:moveTo>
                    <a:pt x="378370" y="6347"/>
                  </a:moveTo>
                  <a:cubicBezTo>
                    <a:pt x="378370" y="6347"/>
                    <a:pt x="6351" y="6347"/>
                    <a:pt x="6351" y="378145"/>
                  </a:cubicBezTo>
                  <a:lnTo>
                    <a:pt x="6351" y="2398070"/>
                  </a:lnTo>
                  <a:cubicBezTo>
                    <a:pt x="6351" y="2398070"/>
                    <a:pt x="6351" y="2769868"/>
                    <a:pt x="378370" y="2769868"/>
                  </a:cubicBezTo>
                  <a:lnTo>
                    <a:pt x="2399496" y="2769868"/>
                  </a:lnTo>
                  <a:cubicBezTo>
                    <a:pt x="2399496" y="2769868"/>
                    <a:pt x="2771515" y="2769868"/>
                    <a:pt x="2771515" y="2398070"/>
                  </a:cubicBezTo>
                  <a:lnTo>
                    <a:pt x="2771515" y="378145"/>
                  </a:lnTo>
                  <a:cubicBezTo>
                    <a:pt x="2771515" y="378145"/>
                    <a:pt x="2771515" y="6347"/>
                    <a:pt x="2399496" y="6347"/>
                  </a:cubicBezTo>
                  <a:lnTo>
                    <a:pt x="378370" y="63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350" cap="sq">
              <a:solidFill>
                <a:srgbClr val="02BCE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898900" y="2633524"/>
            <a:ext cx="56565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One need to know who </a:t>
            </a:r>
          </a:p>
          <a:p>
            <a:pPr algn="ctr"/>
            <a:r>
              <a:rPr lang="en-US" sz="3600" dirty="0" smtClean="0"/>
              <a:t>are going to buy the product</a:t>
            </a:r>
          </a:p>
          <a:p>
            <a:pPr algn="ctr"/>
            <a:r>
              <a:rPr lang="en-US" sz="3600" dirty="0" smtClean="0"/>
              <a:t> and </a:t>
            </a:r>
            <a:r>
              <a:rPr lang="en-US" sz="3600" dirty="0" smtClean="0">
                <a:solidFill>
                  <a:srgbClr val="FF0000"/>
                </a:solidFill>
              </a:rPr>
              <a:t>who should be targeted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ath159"/>
          <p:cNvSpPr/>
          <p:nvPr/>
        </p:nvSpPr>
        <p:spPr>
          <a:xfrm>
            <a:off x="774700" y="1108083"/>
            <a:ext cx="2730857" cy="2289167"/>
          </a:xfrm>
          <a:custGeom>
            <a:avLst/>
            <a:gdLst/>
            <a:ahLst/>
            <a:cxnLst/>
            <a:rect l="l" t="t" r="r" b="b"/>
            <a:pathLst>
              <a:path w="2730857" h="2289167">
                <a:moveTo>
                  <a:pt x="234028" y="0"/>
                </a:moveTo>
                <a:cubicBezTo>
                  <a:pt x="234028" y="0"/>
                  <a:pt x="0" y="0"/>
                  <a:pt x="0" y="233889"/>
                </a:cubicBezTo>
                <a:lnTo>
                  <a:pt x="0" y="2055278"/>
                </a:lnTo>
                <a:cubicBezTo>
                  <a:pt x="0" y="2055278"/>
                  <a:pt x="0" y="2289167"/>
                  <a:pt x="234028" y="2289167"/>
                </a:cubicBezTo>
                <a:lnTo>
                  <a:pt x="2496829" y="2289167"/>
                </a:lnTo>
                <a:cubicBezTo>
                  <a:pt x="2496829" y="2289167"/>
                  <a:pt x="2730857" y="2289167"/>
                  <a:pt x="2730857" y="2055278"/>
                </a:cubicBezTo>
                <a:lnTo>
                  <a:pt x="2730857" y="233889"/>
                </a:lnTo>
                <a:cubicBezTo>
                  <a:pt x="2730857" y="233889"/>
                  <a:pt x="2730857" y="0"/>
                  <a:pt x="2496829" y="0"/>
                </a:cubicBezTo>
                <a:lnTo>
                  <a:pt x="234028" y="0"/>
                </a:lnTo>
                <a:close/>
              </a:path>
            </a:pathLst>
          </a:custGeom>
          <a:solidFill>
            <a:srgbClr val="02BCE5">
              <a:alpha val="100000"/>
            </a:srgbClr>
          </a:solidFill>
          <a:ln w="0" cap="sq">
            <a:solidFill>
              <a:srgbClr val="02BCE5"/>
            </a:solidFill>
            <a:prstDash val="solid"/>
          </a:ln>
        </p:spPr>
        <p:txBody>
          <a:bodyPr rtlCol="0" anchor="ctr"/>
          <a:lstStyle/>
          <a:p>
            <a:pPr algn="ctr"/>
            <a:r>
              <a:rPr lang="en-US" altLang="zh-CN" sz="3800" u="sng" dirty="0" smtClean="0">
                <a:solidFill>
                  <a:schemeClr val="bg1"/>
                </a:solidFill>
              </a:rPr>
              <a:t>3.SETTING</a:t>
            </a:r>
            <a:r>
              <a:rPr lang="en-US" altLang="zh-CN" sz="3800" dirty="0" smtClean="0">
                <a:solidFill>
                  <a:schemeClr val="bg1"/>
                </a:solidFill>
              </a:rPr>
              <a:t> </a:t>
            </a:r>
            <a:r>
              <a:rPr lang="en-US" altLang="zh-CN" sz="3800" u="sng" dirty="0" smtClean="0">
                <a:solidFill>
                  <a:schemeClr val="bg1"/>
                </a:solidFill>
              </a:rPr>
              <a:t>THE</a:t>
            </a:r>
            <a:r>
              <a:rPr lang="en-US" altLang="zh-CN" sz="3800" dirty="0" smtClean="0">
                <a:solidFill>
                  <a:schemeClr val="bg1"/>
                </a:solidFill>
              </a:rPr>
              <a:t> </a:t>
            </a:r>
            <a:r>
              <a:rPr lang="en-US" altLang="zh-CN" sz="3800" u="sng" dirty="0" smtClean="0">
                <a:solidFill>
                  <a:schemeClr val="bg1"/>
                </a:solidFill>
              </a:rPr>
              <a:t>BUDGET</a:t>
            </a:r>
            <a:endParaRPr lang="en-US" altLang="zh-CN" sz="3800" u="sng" dirty="0">
              <a:solidFill>
                <a:schemeClr val="bg1"/>
              </a:solidFill>
            </a:endParaRPr>
          </a:p>
        </p:txBody>
      </p:sp>
      <p:grpSp>
        <p:nvGrpSpPr>
          <p:cNvPr id="163" name="Group163"/>
          <p:cNvGrpSpPr/>
          <p:nvPr/>
        </p:nvGrpSpPr>
        <p:grpSpPr>
          <a:xfrm>
            <a:off x="724063" y="3590188"/>
            <a:ext cx="2793837" cy="2778862"/>
            <a:chOff x="439180" y="2848934"/>
            <a:chExt cx="2793837" cy="2778862"/>
          </a:xfrm>
        </p:grpSpPr>
        <p:pic>
          <p:nvPicPr>
            <p:cNvPr id="164" name="Image1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180" y="2855282"/>
              <a:ext cx="2793837" cy="2772514"/>
            </a:xfrm>
            <a:prstGeom prst="rect">
              <a:avLst/>
            </a:prstGeom>
            <a:noFill/>
          </p:spPr>
        </p:pic>
        <p:sp>
          <p:nvSpPr>
            <p:cNvPr id="165" name="Path165"/>
            <p:cNvSpPr/>
            <p:nvPr/>
          </p:nvSpPr>
          <p:spPr>
            <a:xfrm>
              <a:off x="454507" y="2848934"/>
              <a:ext cx="2777866" cy="2776216"/>
            </a:xfrm>
            <a:custGeom>
              <a:avLst/>
              <a:gdLst/>
              <a:ahLst/>
              <a:cxnLst/>
              <a:rect l="l" t="t" r="r" b="b"/>
              <a:pathLst>
                <a:path w="2777866" h="2776216">
                  <a:moveTo>
                    <a:pt x="378370" y="6347"/>
                  </a:moveTo>
                  <a:cubicBezTo>
                    <a:pt x="378370" y="6347"/>
                    <a:pt x="6351" y="6347"/>
                    <a:pt x="6351" y="378145"/>
                  </a:cubicBezTo>
                  <a:lnTo>
                    <a:pt x="6351" y="2398070"/>
                  </a:lnTo>
                  <a:cubicBezTo>
                    <a:pt x="6351" y="2398070"/>
                    <a:pt x="6351" y="2769868"/>
                    <a:pt x="378370" y="2769868"/>
                  </a:cubicBezTo>
                  <a:lnTo>
                    <a:pt x="2399496" y="2769868"/>
                  </a:lnTo>
                  <a:cubicBezTo>
                    <a:pt x="2399496" y="2769868"/>
                    <a:pt x="2771515" y="2769868"/>
                    <a:pt x="2771515" y="2398070"/>
                  </a:cubicBezTo>
                  <a:lnTo>
                    <a:pt x="2771515" y="378145"/>
                  </a:lnTo>
                  <a:cubicBezTo>
                    <a:pt x="2771515" y="378145"/>
                    <a:pt x="2771515" y="6347"/>
                    <a:pt x="2399496" y="6347"/>
                  </a:cubicBezTo>
                  <a:lnTo>
                    <a:pt x="378370" y="63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350" cap="sq">
              <a:solidFill>
                <a:srgbClr val="02BCE5"/>
              </a:solidFill>
              <a:prstDash val="solid"/>
            </a:ln>
          </p:spPr>
          <p:txBody>
            <a:bodyPr rtlCol="0" anchor="ctr"/>
            <a:lstStyle/>
            <a:p>
              <a:pPr algn="ctr"/>
              <a:endParaRPr lang="en-US" altLang="zh-CN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4034270" y="2017732"/>
            <a:ext cx="550343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The next step is to </a:t>
            </a:r>
            <a:r>
              <a:rPr lang="en-US" sz="2800" dirty="0" smtClean="0">
                <a:solidFill>
                  <a:srgbClr val="FF0000"/>
                </a:solidFill>
              </a:rPr>
              <a:t>set the budget </a:t>
            </a:r>
          </a:p>
          <a:p>
            <a:pPr algn="ctr"/>
            <a:r>
              <a:rPr lang="en-US" sz="2800" dirty="0" smtClean="0"/>
              <a:t>keeping in mind all the factors like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media, presentations, paper works,</a:t>
            </a:r>
          </a:p>
          <a:p>
            <a:pPr algn="ctr"/>
            <a:r>
              <a:rPr lang="en-US" sz="2800" dirty="0" smtClean="0"/>
              <a:t>etc which have a role in the process</a:t>
            </a:r>
          </a:p>
          <a:p>
            <a:pPr algn="ctr"/>
            <a:r>
              <a:rPr lang="en-US" sz="2800" dirty="0" smtClean="0"/>
              <a:t>of advertising and the places where</a:t>
            </a:r>
          </a:p>
          <a:p>
            <a:pPr algn="ctr"/>
            <a:r>
              <a:rPr lang="en-US" sz="2800" dirty="0" smtClean="0"/>
              <a:t>there is a need of funds. The </a:t>
            </a:r>
            <a:r>
              <a:rPr lang="en-US" sz="2800" dirty="0" smtClean="0">
                <a:solidFill>
                  <a:srgbClr val="FF0000"/>
                </a:solidFill>
              </a:rPr>
              <a:t>budget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should be flexible </a:t>
            </a:r>
            <a:r>
              <a:rPr lang="en-US" sz="2800" dirty="0" smtClean="0"/>
              <a:t>so that it can be</a:t>
            </a:r>
          </a:p>
          <a:p>
            <a:pPr algn="ctr"/>
            <a:r>
              <a:rPr lang="en-US" sz="2800" dirty="0" smtClean="0"/>
              <a:t>change according to the market in </a:t>
            </a:r>
          </a:p>
          <a:p>
            <a:pPr algn="ctr"/>
            <a:r>
              <a:rPr lang="en-US" sz="2800" dirty="0" smtClean="0"/>
              <a:t>a period of time.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</TotalTime>
  <Words>673</Words>
  <Application>Microsoft Office PowerPoint</Application>
  <PresentationFormat>Custom</PresentationFormat>
  <Paragraphs>134</Paragraphs>
  <Slides>20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This</cp:lastModifiedBy>
  <cp:revision>125</cp:revision>
  <dcterms:created xsi:type="dcterms:W3CDTF">2017-10-23T09:06:44Z</dcterms:created>
  <dcterms:modified xsi:type="dcterms:W3CDTF">2022-05-01T15:43:08Z</dcterms:modified>
</cp:coreProperties>
</file>