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4" r:id="rId4"/>
    <p:sldId id="282" r:id="rId5"/>
    <p:sldId id="283" r:id="rId6"/>
    <p:sldId id="284" r:id="rId7"/>
    <p:sldId id="275" r:id="rId8"/>
    <p:sldId id="285"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5/20/2022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Computer Graphics and Multimedia Applications</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BCA401N</a:t>
            </a:r>
            <a:br>
              <a:rPr lang="en-IN" altLang="en-US" sz="4000" b="1"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7500" lnSpcReduction="10000"/>
          </a:bodyPr>
          <a:lstStyle/>
          <a:p>
            <a:r>
              <a:rPr lang="en-IN" altLang="en-US" b="1"/>
              <a:t>BY</a:t>
            </a:r>
          </a:p>
          <a:p>
            <a:r>
              <a:rPr lang="en-IN" altLang="en-US" b="1"/>
              <a:t>Dr MAYUR RAHUL</a:t>
            </a:r>
          </a:p>
          <a:p>
            <a:r>
              <a:rPr lang="en-IN" altLang="en-US" b="1"/>
              <a:t>(E762)</a:t>
            </a:r>
          </a:p>
          <a:p>
            <a:r>
              <a:rPr lang="en-IN" altLang="en-US" b="1"/>
              <a:t>DEPARTMENT OF COMPUTER APPLICATION</a:t>
            </a:r>
          </a:p>
          <a:p>
            <a:r>
              <a:rPr lang="en-IN" altLang="en-US" b="1"/>
              <a:t>UIET, CSJM UNIVERSITY, KANPUR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OUTLINE</a:t>
            </a:r>
          </a:p>
        </p:txBody>
      </p:sp>
      <p:sp>
        <p:nvSpPr>
          <p:cNvPr id="3" name="Content Placeholder 2"/>
          <p:cNvSpPr>
            <a:spLocks noGrp="1"/>
          </p:cNvSpPr>
          <p:nvPr>
            <p:ph idx="1"/>
          </p:nvPr>
        </p:nvSpPr>
        <p:spPr/>
        <p:txBody>
          <a:bodyPr/>
          <a:lstStyle/>
          <a:p>
            <a:pPr algn="just"/>
            <a:r>
              <a:rPr lang="en-IN" sz="3200" b="1" dirty="0" err="1" smtClean="0">
                <a:latin typeface="Times New Roman" panose="02020603050405020304" charset="0"/>
                <a:cs typeface="Times New Roman" panose="02020603050405020304" charset="0"/>
              </a:rPr>
              <a:t>Hermite</a:t>
            </a:r>
            <a:r>
              <a:rPr lang="en-IN" sz="3200" b="1" dirty="0" smtClean="0">
                <a:latin typeface="Times New Roman" panose="02020603050405020304" charset="0"/>
                <a:cs typeface="Times New Roman" panose="02020603050405020304" charset="0"/>
              </a:rPr>
              <a:t> Curves</a:t>
            </a:r>
          </a:p>
          <a:p>
            <a:pPr algn="just"/>
            <a:r>
              <a:rPr lang="en-IN" sz="3200" b="1" dirty="0" smtClean="0">
                <a:latin typeface="Times New Roman" panose="02020603050405020304" charset="0"/>
                <a:cs typeface="Times New Roman" panose="02020603050405020304" charset="0"/>
              </a:rPr>
              <a:t>Bezier Curves</a:t>
            </a:r>
            <a:endParaRPr lang="en-IN" sz="3200" b="1" dirty="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charset="0"/>
                <a:cs typeface="Times New Roman" panose="02020603050405020304" charset="0"/>
                <a:sym typeface="+mn-ea"/>
              </a:rPr>
              <a:t/>
            </a:r>
            <a:br>
              <a:rPr lang="en-US" dirty="0">
                <a:latin typeface="Times New Roman" panose="02020603050405020304" charset="0"/>
                <a:cs typeface="Times New Roman" panose="02020603050405020304" charset="0"/>
                <a:sym typeface="+mn-ea"/>
              </a:rPr>
            </a:br>
            <a:r>
              <a:rPr lang="en-IN" b="1" dirty="0" err="1" smtClean="0">
                <a:latin typeface="Times New Roman" panose="02020603050405020304" charset="0"/>
                <a:cs typeface="Times New Roman" panose="02020603050405020304" charset="0"/>
                <a:sym typeface="+mn-ea"/>
              </a:rPr>
              <a:t>Hermite</a:t>
            </a:r>
            <a:r>
              <a:rPr lang="en-IN" b="1" dirty="0" smtClean="0">
                <a:latin typeface="Times New Roman" panose="02020603050405020304" charset="0"/>
                <a:cs typeface="Times New Roman" panose="02020603050405020304" charset="0"/>
                <a:sym typeface="+mn-ea"/>
              </a:rPr>
              <a:t> Curves</a:t>
            </a: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lnSpcReduction="10000"/>
          </a:bodyPr>
          <a:lstStyle/>
          <a:p>
            <a:pPr algn="just"/>
            <a:r>
              <a:rPr lang="en-US" dirty="0"/>
              <a:t>The </a:t>
            </a:r>
            <a:r>
              <a:rPr lang="en-US" dirty="0" err="1"/>
              <a:t>hermite</a:t>
            </a:r>
            <a:r>
              <a:rPr lang="en-US" dirty="0"/>
              <a:t> curve is determined by constraints on the two given endpoints, P1, P4, and by constraints on the two tangent vectors, R1, R4, to the given endpoints. </a:t>
            </a:r>
          </a:p>
          <a:p>
            <a:pPr algn="just"/>
            <a:r>
              <a:rPr lang="en-US" dirty="0"/>
              <a:t>To find the basis matrix, </a:t>
            </a:r>
            <a:r>
              <a:rPr lang="en-US" dirty="0" err="1"/>
              <a:t>Mh</a:t>
            </a:r>
            <a:r>
              <a:rPr lang="en-US" dirty="0"/>
              <a:t>, for a </a:t>
            </a:r>
            <a:r>
              <a:rPr lang="en-US" dirty="0" err="1"/>
              <a:t>hermite</a:t>
            </a:r>
            <a:r>
              <a:rPr lang="en-US" dirty="0"/>
              <a:t> curve </a:t>
            </a:r>
          </a:p>
          <a:p>
            <a:pPr algn="just"/>
            <a:r>
              <a:rPr lang="en-US" dirty="0"/>
              <a:t>C</a:t>
            </a:r>
            <a:r>
              <a:rPr lang="en-US" dirty="0" smtClean="0"/>
              <a:t>onstruct </a:t>
            </a:r>
            <a:r>
              <a:rPr lang="en-US" dirty="0"/>
              <a:t>four equations, one for each constraint, and solve for the four unknowns. The process is stated below for x(t) only, must be carried out for y(t) and z(t). </a:t>
            </a:r>
          </a:p>
          <a:p>
            <a:pPr algn="just"/>
            <a:endParaRPr lang="en-IN" dirty="0"/>
          </a:p>
          <a:p>
            <a:pPr marL="0" indent="0" algn="just">
              <a:buNone/>
            </a:pPr>
            <a:r>
              <a:rPr lang="en-US" dirty="0" smtClean="0"/>
              <a:t>The </a:t>
            </a:r>
            <a:r>
              <a:rPr lang="en-US" dirty="0"/>
              <a:t>parametric equation for x(t) </a:t>
            </a:r>
          </a:p>
          <a:p>
            <a:pPr algn="just"/>
            <a:r>
              <a:rPr lang="en-IN" dirty="0"/>
              <a:t>x(t) = axt3 + bxt2 + </a:t>
            </a:r>
            <a:r>
              <a:rPr lang="en-IN" dirty="0" err="1"/>
              <a:t>cxt</a:t>
            </a:r>
            <a:r>
              <a:rPr lang="en-IN" dirty="0"/>
              <a:t> + dx = T*</a:t>
            </a:r>
            <a:r>
              <a:rPr lang="en-IN" dirty="0" err="1"/>
              <a:t>Cx</a:t>
            </a:r>
            <a:r>
              <a:rPr lang="en-IN" dirty="0"/>
              <a:t> = T*</a:t>
            </a:r>
            <a:r>
              <a:rPr lang="en-IN" dirty="0" err="1"/>
              <a:t>Mh</a:t>
            </a:r>
            <a:r>
              <a:rPr lang="en-IN" dirty="0"/>
              <a:t>*</a:t>
            </a:r>
            <a:r>
              <a:rPr lang="en-IN" dirty="0" err="1"/>
              <a:t>Gx</a:t>
            </a:r>
            <a:r>
              <a:rPr lang="en-IN" dirty="0"/>
              <a:t> </a:t>
            </a:r>
            <a:endParaRPr lang="en-US" dirty="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charset="0"/>
                <a:cs typeface="Times New Roman" panose="02020603050405020304" charset="0"/>
                <a:sym typeface="+mn-ea"/>
              </a:rPr>
              <a:t/>
            </a:r>
            <a:br>
              <a:rPr lang="en-US" dirty="0">
                <a:latin typeface="Times New Roman" panose="02020603050405020304" charset="0"/>
                <a:cs typeface="Times New Roman" panose="02020603050405020304" charset="0"/>
                <a:sym typeface="+mn-ea"/>
              </a:rPr>
            </a:br>
            <a:r>
              <a:rPr lang="en-IN" b="1" dirty="0" err="1" smtClean="0">
                <a:latin typeface="Times New Roman" panose="02020603050405020304" charset="0"/>
                <a:cs typeface="Times New Roman" panose="02020603050405020304" charset="0"/>
                <a:sym typeface="+mn-ea"/>
              </a:rPr>
              <a:t>Hermite</a:t>
            </a:r>
            <a:r>
              <a:rPr lang="en-IN" b="1" dirty="0" smtClean="0">
                <a:latin typeface="Times New Roman" panose="02020603050405020304" charset="0"/>
                <a:cs typeface="Times New Roman" panose="02020603050405020304" charset="0"/>
                <a:sym typeface="+mn-ea"/>
              </a:rPr>
              <a:t> Curves</a:t>
            </a: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geometry vector </a:t>
            </a:r>
            <a:r>
              <a:rPr lang="en-US" dirty="0" err="1"/>
              <a:t>Gx</a:t>
            </a:r>
            <a:r>
              <a:rPr lang="en-US" dirty="0"/>
              <a:t> captures constraints for the x coordinate of a point on the curve. </a:t>
            </a:r>
          </a:p>
          <a:p>
            <a:r>
              <a:rPr lang="en-US" dirty="0"/>
              <a:t>Remember that t is in the interval [0,1]. Substituting t = 0 into the parametric equations will give us point P1 on the curve. Substituting t = 1 into the equations will give us point P4 on the curve. Thus we constrain the curve to be finite and end on the given points. </a:t>
            </a:r>
          </a:p>
          <a:p>
            <a:r>
              <a:rPr lang="en-IN" dirty="0"/>
              <a:t>T row vector </a:t>
            </a:r>
            <a:r>
              <a:rPr lang="en-IN" dirty="0" smtClean="0"/>
              <a:t> [ </a:t>
            </a:r>
            <a:r>
              <a:rPr lang="en-IN" dirty="0"/>
              <a:t>t3 t2 t 1] </a:t>
            </a:r>
          </a:p>
          <a:p>
            <a:r>
              <a:rPr lang="en-US" dirty="0"/>
              <a:t>Substitute t = 0 into the row vector for T to get, x(0) = P1x = | 0 0 0 1| *</a:t>
            </a:r>
            <a:r>
              <a:rPr lang="en-US" dirty="0" err="1"/>
              <a:t>Mh</a:t>
            </a:r>
            <a:r>
              <a:rPr lang="en-US" dirty="0"/>
              <a:t>*</a:t>
            </a:r>
            <a:r>
              <a:rPr lang="en-US" dirty="0" err="1"/>
              <a:t>Gx</a:t>
            </a:r>
            <a:r>
              <a:rPr lang="en-US" dirty="0"/>
              <a:t>. This is the constraint on x when t = 0. </a:t>
            </a:r>
          </a:p>
          <a:p>
            <a:r>
              <a:rPr lang="en-US" dirty="0"/>
              <a:t>Substitute t = 1 into the vector to get x(1) = P4x = |1 1 1 1|*</a:t>
            </a:r>
            <a:r>
              <a:rPr lang="en-US" dirty="0" err="1"/>
              <a:t>Mh</a:t>
            </a:r>
            <a:r>
              <a:rPr lang="en-US" dirty="0"/>
              <a:t>*</a:t>
            </a:r>
            <a:r>
              <a:rPr lang="en-US" dirty="0" err="1"/>
              <a:t>Gx</a:t>
            </a:r>
            <a:r>
              <a:rPr lang="en-US" dirty="0"/>
              <a:t>. This is the constraint on x when t = 1. </a:t>
            </a:r>
            <a:endParaRPr lang="en-US" dirty="0">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59718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charset="0"/>
                <a:cs typeface="Times New Roman" panose="02020603050405020304" charset="0"/>
                <a:sym typeface="+mn-ea"/>
              </a:rPr>
              <a:t/>
            </a:r>
            <a:br>
              <a:rPr lang="en-US" dirty="0">
                <a:latin typeface="Times New Roman" panose="02020603050405020304" charset="0"/>
                <a:cs typeface="Times New Roman" panose="02020603050405020304" charset="0"/>
                <a:sym typeface="+mn-ea"/>
              </a:rPr>
            </a:br>
            <a:r>
              <a:rPr lang="en-IN" b="1" dirty="0" err="1" smtClean="0">
                <a:latin typeface="Times New Roman" panose="02020603050405020304" charset="0"/>
                <a:cs typeface="Times New Roman" panose="02020603050405020304" charset="0"/>
                <a:sym typeface="+mn-ea"/>
              </a:rPr>
              <a:t>Hermite</a:t>
            </a:r>
            <a:r>
              <a:rPr lang="en-IN" b="1" dirty="0" smtClean="0">
                <a:latin typeface="Times New Roman" panose="02020603050405020304" charset="0"/>
                <a:cs typeface="Times New Roman" panose="02020603050405020304" charset="0"/>
                <a:sym typeface="+mn-ea"/>
              </a:rPr>
              <a:t> Curves</a:t>
            </a: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a:bodyPr>
          <a:lstStyle/>
          <a:p>
            <a:r>
              <a:rPr lang="en-US" dirty="0">
                <a:solidFill>
                  <a:srgbClr val="000000"/>
                </a:solidFill>
                <a:latin typeface="Times New Roman"/>
              </a:rPr>
              <a:t>Determine the tangent vectors at P1 and P4 by calculating x`(t) </a:t>
            </a:r>
            <a:r>
              <a:rPr lang="en-US" dirty="0" smtClean="0">
                <a:solidFill>
                  <a:srgbClr val="000000"/>
                </a:solidFill>
                <a:latin typeface="Times New Roman"/>
              </a:rPr>
              <a:t>= </a:t>
            </a:r>
            <a:r>
              <a:rPr lang="en-IN" dirty="0" smtClean="0">
                <a:solidFill>
                  <a:srgbClr val="000000"/>
                </a:solidFill>
                <a:latin typeface="Times New Roman"/>
              </a:rPr>
              <a:t>[ </a:t>
            </a:r>
            <a:r>
              <a:rPr lang="en-IN" dirty="0">
                <a:solidFill>
                  <a:srgbClr val="000000"/>
                </a:solidFill>
                <a:latin typeface="Times New Roman"/>
              </a:rPr>
              <a:t>3t</a:t>
            </a:r>
            <a:r>
              <a:rPr lang="en-IN" sz="1600" dirty="0">
                <a:solidFill>
                  <a:srgbClr val="000000"/>
                </a:solidFill>
                <a:latin typeface="Times New Roman"/>
              </a:rPr>
              <a:t>2 </a:t>
            </a:r>
            <a:r>
              <a:rPr lang="en-IN" dirty="0">
                <a:solidFill>
                  <a:srgbClr val="000000"/>
                </a:solidFill>
                <a:latin typeface="Times New Roman"/>
              </a:rPr>
              <a:t>2t 1 0] </a:t>
            </a:r>
          </a:p>
          <a:p>
            <a:r>
              <a:rPr lang="en-US" dirty="0">
                <a:solidFill>
                  <a:srgbClr val="000000"/>
                </a:solidFill>
                <a:latin typeface="Times New Roman"/>
              </a:rPr>
              <a:t>Substitute t = 0 into x`(t) to find x`(0) = R1x = |0 0 1 0|*</a:t>
            </a:r>
            <a:r>
              <a:rPr lang="en-US" dirty="0" err="1">
                <a:solidFill>
                  <a:srgbClr val="000000"/>
                </a:solidFill>
                <a:latin typeface="Times New Roman"/>
              </a:rPr>
              <a:t>Mh</a:t>
            </a:r>
            <a:r>
              <a:rPr lang="en-US" dirty="0">
                <a:solidFill>
                  <a:srgbClr val="000000"/>
                </a:solidFill>
                <a:latin typeface="Times New Roman"/>
              </a:rPr>
              <a:t>*</a:t>
            </a:r>
            <a:r>
              <a:rPr lang="en-US" dirty="0" err="1">
                <a:solidFill>
                  <a:srgbClr val="000000"/>
                </a:solidFill>
                <a:latin typeface="Times New Roman"/>
              </a:rPr>
              <a:t>Gx</a:t>
            </a:r>
            <a:r>
              <a:rPr lang="en-US" dirty="0">
                <a:solidFill>
                  <a:srgbClr val="000000"/>
                </a:solidFill>
                <a:latin typeface="Times New Roman"/>
              </a:rPr>
              <a:t>. This is the constraint on the tangent vector at P1 when t = 0. </a:t>
            </a:r>
          </a:p>
          <a:p>
            <a:r>
              <a:rPr lang="en-US" dirty="0">
                <a:solidFill>
                  <a:srgbClr val="000000"/>
                </a:solidFill>
                <a:latin typeface="Times New Roman"/>
              </a:rPr>
              <a:t>Substitute t = 1 into x`(t) to find x`(1) = R4x = |3 2 1 0| *</a:t>
            </a:r>
            <a:r>
              <a:rPr lang="en-US" dirty="0" err="1">
                <a:solidFill>
                  <a:srgbClr val="000000"/>
                </a:solidFill>
                <a:latin typeface="Times New Roman"/>
              </a:rPr>
              <a:t>Mh</a:t>
            </a:r>
            <a:r>
              <a:rPr lang="en-US" dirty="0">
                <a:solidFill>
                  <a:srgbClr val="000000"/>
                </a:solidFill>
                <a:latin typeface="Times New Roman"/>
              </a:rPr>
              <a:t>*</a:t>
            </a:r>
            <a:r>
              <a:rPr lang="en-US" dirty="0" err="1">
                <a:solidFill>
                  <a:srgbClr val="000000"/>
                </a:solidFill>
                <a:latin typeface="Times New Roman"/>
              </a:rPr>
              <a:t>Gx</a:t>
            </a:r>
            <a:r>
              <a:rPr lang="en-US" dirty="0">
                <a:solidFill>
                  <a:srgbClr val="000000"/>
                </a:solidFill>
                <a:latin typeface="Times New Roman"/>
              </a:rPr>
              <a:t>. This is the constraint on the tangent vector at P4 when t = 1. </a:t>
            </a:r>
            <a:endParaRPr lang="en-US" dirty="0">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339781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charset="0"/>
                <a:cs typeface="Times New Roman" panose="02020603050405020304" charset="0"/>
                <a:sym typeface="+mn-ea"/>
              </a:rPr>
              <a:t/>
            </a:r>
            <a:br>
              <a:rPr lang="en-US" dirty="0">
                <a:latin typeface="Times New Roman" panose="02020603050405020304" charset="0"/>
                <a:cs typeface="Times New Roman" panose="02020603050405020304" charset="0"/>
                <a:sym typeface="+mn-ea"/>
              </a:rPr>
            </a:br>
            <a:r>
              <a:rPr lang="en-IN" b="1" dirty="0" err="1" smtClean="0">
                <a:latin typeface="Times New Roman" panose="02020603050405020304" charset="0"/>
                <a:cs typeface="Times New Roman" panose="02020603050405020304" charset="0"/>
                <a:sym typeface="+mn-ea"/>
              </a:rPr>
              <a:t>Hermite</a:t>
            </a:r>
            <a:r>
              <a:rPr lang="en-IN" b="1" dirty="0" smtClean="0">
                <a:latin typeface="Times New Roman" panose="02020603050405020304" charset="0"/>
                <a:cs typeface="Times New Roman" panose="02020603050405020304" charset="0"/>
                <a:sym typeface="+mn-ea"/>
              </a:rPr>
              <a:t> Curves</a:t>
            </a: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a:bodyPr>
          <a:lstStyle/>
          <a:p>
            <a:r>
              <a:rPr lang="en-US" dirty="0">
                <a:solidFill>
                  <a:srgbClr val="000000"/>
                </a:solidFill>
                <a:latin typeface="Times New Roman"/>
              </a:rPr>
              <a:t>The four constraints for </a:t>
            </a:r>
            <a:r>
              <a:rPr lang="en-US" dirty="0" err="1">
                <a:solidFill>
                  <a:srgbClr val="000000"/>
                </a:solidFill>
                <a:latin typeface="Times New Roman"/>
              </a:rPr>
              <a:t>Gx</a:t>
            </a:r>
            <a:r>
              <a:rPr lang="en-US" dirty="0">
                <a:solidFill>
                  <a:srgbClr val="000000"/>
                </a:solidFill>
                <a:latin typeface="Times New Roman"/>
              </a:rPr>
              <a:t> = P1x = 	0 0 0 1 	</a:t>
            </a:r>
          </a:p>
          <a:p>
            <a:r>
              <a:rPr lang="sv-SE" dirty="0">
                <a:solidFill>
                  <a:srgbClr val="000000"/>
                </a:solidFill>
                <a:latin typeface="Times New Roman"/>
              </a:rPr>
              <a:t>P4x = 	1 1 1 1 	* Mh 	* Gx 	</a:t>
            </a:r>
          </a:p>
          <a:p>
            <a:r>
              <a:rPr lang="pt-BR" dirty="0">
                <a:solidFill>
                  <a:srgbClr val="000000"/>
                </a:solidFill>
                <a:latin typeface="Times New Roman"/>
              </a:rPr>
              <a:t>R1x = 	0 0 1 0 	</a:t>
            </a:r>
          </a:p>
          <a:p>
            <a:r>
              <a:rPr lang="pt-BR" dirty="0">
                <a:solidFill>
                  <a:srgbClr val="000000"/>
                </a:solidFill>
                <a:latin typeface="Times New Roman"/>
              </a:rPr>
              <a:t>R4x = 	3 2 1 0 	</a:t>
            </a:r>
          </a:p>
        </p:txBody>
      </p:sp>
    </p:spTree>
    <p:extLst>
      <p:ext uri="{BB962C8B-B14F-4D97-AF65-F5344CB8AC3E}">
        <p14:creationId xmlns:p14="http://schemas.microsoft.com/office/powerpoint/2010/main" val="402599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latin typeface="Times New Roman" panose="02020603050405020304" charset="0"/>
                <a:cs typeface="Times New Roman" panose="02020603050405020304" charset="0"/>
              </a:rPr>
              <a:t>Bezier Curves</a:t>
            </a:r>
            <a:endParaRPr lang="en-IN" altLang="en-US" b="1" dirty="0">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p:txBody>
          <a:bodyPr>
            <a:normAutofit fontScale="90000" lnSpcReduction="10000"/>
          </a:bodyPr>
          <a:lstStyle/>
          <a:p>
            <a:pPr algn="just"/>
            <a:r>
              <a:rPr lang="en-US" dirty="0"/>
              <a:t>Bezier curves are specified using the two endpoints of the curve and two points not on the curve. </a:t>
            </a:r>
            <a:endParaRPr lang="en-US" dirty="0" smtClean="0"/>
          </a:p>
          <a:p>
            <a:pPr algn="just"/>
            <a:r>
              <a:rPr lang="en-US" dirty="0" smtClean="0"/>
              <a:t>The </a:t>
            </a:r>
            <a:r>
              <a:rPr lang="en-US" dirty="0"/>
              <a:t>4 points are referred to as control points. The control points define the convex hull of the curve where we might think of the hull as a bounding box that completely contains the curve</a:t>
            </a:r>
            <a:r>
              <a:rPr lang="en-US" dirty="0" smtClean="0"/>
              <a:t>.</a:t>
            </a:r>
          </a:p>
          <a:p>
            <a:pPr algn="just"/>
            <a:r>
              <a:rPr lang="en-US" dirty="0" smtClean="0"/>
              <a:t> </a:t>
            </a:r>
            <a:r>
              <a:rPr lang="en-US" dirty="0"/>
              <a:t>Note that all four control points do not have to lie on the convex hull boundary. Refer to figures below. </a:t>
            </a:r>
            <a:endParaRPr lang="en-US" dirty="0">
              <a:latin typeface="Times New Roman" panose="02020603050405020304" charset="0"/>
              <a:cs typeface="Times New Roman" panose="02020603050405020304" charset="0"/>
            </a:endParaRP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49285" y="1687132"/>
            <a:ext cx="3904377" cy="4121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latin typeface="Times New Roman" panose="02020603050405020304" charset="0"/>
                <a:cs typeface="Times New Roman" panose="02020603050405020304" charset="0"/>
              </a:rPr>
              <a:t>Bezier Curves</a:t>
            </a:r>
            <a:endParaRPr lang="en-IN" altLang="en-US"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97500"/>
          </a:bodyPr>
          <a:lstStyle/>
          <a:p>
            <a:pPr algn="just"/>
            <a:r>
              <a:rPr lang="en-US" dirty="0">
                <a:solidFill>
                  <a:srgbClr val="000000"/>
                </a:solidFill>
                <a:latin typeface="Times New Roman"/>
              </a:rPr>
              <a:t>Let us refer to P1, P4 as the endpoints of the curve. P2, P3 are the control points which are used to define the tangent vectors at P1 and P4. The tangent vectors are determined by the vectors P2 P1 and P4 P3. These two vectors are related to the tangent vectors as follows : </a:t>
            </a:r>
          </a:p>
          <a:p>
            <a:pPr algn="just"/>
            <a:r>
              <a:rPr lang="pt-BR" dirty="0">
                <a:solidFill>
                  <a:srgbClr val="000000"/>
                </a:solidFill>
                <a:latin typeface="Times New Roman"/>
              </a:rPr>
              <a:t>R1 = Q`(0) = 3 (P2-P1) and R4 = Q`(1) =3(P4-P3), EQs2. </a:t>
            </a:r>
          </a:p>
          <a:p>
            <a:pPr algn="just"/>
            <a:r>
              <a:rPr lang="en-US" dirty="0">
                <a:solidFill>
                  <a:srgbClr val="000000"/>
                </a:solidFill>
                <a:latin typeface="Times New Roman"/>
              </a:rPr>
              <a:t>The constant 3 is used to ensure that the curve has a constant velocity from P1 to P4 (refer to the 1st derivative of Q(t) to see why 3 is used). </a:t>
            </a:r>
            <a:endParaRPr lang="en-US" dirty="0">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241865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REFERENCES</a:t>
            </a:r>
          </a:p>
        </p:txBody>
      </p:sp>
      <p:sp>
        <p:nvSpPr>
          <p:cNvPr id="3" name="Content Placeholder 2"/>
          <p:cNvSpPr>
            <a:spLocks noGrp="1"/>
          </p:cNvSpPr>
          <p:nvPr>
            <p:ph idx="1"/>
          </p:nvPr>
        </p:nvSpPr>
        <p:spPr/>
        <p:txBody>
          <a:bodyPr/>
          <a:lstStyle/>
          <a:p>
            <a:r>
              <a:rPr lang="en-US" sz="2000" dirty="0">
                <a:latin typeface="Times New Roman" panose="02020603050405020304" charset="0"/>
                <a:cs typeface="Times New Roman" panose="02020603050405020304" charset="0"/>
              </a:rPr>
              <a:t>https://</a:t>
            </a:r>
            <a:r>
              <a:rPr lang="en-US" sz="2000" dirty="0" smtClean="0">
                <a:latin typeface="Times New Roman" panose="02020603050405020304" charset="0"/>
                <a:cs typeface="Times New Roman" panose="02020603050405020304" charset="0"/>
              </a:rPr>
              <a:t>www.tutorialspoint.com/</a:t>
            </a:r>
            <a:endParaRPr lang="en-US" sz="2000" dirty="0">
              <a:latin typeface="Times New Roman" panose="02020603050405020304" charset="0"/>
              <a:cs typeface="Times New Roman" panose="02020603050405020304" charset="0"/>
            </a:endParaRPr>
          </a:p>
          <a:p>
            <a:r>
              <a:rPr lang="en-US" sz="2000" dirty="0">
                <a:latin typeface="Times New Roman" panose="02020603050405020304" charset="0"/>
                <a:cs typeface="Times New Roman" panose="02020603050405020304" charset="0"/>
              </a:rPr>
              <a:t>https://</a:t>
            </a:r>
            <a:r>
              <a:rPr lang="en-US" sz="2000" dirty="0" smtClean="0">
                <a:latin typeface="Times New Roman" panose="02020603050405020304" charset="0"/>
                <a:cs typeface="Times New Roman" panose="02020603050405020304" charset="0"/>
              </a:rPr>
              <a:t>www.studytonight.com/</a:t>
            </a:r>
            <a:endParaRPr lang="en-US" sz="2000" dirty="0">
              <a:latin typeface="Times New Roman" panose="02020603050405020304" charset="0"/>
              <a:cs typeface="Times New Roman" panose="02020603050405020304" charset="0"/>
            </a:endParaRPr>
          </a:p>
          <a:p>
            <a:r>
              <a:rPr lang="en-IN" altLang="en-US" sz="2000" dirty="0">
                <a:latin typeface="Times New Roman" panose="02020603050405020304" charset="0"/>
                <a:cs typeface="Times New Roman" panose="02020603050405020304" charset="0"/>
              </a:rPr>
              <a:t>https://</a:t>
            </a:r>
            <a:r>
              <a:rPr lang="en-IN" altLang="en-US" sz="2000" dirty="0" smtClean="0">
                <a:latin typeface="Times New Roman" panose="02020603050405020304" charset="0"/>
                <a:cs typeface="Times New Roman" panose="02020603050405020304" charset="0"/>
              </a:rPr>
              <a:t>www.geeksforgeeks.org/</a:t>
            </a:r>
            <a:endParaRPr lang="en-IN" altLang="en-US" sz="2000" dirty="0">
              <a:latin typeface="Times New Roman" panose="02020603050405020304" charset="0"/>
              <a:cs typeface="Times New Roman" panose="02020603050405020304" charset="0"/>
            </a:endParaRPr>
          </a:p>
          <a:p>
            <a:r>
              <a:rPr lang="en-IN" altLang="en-US" sz="2000" dirty="0">
                <a:latin typeface="Times New Roman" panose="02020603050405020304" charset="0"/>
                <a:cs typeface="Times New Roman" panose="02020603050405020304" charset="0"/>
              </a:rPr>
              <a:t>https</a:t>
            </a:r>
            <a:r>
              <a:rPr lang="en-IN" altLang="en-US" sz="2000">
                <a:latin typeface="Times New Roman" panose="02020603050405020304" charset="0"/>
                <a:cs typeface="Times New Roman" panose="02020603050405020304" charset="0"/>
              </a:rPr>
              <a:t>://</a:t>
            </a:r>
            <a:r>
              <a:rPr lang="en-IN" altLang="en-US" sz="2000" smtClean="0">
                <a:latin typeface="Times New Roman" panose="02020603050405020304" charset="0"/>
                <a:cs typeface="Times New Roman" panose="02020603050405020304" charset="0"/>
              </a:rPr>
              <a:t>www.javatpoint.com/</a:t>
            </a:r>
            <a:endParaRPr lang="en-IN" altLang="en-US" sz="2000" dirty="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616</Words>
  <Application>Microsoft Office PowerPoint</Application>
  <PresentationFormat>Custom</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Subject: Computer Graphics and Multimedia Applications Code: BCA401N </vt:lpstr>
      <vt:lpstr>OUTLINE</vt:lpstr>
      <vt:lpstr> Hermite Curves</vt:lpstr>
      <vt:lpstr> Hermite Curves</vt:lpstr>
      <vt:lpstr> Hermite Curves</vt:lpstr>
      <vt:lpstr> Hermite Curves</vt:lpstr>
      <vt:lpstr>Bezier Curves</vt:lpstr>
      <vt:lpstr>Bezier Curves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Hp</cp:lastModifiedBy>
  <cp:revision>15</cp:revision>
  <dcterms:created xsi:type="dcterms:W3CDTF">2021-11-14T14:14:00Z</dcterms:created>
  <dcterms:modified xsi:type="dcterms:W3CDTF">2022-05-20T09:13:33Z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