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4" r:id="rId4"/>
    <p:sldId id="282" r:id="rId5"/>
    <p:sldId id="284" r:id="rId6"/>
    <p:sldId id="283" r:id="rId7"/>
    <p:sldId id="285" r:id="rId8"/>
    <p:sldId id="286" r:id="rId9"/>
    <p:sldId id="287" r:id="rId10"/>
    <p:sldId id="288"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Computer Graphics and Multimedia Applications</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BCA401N</a:t>
            </a:r>
            <a:br>
              <a:rPr lang="en-IN" altLang="en-US" sz="4000" b="1"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75000" lnSpcReduction="20000"/>
          </a:bodyPr>
          <a:lstStyle/>
          <a:p>
            <a:r>
              <a:rPr lang="en-IN" altLang="en-US" b="1"/>
              <a:t>BY</a:t>
            </a:r>
          </a:p>
          <a:p>
            <a:r>
              <a:rPr lang="en-IN" altLang="en-US" b="1"/>
              <a:t>Dr MAYUR RAHUL</a:t>
            </a:r>
          </a:p>
          <a:p>
            <a:r>
              <a:rPr lang="en-IN" altLang="en-US" b="1"/>
              <a:t>(E762)</a:t>
            </a:r>
          </a:p>
          <a:p>
            <a:r>
              <a:rPr lang="en-IN" altLang="en-US" b="1"/>
              <a:t>DEPARTMENT OF COMPUTER APPLICATION</a:t>
            </a:r>
          </a:p>
          <a:p>
            <a:r>
              <a:rPr lang="en-IN" altLang="en-US" b="1"/>
              <a:t>UIET, CSJM UNIVERSITY, KANPUR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IN" b="1" dirty="0">
                <a:solidFill>
                  <a:srgbClr val="000000"/>
                </a:solidFill>
                <a:latin typeface="Times New Roman"/>
              </a:rPr>
              <a:t>Comparison of Representations </a:t>
            </a:r>
            <a:endParaRPr lang="en-IN"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189" y="1532586"/>
            <a:ext cx="9723549" cy="494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863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REFERENCES</a:t>
            </a:r>
          </a:p>
        </p:txBody>
      </p:sp>
      <p:sp>
        <p:nvSpPr>
          <p:cNvPr id="3" name="Content Placeholder 2"/>
          <p:cNvSpPr>
            <a:spLocks noGrp="1"/>
          </p:cNvSpPr>
          <p:nvPr>
            <p:ph idx="1"/>
          </p:nvPr>
        </p:nvSpPr>
        <p:spPr/>
        <p:txBody>
          <a:bodyPr/>
          <a:lstStyle/>
          <a:p>
            <a:r>
              <a:rPr lang="en-US" sz="2000" dirty="0">
                <a:latin typeface="Times New Roman" panose="02020603050405020304" charset="0"/>
                <a:cs typeface="Times New Roman" panose="02020603050405020304" charset="0"/>
              </a:rPr>
              <a:t>https://</a:t>
            </a:r>
            <a:r>
              <a:rPr lang="en-US" sz="2000" dirty="0" smtClean="0">
                <a:latin typeface="Times New Roman" panose="02020603050405020304" charset="0"/>
                <a:cs typeface="Times New Roman" panose="02020603050405020304" charset="0"/>
              </a:rPr>
              <a:t>www.tutorialspoint.com/</a:t>
            </a:r>
            <a:endParaRPr lang="en-US" sz="2000" dirty="0">
              <a:latin typeface="Times New Roman" panose="02020603050405020304" charset="0"/>
              <a:cs typeface="Times New Roman" panose="02020603050405020304" charset="0"/>
            </a:endParaRPr>
          </a:p>
          <a:p>
            <a:r>
              <a:rPr lang="en-US" sz="2000" dirty="0">
                <a:latin typeface="Times New Roman" panose="02020603050405020304" charset="0"/>
                <a:cs typeface="Times New Roman" panose="02020603050405020304" charset="0"/>
              </a:rPr>
              <a:t>https://</a:t>
            </a:r>
            <a:r>
              <a:rPr lang="en-US" sz="2000" dirty="0" smtClean="0">
                <a:latin typeface="Times New Roman" panose="02020603050405020304" charset="0"/>
                <a:cs typeface="Times New Roman" panose="02020603050405020304" charset="0"/>
              </a:rPr>
              <a:t>www.studytonight.com/</a:t>
            </a:r>
            <a:endParaRPr lang="en-US" sz="2000" dirty="0">
              <a:latin typeface="Times New Roman" panose="02020603050405020304" charset="0"/>
              <a:cs typeface="Times New Roman" panose="02020603050405020304" charset="0"/>
            </a:endParaRPr>
          </a:p>
          <a:p>
            <a:r>
              <a:rPr lang="en-IN" altLang="en-US" sz="2000" dirty="0">
                <a:latin typeface="Times New Roman" panose="02020603050405020304" charset="0"/>
                <a:cs typeface="Times New Roman" panose="02020603050405020304" charset="0"/>
              </a:rPr>
              <a:t>https://</a:t>
            </a:r>
            <a:r>
              <a:rPr lang="en-IN" altLang="en-US" sz="2000" dirty="0" smtClean="0">
                <a:latin typeface="Times New Roman" panose="02020603050405020304" charset="0"/>
                <a:cs typeface="Times New Roman" panose="02020603050405020304" charset="0"/>
              </a:rPr>
              <a:t>www.geeksforgeeks.org/</a:t>
            </a:r>
            <a:endParaRPr lang="en-IN" altLang="en-US" sz="2000" dirty="0">
              <a:latin typeface="Times New Roman" panose="02020603050405020304" charset="0"/>
              <a:cs typeface="Times New Roman" panose="02020603050405020304" charset="0"/>
            </a:endParaRPr>
          </a:p>
          <a:p>
            <a:r>
              <a:rPr lang="en-IN" altLang="en-US" sz="2000" dirty="0">
                <a:latin typeface="Times New Roman" panose="02020603050405020304" charset="0"/>
                <a:cs typeface="Times New Roman" panose="02020603050405020304" charset="0"/>
              </a:rPr>
              <a:t>https</a:t>
            </a:r>
            <a:r>
              <a:rPr lang="en-IN" altLang="en-US" sz="2000">
                <a:latin typeface="Times New Roman" panose="02020603050405020304" charset="0"/>
                <a:cs typeface="Times New Roman" panose="02020603050405020304" charset="0"/>
              </a:rPr>
              <a:t>://</a:t>
            </a:r>
            <a:r>
              <a:rPr lang="en-IN" altLang="en-US" sz="2000" smtClean="0">
                <a:latin typeface="Times New Roman" panose="02020603050405020304" charset="0"/>
                <a:cs typeface="Times New Roman" panose="02020603050405020304" charset="0"/>
              </a:rPr>
              <a:t>www.javatpoint.com/</a:t>
            </a:r>
            <a:endParaRPr lang="en-IN" altLang="en-US" sz="2000" dirty="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OUTLINE</a:t>
            </a:r>
          </a:p>
        </p:txBody>
      </p:sp>
      <p:sp>
        <p:nvSpPr>
          <p:cNvPr id="3" name="Content Placeholder 2"/>
          <p:cNvSpPr>
            <a:spLocks noGrp="1"/>
          </p:cNvSpPr>
          <p:nvPr>
            <p:ph idx="1"/>
          </p:nvPr>
        </p:nvSpPr>
        <p:spPr/>
        <p:txBody>
          <a:bodyPr/>
          <a:lstStyle/>
          <a:p>
            <a:pPr algn="just"/>
            <a:r>
              <a:rPr lang="en-IN" sz="3200" b="1" dirty="0" smtClean="0">
                <a:latin typeface="Times New Roman" panose="02020603050405020304" charset="0"/>
                <a:cs typeface="Times New Roman" panose="02020603050405020304" charset="0"/>
              </a:rPr>
              <a:t>Primitive Instancing</a:t>
            </a:r>
            <a:endParaRPr lang="en-IN" sz="3200" b="1" dirty="0" smtClean="0">
              <a:latin typeface="Times New Roman" panose="02020603050405020304" charset="0"/>
              <a:cs typeface="Times New Roman" panose="02020603050405020304" charset="0"/>
            </a:endParaRPr>
          </a:p>
          <a:p>
            <a:pPr algn="just"/>
            <a:r>
              <a:rPr lang="en-IN" sz="3200" b="1" dirty="0">
                <a:solidFill>
                  <a:srgbClr val="212121"/>
                </a:solidFill>
                <a:latin typeface="Times New Roman"/>
              </a:rPr>
              <a:t>Sweep Representation </a:t>
            </a:r>
            <a:endParaRPr lang="en-IN" sz="3200" b="1" dirty="0" smtClean="0">
              <a:solidFill>
                <a:srgbClr val="212121"/>
              </a:solidFill>
              <a:latin typeface="Times New Roman"/>
            </a:endParaRPr>
          </a:p>
          <a:p>
            <a:pPr algn="just"/>
            <a:r>
              <a:rPr lang="en-IN" sz="3200" b="1" dirty="0">
                <a:solidFill>
                  <a:srgbClr val="212121"/>
                </a:solidFill>
                <a:latin typeface="Times New Roman"/>
              </a:rPr>
              <a:t>Boundary Representations </a:t>
            </a:r>
            <a:endParaRPr lang="en-IN" sz="3200" b="1" dirty="0" smtClean="0">
              <a:solidFill>
                <a:srgbClr val="212121"/>
              </a:solidFill>
              <a:latin typeface="Times New Roman"/>
            </a:endParaRPr>
          </a:p>
          <a:p>
            <a:pPr algn="just"/>
            <a:r>
              <a:rPr lang="en-IN" sz="3200" b="1" dirty="0">
                <a:solidFill>
                  <a:srgbClr val="000000"/>
                </a:solidFill>
                <a:latin typeface="Times New Roman"/>
              </a:rPr>
              <a:t>Spatial Partitioning Representations </a:t>
            </a:r>
            <a:endParaRPr lang="en-IN" sz="3200" b="1" dirty="0" smtClean="0">
              <a:solidFill>
                <a:srgbClr val="000000"/>
              </a:solidFill>
              <a:latin typeface="Times New Roman"/>
            </a:endParaRPr>
          </a:p>
          <a:p>
            <a:pPr algn="just"/>
            <a:r>
              <a:rPr lang="en-IN" sz="3200" b="1" dirty="0">
                <a:solidFill>
                  <a:srgbClr val="000000"/>
                </a:solidFill>
                <a:latin typeface="Times New Roman"/>
              </a:rPr>
              <a:t>Constructive Solid Geometry </a:t>
            </a:r>
            <a:endParaRPr lang="en-IN" sz="3200" b="1" dirty="0" smtClean="0">
              <a:solidFill>
                <a:srgbClr val="000000"/>
              </a:solidFill>
              <a:latin typeface="Times New Roman"/>
            </a:endParaRPr>
          </a:p>
          <a:p>
            <a:pPr algn="just"/>
            <a:r>
              <a:rPr lang="en-IN" sz="3200" b="1" dirty="0">
                <a:solidFill>
                  <a:srgbClr val="000000"/>
                </a:solidFill>
                <a:latin typeface="Times New Roman"/>
              </a:rPr>
              <a:t>Comparison of Representations </a:t>
            </a:r>
            <a:endParaRPr lang="en-IN" sz="3200" b="1" dirty="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charset="0"/>
                <a:cs typeface="Times New Roman" panose="02020603050405020304" charset="0"/>
                <a:sym typeface="+mn-ea"/>
              </a:rPr>
              <a:t/>
            </a:r>
            <a:br>
              <a:rPr lang="en-US" dirty="0" smtClean="0">
                <a:latin typeface="Times New Roman" panose="02020603050405020304" charset="0"/>
                <a:cs typeface="Times New Roman" panose="02020603050405020304" charset="0"/>
                <a:sym typeface="+mn-ea"/>
              </a:rPr>
            </a:br>
            <a:r>
              <a:rPr lang="en-IN" b="1" dirty="0">
                <a:latin typeface="Times New Roman" panose="02020603050405020304" charset="0"/>
                <a:cs typeface="Times New Roman" panose="02020603050405020304" charset="0"/>
                <a:sym typeface="+mn-ea"/>
              </a:rPr>
              <a:t>Primitive Instancing</a:t>
            </a:r>
            <a:br>
              <a:rPr lang="en-IN" b="1" dirty="0">
                <a:latin typeface="Times New Roman" panose="02020603050405020304" charset="0"/>
                <a:cs typeface="Times New Roman" panose="02020603050405020304" charset="0"/>
                <a:sym typeface="+mn-ea"/>
              </a:rPr>
            </a:b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85000" lnSpcReduction="20000"/>
          </a:bodyPr>
          <a:lstStyle/>
          <a:p>
            <a:pPr algn="just"/>
            <a:r>
              <a:rPr lang="en-US" dirty="0"/>
              <a:t>This scheme is based on notion of families of object, each member of a family distinguishable from the other by a few parameters. </a:t>
            </a:r>
            <a:endParaRPr lang="en-US" dirty="0" smtClean="0"/>
          </a:p>
          <a:p>
            <a:pPr algn="just"/>
            <a:r>
              <a:rPr lang="en-US" dirty="0" smtClean="0"/>
              <a:t>Each </a:t>
            </a:r>
            <a:r>
              <a:rPr lang="en-US" dirty="0"/>
              <a:t>object family is called a generic primitive, and individual objects within a family are called primitive instances. For example, a family of bolts is a generic primitive, and a single bolt specified by a particular set of parameters is a primitive instance</a:t>
            </a:r>
            <a:r>
              <a:rPr lang="en-US" dirty="0" smtClean="0"/>
              <a:t>.</a:t>
            </a:r>
          </a:p>
          <a:p>
            <a:pPr algn="just"/>
            <a:r>
              <a:rPr lang="en-US" dirty="0" smtClean="0"/>
              <a:t> </a:t>
            </a:r>
            <a:r>
              <a:rPr lang="en-US" dirty="0"/>
              <a:t>The distinguishing characteristic of pure parameterized instancing schemes is the lack of means for combining instances to create new structures which represent new and more complex objects. </a:t>
            </a:r>
            <a:endParaRPr lang="en-US" dirty="0" smtClean="0"/>
          </a:p>
          <a:p>
            <a:pPr algn="just"/>
            <a:r>
              <a:rPr lang="en-US" dirty="0" smtClean="0"/>
              <a:t>The </a:t>
            </a:r>
            <a:r>
              <a:rPr lang="en-US" dirty="0"/>
              <a:t>other main drawback of this scheme is the difficulty of writing algorithms for computing properties of represented solids. </a:t>
            </a:r>
            <a:endParaRPr lang="en-US" dirty="0" smtClean="0"/>
          </a:p>
          <a:p>
            <a:pPr algn="just"/>
            <a:r>
              <a:rPr lang="en-US" dirty="0" smtClean="0"/>
              <a:t>A </a:t>
            </a:r>
            <a:r>
              <a:rPr lang="en-US" dirty="0"/>
              <a:t>considerable amount of family-specific information must be built into the algorithms and therefore each generic primitive must be treated as a special case, allowing no uniform overall treatment. </a:t>
            </a:r>
            <a:endParaRPr lang="en-US" dirty="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latin typeface="Times New Roman" panose="02020603050405020304" charset="0"/>
                <a:cs typeface="Times New Roman" panose="02020603050405020304" charset="0"/>
                <a:sym typeface="+mn-ea"/>
              </a:rPr>
              <a:t>Sweep Representation </a:t>
            </a:r>
          </a:p>
        </p:txBody>
      </p:sp>
      <p:sp>
        <p:nvSpPr>
          <p:cNvPr id="3" name="Content Placeholder 2"/>
          <p:cNvSpPr>
            <a:spLocks noGrp="1"/>
          </p:cNvSpPr>
          <p:nvPr>
            <p:ph sz="half" idx="1"/>
          </p:nvPr>
        </p:nvSpPr>
        <p:spPr/>
        <p:txBody>
          <a:bodyPr>
            <a:normAutofit fontScale="85000" lnSpcReduction="20000"/>
          </a:bodyPr>
          <a:lstStyle/>
          <a:p>
            <a:pPr algn="just"/>
            <a:r>
              <a:rPr lang="en-US" dirty="0">
                <a:solidFill>
                  <a:srgbClr val="212121"/>
                </a:solidFill>
                <a:latin typeface="Times New Roman"/>
              </a:rPr>
              <a:t>Sweep representations are used to construct three dimensional objects from two dimensional shape </a:t>
            </a:r>
            <a:r>
              <a:rPr lang="en-US" dirty="0" smtClean="0">
                <a:solidFill>
                  <a:srgbClr val="212121"/>
                </a:solidFill>
                <a:latin typeface="Times New Roman"/>
              </a:rPr>
              <a:t>.</a:t>
            </a:r>
          </a:p>
          <a:p>
            <a:pPr algn="just"/>
            <a:r>
              <a:rPr lang="en-US" dirty="0" smtClean="0">
                <a:solidFill>
                  <a:srgbClr val="212121"/>
                </a:solidFill>
                <a:latin typeface="Times New Roman"/>
              </a:rPr>
              <a:t>There </a:t>
            </a:r>
            <a:r>
              <a:rPr lang="en-US" dirty="0">
                <a:solidFill>
                  <a:srgbClr val="212121"/>
                </a:solidFill>
                <a:latin typeface="Times New Roman"/>
              </a:rPr>
              <a:t>are two ways to achieve sweep: </a:t>
            </a:r>
            <a:r>
              <a:rPr lang="en-US" b="1" dirty="0">
                <a:solidFill>
                  <a:srgbClr val="212121"/>
                </a:solidFill>
                <a:latin typeface="Times New Roman"/>
              </a:rPr>
              <a:t>Translational sweep </a:t>
            </a:r>
            <a:r>
              <a:rPr lang="en-US" dirty="0">
                <a:solidFill>
                  <a:srgbClr val="212121"/>
                </a:solidFill>
                <a:latin typeface="Times New Roman"/>
              </a:rPr>
              <a:t>and </a:t>
            </a:r>
            <a:r>
              <a:rPr lang="en-US" b="1" dirty="0">
                <a:solidFill>
                  <a:srgbClr val="212121"/>
                </a:solidFill>
                <a:latin typeface="Times New Roman"/>
              </a:rPr>
              <a:t>Rotational sweep</a:t>
            </a:r>
            <a:r>
              <a:rPr lang="en-US" dirty="0">
                <a:solidFill>
                  <a:srgbClr val="212121"/>
                </a:solidFill>
                <a:latin typeface="Times New Roman"/>
              </a:rPr>
              <a:t>. </a:t>
            </a:r>
            <a:endParaRPr lang="en-US" dirty="0" smtClean="0">
              <a:solidFill>
                <a:srgbClr val="212121"/>
              </a:solidFill>
              <a:latin typeface="Times New Roman"/>
            </a:endParaRPr>
          </a:p>
          <a:p>
            <a:pPr algn="just"/>
            <a:r>
              <a:rPr lang="en-US" dirty="0" smtClean="0">
                <a:solidFill>
                  <a:srgbClr val="212121"/>
                </a:solidFill>
                <a:latin typeface="Times New Roman"/>
              </a:rPr>
              <a:t>In </a:t>
            </a:r>
            <a:r>
              <a:rPr lang="en-US" dirty="0">
                <a:solidFill>
                  <a:srgbClr val="212121"/>
                </a:solidFill>
                <a:latin typeface="Times New Roman"/>
              </a:rPr>
              <a:t>translational sweeps, the 2D shape is swept along a linear path normal to the plane of the area to construct three dimensional object. </a:t>
            </a:r>
            <a:endParaRPr lang="en-US" dirty="0" smtClean="0">
              <a:solidFill>
                <a:srgbClr val="212121"/>
              </a:solidFill>
              <a:latin typeface="Times New Roman"/>
            </a:endParaRPr>
          </a:p>
          <a:p>
            <a:pPr algn="just"/>
            <a:r>
              <a:rPr lang="en-US" dirty="0" smtClean="0">
                <a:solidFill>
                  <a:srgbClr val="212121"/>
                </a:solidFill>
                <a:latin typeface="Times New Roman"/>
              </a:rPr>
              <a:t>To </a:t>
            </a:r>
            <a:r>
              <a:rPr lang="en-US" dirty="0">
                <a:solidFill>
                  <a:srgbClr val="212121"/>
                </a:solidFill>
                <a:latin typeface="Times New Roman"/>
              </a:rPr>
              <a:t>obtain the wireframe representation we have to replicate the 2D shape and draw a set of connecting lines in the direction of shape, as shown in the figure (8) </a:t>
            </a:r>
            <a:endParaRPr lang="en-US" dirty="0">
              <a:latin typeface="Times New Roman" panose="02020603050405020304" charset="0"/>
              <a:cs typeface="Times New Roman" panose="02020603050405020304" charset="0"/>
            </a:endParaRP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15210" y="1931830"/>
            <a:ext cx="4895579" cy="378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718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latin typeface="Times New Roman" panose="02020603050405020304" charset="0"/>
                <a:cs typeface="Times New Roman" panose="02020603050405020304" charset="0"/>
                <a:sym typeface="+mn-ea"/>
              </a:rPr>
              <a:t>Sweep Representation </a:t>
            </a:r>
          </a:p>
        </p:txBody>
      </p:sp>
      <p:sp>
        <p:nvSpPr>
          <p:cNvPr id="3" name="Content Placeholder 2"/>
          <p:cNvSpPr>
            <a:spLocks noGrp="1"/>
          </p:cNvSpPr>
          <p:nvPr>
            <p:ph sz="half" idx="1"/>
          </p:nvPr>
        </p:nvSpPr>
        <p:spPr/>
        <p:txBody>
          <a:bodyPr>
            <a:noAutofit/>
          </a:bodyPr>
          <a:lstStyle/>
          <a:p>
            <a:pPr algn="just"/>
            <a:r>
              <a:rPr lang="en-US" sz="1600" dirty="0">
                <a:solidFill>
                  <a:srgbClr val="212121"/>
                </a:solidFill>
                <a:latin typeface="Times New Roman"/>
              </a:rPr>
              <a:t>In rotational sweeps, the 2D shape is rotated about an a axis of rotation specified in the plane of 2D shape to produce three dimensional object. This is illustrated in figure (9). </a:t>
            </a:r>
            <a:endParaRPr lang="en-US" sz="1600" dirty="0" smtClean="0">
              <a:solidFill>
                <a:srgbClr val="212121"/>
              </a:solidFill>
              <a:latin typeface="Times New Roman"/>
            </a:endParaRPr>
          </a:p>
          <a:p>
            <a:pPr algn="just"/>
            <a:r>
              <a:rPr lang="en-US" sz="1600" dirty="0">
                <a:solidFill>
                  <a:srgbClr val="212121"/>
                </a:solidFill>
                <a:latin typeface="Times New Roman"/>
              </a:rPr>
              <a:t>In general we can specify sweep constructions using any path. For translation we can vary the shape or size of the original 2D shape along the sweep path. </a:t>
            </a:r>
            <a:endParaRPr lang="en-US" sz="1600" dirty="0" smtClean="0">
              <a:solidFill>
                <a:srgbClr val="212121"/>
              </a:solidFill>
              <a:latin typeface="Times New Roman"/>
            </a:endParaRPr>
          </a:p>
          <a:p>
            <a:pPr algn="just"/>
            <a:r>
              <a:rPr lang="en-US" sz="1600" dirty="0" smtClean="0">
                <a:solidFill>
                  <a:srgbClr val="212121"/>
                </a:solidFill>
                <a:latin typeface="Times New Roman"/>
              </a:rPr>
              <a:t>For </a:t>
            </a:r>
            <a:r>
              <a:rPr lang="en-US" sz="1600" dirty="0">
                <a:solidFill>
                  <a:srgbClr val="212121"/>
                </a:solidFill>
                <a:latin typeface="Times New Roman"/>
              </a:rPr>
              <a:t>rotational sweeps, we can move along a circular path through any angular distance from 0° to 360°. </a:t>
            </a:r>
            <a:endParaRPr lang="en-US" sz="1600" dirty="0" smtClean="0">
              <a:solidFill>
                <a:srgbClr val="212121"/>
              </a:solidFill>
              <a:latin typeface="Times New Roman"/>
            </a:endParaRPr>
          </a:p>
          <a:p>
            <a:pPr algn="just"/>
            <a:r>
              <a:rPr lang="en-US" sz="1600" dirty="0" smtClean="0">
                <a:solidFill>
                  <a:srgbClr val="212121"/>
                </a:solidFill>
                <a:latin typeface="Times New Roman"/>
              </a:rPr>
              <a:t>These </a:t>
            </a:r>
            <a:r>
              <a:rPr lang="en-US" sz="1600" dirty="0">
                <a:solidFill>
                  <a:srgbClr val="212121"/>
                </a:solidFill>
                <a:latin typeface="Times New Roman"/>
              </a:rPr>
              <a:t>sweeps whose generating area or volume changes in size, shape or orientation as they are swept and that follow an arbitrary curved trajectory are called general sweeps </a:t>
            </a:r>
            <a:r>
              <a:rPr lang="en-US" sz="1600" dirty="0" smtClean="0">
                <a:solidFill>
                  <a:srgbClr val="212121"/>
                </a:solidFill>
                <a:latin typeface="Times New Roman"/>
              </a:rPr>
              <a:t>.</a:t>
            </a:r>
          </a:p>
          <a:p>
            <a:pPr algn="just"/>
            <a:r>
              <a:rPr lang="en-US" sz="1600" dirty="0" smtClean="0">
                <a:solidFill>
                  <a:srgbClr val="212121"/>
                </a:solidFill>
                <a:latin typeface="Times New Roman"/>
              </a:rPr>
              <a:t>General </a:t>
            </a:r>
            <a:r>
              <a:rPr lang="en-US" sz="1600" dirty="0">
                <a:solidFill>
                  <a:srgbClr val="212121"/>
                </a:solidFill>
                <a:latin typeface="Times New Roman"/>
              </a:rPr>
              <a:t>sweeps are difficult to model efficiently for example, the trajectory and object shape may make the swept object intersect itself, making volume calculations complicated. Further more, general sweeps do not always generate solids. For example, sweeping a 2D shape in its own plane generates another 2D shape. </a:t>
            </a:r>
            <a:endParaRPr lang="en-US" sz="1600" dirty="0">
              <a:latin typeface="Times New Roman" panose="02020603050405020304" charset="0"/>
              <a:cs typeface="Times New Roman" panose="02020603050405020304" charset="0"/>
            </a:endParaRPr>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04586" y="1682530"/>
            <a:ext cx="4497856" cy="469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504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prstClr val="black"/>
                </a:solidFill>
                <a:latin typeface="Times New Roman" panose="02020603050405020304" charset="0"/>
                <a:ea typeface="+mn-ea"/>
                <a:cs typeface="Times New Roman" panose="02020603050405020304" charset="0"/>
              </a:rPr>
              <a:t>Boundary Representations </a:t>
            </a:r>
          </a:p>
        </p:txBody>
      </p:sp>
      <p:sp>
        <p:nvSpPr>
          <p:cNvPr id="3" name="Content Placeholder 2"/>
          <p:cNvSpPr>
            <a:spLocks noGrp="1"/>
          </p:cNvSpPr>
          <p:nvPr>
            <p:ph sz="half" idx="1"/>
          </p:nvPr>
        </p:nvSpPr>
        <p:spPr/>
        <p:txBody>
          <a:bodyPr>
            <a:noAutofit/>
          </a:bodyPr>
          <a:lstStyle/>
          <a:p>
            <a:pPr algn="just"/>
            <a:r>
              <a:rPr lang="en-US" sz="1600" dirty="0">
                <a:solidFill>
                  <a:srgbClr val="000000"/>
                </a:solidFill>
                <a:latin typeface="Times New Roman"/>
              </a:rPr>
              <a:t>Boundary Representation, or B-rep for short, can be considered as an extension to the wireframe model. </a:t>
            </a:r>
            <a:endParaRPr lang="en-US" sz="1600" dirty="0" smtClean="0">
              <a:solidFill>
                <a:srgbClr val="000000"/>
              </a:solidFill>
              <a:latin typeface="Times New Roman"/>
            </a:endParaRPr>
          </a:p>
          <a:p>
            <a:pPr algn="just"/>
            <a:r>
              <a:rPr lang="en-US" sz="1600" dirty="0" smtClean="0">
                <a:solidFill>
                  <a:srgbClr val="000000"/>
                </a:solidFill>
                <a:latin typeface="Times New Roman"/>
              </a:rPr>
              <a:t>The </a:t>
            </a:r>
            <a:r>
              <a:rPr lang="en-US" sz="1600" dirty="0">
                <a:solidFill>
                  <a:srgbClr val="000000"/>
                </a:solidFill>
                <a:latin typeface="Times New Roman"/>
              </a:rPr>
              <a:t>merit of a B-rep is that a solid is bounded by its surface and has its interior and exterior. </a:t>
            </a:r>
            <a:endParaRPr lang="en-US" sz="1600" dirty="0" smtClean="0">
              <a:solidFill>
                <a:srgbClr val="000000"/>
              </a:solidFill>
              <a:latin typeface="Times New Roman"/>
            </a:endParaRPr>
          </a:p>
          <a:p>
            <a:pPr algn="just"/>
            <a:r>
              <a:rPr lang="en-US" sz="1600" dirty="0" smtClean="0">
                <a:solidFill>
                  <a:srgbClr val="000000"/>
                </a:solidFill>
                <a:latin typeface="Times New Roman"/>
              </a:rPr>
              <a:t>The </a:t>
            </a:r>
            <a:r>
              <a:rPr lang="en-US" sz="1600" dirty="0">
                <a:solidFill>
                  <a:srgbClr val="000000"/>
                </a:solidFill>
                <a:latin typeface="Times New Roman"/>
              </a:rPr>
              <a:t>surface of a solid consists of a set of well-organized faces, each of which is a piece of some surface (.e.g., a surface patch). </a:t>
            </a:r>
            <a:endParaRPr lang="en-US" sz="1600" dirty="0" smtClean="0">
              <a:solidFill>
                <a:srgbClr val="000000"/>
              </a:solidFill>
              <a:latin typeface="Times New Roman"/>
            </a:endParaRPr>
          </a:p>
          <a:p>
            <a:pPr algn="just"/>
            <a:r>
              <a:rPr lang="en-US" sz="1600" dirty="0" smtClean="0">
                <a:solidFill>
                  <a:srgbClr val="000000"/>
                </a:solidFill>
                <a:latin typeface="Times New Roman"/>
              </a:rPr>
              <a:t>Faces </a:t>
            </a:r>
            <a:r>
              <a:rPr lang="en-US" sz="1600" dirty="0">
                <a:solidFill>
                  <a:srgbClr val="000000"/>
                </a:solidFill>
                <a:latin typeface="Times New Roman"/>
              </a:rPr>
              <a:t>may share vertices and edges that are curve segments. Therefore, a B-rep is an extension to the wireframe model by adding face information to the latter. </a:t>
            </a:r>
          </a:p>
          <a:p>
            <a:pPr algn="just"/>
            <a:r>
              <a:rPr lang="en-US" sz="1600" dirty="0">
                <a:solidFill>
                  <a:srgbClr val="000000"/>
                </a:solidFill>
                <a:latin typeface="Times New Roman"/>
              </a:rPr>
              <a:t>There are two types of information in a B-rep: topological and geometric. </a:t>
            </a:r>
            <a:endParaRPr lang="en-US" sz="1600" dirty="0" smtClean="0">
              <a:solidFill>
                <a:srgbClr val="000000"/>
              </a:solidFill>
              <a:latin typeface="Times New Roman"/>
            </a:endParaRPr>
          </a:p>
          <a:p>
            <a:pPr algn="just"/>
            <a:r>
              <a:rPr lang="en-US" sz="1600" dirty="0" smtClean="0">
                <a:solidFill>
                  <a:srgbClr val="000000"/>
                </a:solidFill>
                <a:latin typeface="Times New Roman"/>
              </a:rPr>
              <a:t>Topological </a:t>
            </a:r>
            <a:r>
              <a:rPr lang="en-US" sz="1600" dirty="0">
                <a:solidFill>
                  <a:srgbClr val="000000"/>
                </a:solidFill>
                <a:latin typeface="Times New Roman"/>
              </a:rPr>
              <a:t>information provides the relationships among vertices, edges and faces similar to that used in a wireframe model</a:t>
            </a:r>
            <a:r>
              <a:rPr lang="en-US" sz="1600" dirty="0" smtClean="0">
                <a:solidFill>
                  <a:srgbClr val="000000"/>
                </a:solidFill>
                <a:latin typeface="Times New Roman"/>
              </a:rPr>
              <a:t>.</a:t>
            </a:r>
          </a:p>
          <a:p>
            <a:pPr algn="just"/>
            <a:r>
              <a:rPr lang="en-US" sz="1600" dirty="0" smtClean="0">
                <a:solidFill>
                  <a:srgbClr val="000000"/>
                </a:solidFill>
                <a:latin typeface="Times New Roman"/>
              </a:rPr>
              <a:t> </a:t>
            </a:r>
            <a:r>
              <a:rPr lang="en-US" sz="1600" dirty="0">
                <a:solidFill>
                  <a:srgbClr val="000000"/>
                </a:solidFill>
                <a:latin typeface="Times New Roman"/>
              </a:rPr>
              <a:t>In addition to connectivity, topological information also includes orientation of edges and faces. Geometric information is usually equations of the edges and faces. </a:t>
            </a:r>
            <a:endParaRPr lang="en-US" sz="1600" dirty="0">
              <a:latin typeface="Times New Roman" panose="02020603050405020304" charset="0"/>
              <a:cs typeface="Times New Roman" panose="02020603050405020304" charset="0"/>
            </a:endParaRP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93983" y="2034862"/>
            <a:ext cx="3619559" cy="397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81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prstClr val="black"/>
                </a:solidFill>
                <a:latin typeface="Times New Roman" panose="02020603050405020304" charset="0"/>
                <a:ea typeface="+mn-ea"/>
                <a:cs typeface="Times New Roman" panose="02020603050405020304" charset="0"/>
              </a:rPr>
              <a:t>Boundary Representations </a:t>
            </a:r>
          </a:p>
        </p:txBody>
      </p:sp>
      <p:sp>
        <p:nvSpPr>
          <p:cNvPr id="3" name="Content Placeholder 2"/>
          <p:cNvSpPr>
            <a:spLocks noGrp="1"/>
          </p:cNvSpPr>
          <p:nvPr>
            <p:ph sz="half" idx="1"/>
          </p:nvPr>
        </p:nvSpPr>
        <p:spPr/>
        <p:txBody>
          <a:bodyPr>
            <a:noAutofit/>
          </a:bodyPr>
          <a:lstStyle/>
          <a:p>
            <a:pPr algn="just"/>
            <a:r>
              <a:rPr lang="en-US" sz="1400" dirty="0">
                <a:solidFill>
                  <a:srgbClr val="000000"/>
                </a:solidFill>
                <a:latin typeface="Times New Roman"/>
              </a:rPr>
              <a:t>The orientation of each face is important. Normally, a face is surrounded by a set of vertices. </a:t>
            </a:r>
            <a:endParaRPr lang="en-US" sz="1400" dirty="0" smtClean="0">
              <a:solidFill>
                <a:srgbClr val="000000"/>
              </a:solidFill>
              <a:latin typeface="Times New Roman"/>
            </a:endParaRPr>
          </a:p>
          <a:p>
            <a:pPr algn="just"/>
            <a:r>
              <a:rPr lang="en-US" sz="1400" dirty="0" smtClean="0">
                <a:solidFill>
                  <a:srgbClr val="000000"/>
                </a:solidFill>
                <a:latin typeface="Times New Roman"/>
              </a:rPr>
              <a:t>Using </a:t>
            </a:r>
            <a:r>
              <a:rPr lang="en-US" sz="1400" dirty="0">
                <a:solidFill>
                  <a:srgbClr val="000000"/>
                </a:solidFill>
                <a:latin typeface="Times New Roman"/>
              </a:rPr>
              <a:t>the right-handed rule, the ordering of these vertices for describing a particular face must guarantee that the normal vector of that face is pointing to the exterior of the solid. </a:t>
            </a:r>
            <a:endParaRPr lang="en-US" sz="1400" dirty="0" smtClean="0">
              <a:solidFill>
                <a:srgbClr val="000000"/>
              </a:solidFill>
              <a:latin typeface="Times New Roman"/>
            </a:endParaRPr>
          </a:p>
          <a:p>
            <a:pPr algn="just"/>
            <a:r>
              <a:rPr lang="en-US" sz="1400" dirty="0" smtClean="0">
                <a:solidFill>
                  <a:srgbClr val="000000"/>
                </a:solidFill>
                <a:latin typeface="Times New Roman"/>
              </a:rPr>
              <a:t>Normally</a:t>
            </a:r>
            <a:r>
              <a:rPr lang="en-US" sz="1400" dirty="0">
                <a:solidFill>
                  <a:srgbClr val="000000"/>
                </a:solidFill>
                <a:latin typeface="Times New Roman"/>
              </a:rPr>
              <a:t>, the order is counter clockwise. If that face is given by an equation, the equation must be rewritten so that the normal vector at every point on the part that is being used as a face points to the exterior of the solid. </a:t>
            </a:r>
            <a:endParaRPr lang="en-US" sz="1400" dirty="0" smtClean="0">
              <a:solidFill>
                <a:srgbClr val="000000"/>
              </a:solidFill>
              <a:latin typeface="Times New Roman"/>
            </a:endParaRPr>
          </a:p>
          <a:p>
            <a:pPr algn="just"/>
            <a:r>
              <a:rPr lang="en-US" sz="1400" dirty="0" smtClean="0">
                <a:solidFill>
                  <a:srgbClr val="000000"/>
                </a:solidFill>
                <a:latin typeface="Times New Roman"/>
              </a:rPr>
              <a:t>Therefore</a:t>
            </a:r>
            <a:r>
              <a:rPr lang="en-US" sz="1400" dirty="0">
                <a:solidFill>
                  <a:srgbClr val="000000"/>
                </a:solidFill>
                <a:latin typeface="Times New Roman"/>
              </a:rPr>
              <a:t>, by inspecting normal vectors one can immediately tell the inside and outside of a solid under B-rep. This orientation must be done for all faces. </a:t>
            </a:r>
            <a:endParaRPr lang="en-US" sz="1400" dirty="0" smtClean="0">
              <a:solidFill>
                <a:srgbClr val="000000"/>
              </a:solidFill>
              <a:latin typeface="Times New Roman"/>
            </a:endParaRPr>
          </a:p>
          <a:p>
            <a:pPr algn="just"/>
            <a:r>
              <a:rPr lang="en-US" sz="1400" dirty="0" smtClean="0">
                <a:solidFill>
                  <a:srgbClr val="000000"/>
                </a:solidFill>
                <a:latin typeface="Times New Roman"/>
              </a:rPr>
              <a:t>The </a:t>
            </a:r>
            <a:r>
              <a:rPr lang="en-US" sz="1400" dirty="0">
                <a:solidFill>
                  <a:srgbClr val="000000"/>
                </a:solidFill>
                <a:latin typeface="Times New Roman"/>
              </a:rPr>
              <a:t>following shows three faces and their outward pointing normal vectors. </a:t>
            </a:r>
            <a:endParaRPr lang="en-US" sz="1400" dirty="0" smtClean="0">
              <a:solidFill>
                <a:srgbClr val="000000"/>
              </a:solidFill>
              <a:latin typeface="Times New Roman"/>
            </a:endParaRPr>
          </a:p>
          <a:p>
            <a:pPr algn="just"/>
            <a:r>
              <a:rPr lang="en-US" sz="1400" dirty="0" smtClean="0">
                <a:solidFill>
                  <a:srgbClr val="000000"/>
                </a:solidFill>
                <a:latin typeface="Times New Roman"/>
              </a:rPr>
              <a:t>To </a:t>
            </a:r>
            <a:r>
              <a:rPr lang="en-US" sz="1400" dirty="0">
                <a:solidFill>
                  <a:srgbClr val="000000"/>
                </a:solidFill>
                <a:latin typeface="Times New Roman"/>
              </a:rPr>
              <a:t>describe the top surface, the vertices should be 6, 7, 2, 1 or 7, 2, 1, 6 or 2, 1, 6, 7 or 1, 6, 7, 2. </a:t>
            </a:r>
            <a:endParaRPr lang="en-US" sz="1400" dirty="0" smtClean="0">
              <a:solidFill>
                <a:srgbClr val="000000"/>
              </a:solidFill>
              <a:latin typeface="Times New Roman"/>
            </a:endParaRPr>
          </a:p>
          <a:p>
            <a:pPr algn="just"/>
            <a:r>
              <a:rPr lang="en-US" sz="1400" dirty="0" smtClean="0">
                <a:solidFill>
                  <a:srgbClr val="000000"/>
                </a:solidFill>
                <a:latin typeface="Times New Roman"/>
              </a:rPr>
              <a:t>To </a:t>
            </a:r>
            <a:r>
              <a:rPr lang="en-US" sz="1400" dirty="0">
                <a:solidFill>
                  <a:srgbClr val="000000"/>
                </a:solidFill>
                <a:latin typeface="Times New Roman"/>
              </a:rPr>
              <a:t>describe the left face, the order should be 1, 2, 3, 4 or 2, 3, 4, 1 or 3, 4, 1, 2 or 4, 1, 2, 3. </a:t>
            </a:r>
            <a:endParaRPr lang="en-US" sz="1400" dirty="0">
              <a:latin typeface="Times New Roman" panose="02020603050405020304" charset="0"/>
              <a:cs typeface="Times New Roman" panose="02020603050405020304" charset="0"/>
            </a:endParaRP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93983" y="2034862"/>
            <a:ext cx="3619559" cy="397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94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lvl="0" indent="-228600">
              <a:spcBef>
                <a:spcPts val="1000"/>
              </a:spcBef>
            </a:pPr>
            <a:r>
              <a:rPr lang="en-IN" sz="3200" b="1" dirty="0">
                <a:solidFill>
                  <a:srgbClr val="000000"/>
                </a:solidFill>
                <a:latin typeface="Times New Roman"/>
                <a:ea typeface="+mn-ea"/>
                <a:cs typeface="+mn-cs"/>
              </a:rPr>
              <a:t>Spatial Partitioning Representations </a:t>
            </a:r>
          </a:p>
        </p:txBody>
      </p:sp>
      <p:sp>
        <p:nvSpPr>
          <p:cNvPr id="3" name="Content Placeholder 2"/>
          <p:cNvSpPr>
            <a:spLocks noGrp="1"/>
          </p:cNvSpPr>
          <p:nvPr>
            <p:ph sz="half" idx="1"/>
          </p:nvPr>
        </p:nvSpPr>
        <p:spPr/>
        <p:txBody>
          <a:bodyPr>
            <a:noAutofit/>
          </a:bodyPr>
          <a:lstStyle/>
          <a:p>
            <a:pPr algn="just"/>
            <a:r>
              <a:rPr lang="en-US" sz="1800" dirty="0">
                <a:solidFill>
                  <a:srgbClr val="000000"/>
                </a:solidFill>
                <a:latin typeface="Times New Roman"/>
              </a:rPr>
              <a:t>In geometry, </a:t>
            </a:r>
            <a:r>
              <a:rPr lang="en-US" sz="1800" b="1" dirty="0">
                <a:solidFill>
                  <a:srgbClr val="000000"/>
                </a:solidFill>
                <a:latin typeface="Times New Roman"/>
              </a:rPr>
              <a:t>space partitioning </a:t>
            </a:r>
            <a:r>
              <a:rPr lang="en-US" sz="1800" dirty="0">
                <a:solidFill>
                  <a:srgbClr val="000000"/>
                </a:solidFill>
                <a:latin typeface="Times New Roman"/>
              </a:rPr>
              <a:t>is the process of dividing a space (usually a Euclidean space) into two or more disjoint subsets. </a:t>
            </a:r>
            <a:endParaRPr lang="en-US" sz="1800" dirty="0" smtClean="0">
              <a:solidFill>
                <a:srgbClr val="000000"/>
              </a:solidFill>
              <a:latin typeface="Times New Roman"/>
            </a:endParaRPr>
          </a:p>
          <a:p>
            <a:pPr algn="just"/>
            <a:r>
              <a:rPr lang="en-US" sz="1800" dirty="0" smtClean="0">
                <a:solidFill>
                  <a:srgbClr val="000000"/>
                </a:solidFill>
                <a:latin typeface="Times New Roman"/>
              </a:rPr>
              <a:t>In </a:t>
            </a:r>
            <a:r>
              <a:rPr lang="en-US" sz="1800" dirty="0">
                <a:solidFill>
                  <a:srgbClr val="000000"/>
                </a:solidFill>
                <a:latin typeface="Times New Roman"/>
              </a:rPr>
              <a:t>other words, space partitioning divides a space into non-overlapping regions. Any point in the space can then be identified to lie in exactly one of the regions. </a:t>
            </a:r>
            <a:endParaRPr lang="en-US" sz="1800" dirty="0" smtClean="0">
              <a:solidFill>
                <a:srgbClr val="000000"/>
              </a:solidFill>
              <a:latin typeface="Times New Roman"/>
            </a:endParaRPr>
          </a:p>
          <a:p>
            <a:pPr algn="just"/>
            <a:r>
              <a:rPr lang="en-US" sz="1800" dirty="0">
                <a:solidFill>
                  <a:srgbClr val="000000"/>
                </a:solidFill>
                <a:latin typeface="Times New Roman"/>
              </a:rPr>
              <a:t>In computer science, binary space partitioning (BSP) is a method for recursively subdividing a space into two convex sets by using </a:t>
            </a:r>
            <a:r>
              <a:rPr lang="en-US" sz="1800" dirty="0" err="1">
                <a:solidFill>
                  <a:srgbClr val="000000"/>
                </a:solidFill>
                <a:latin typeface="Times New Roman"/>
              </a:rPr>
              <a:t>hyperplanes</a:t>
            </a:r>
            <a:r>
              <a:rPr lang="en-US" sz="1800" dirty="0">
                <a:solidFill>
                  <a:srgbClr val="000000"/>
                </a:solidFill>
                <a:latin typeface="Times New Roman"/>
              </a:rPr>
              <a:t> as partitions. </a:t>
            </a:r>
            <a:endParaRPr lang="en-US" sz="1800" dirty="0" smtClean="0">
              <a:solidFill>
                <a:srgbClr val="000000"/>
              </a:solidFill>
              <a:latin typeface="Times New Roman"/>
            </a:endParaRPr>
          </a:p>
          <a:p>
            <a:pPr algn="just"/>
            <a:r>
              <a:rPr lang="en-US" sz="1800" dirty="0" smtClean="0">
                <a:solidFill>
                  <a:srgbClr val="000000"/>
                </a:solidFill>
                <a:latin typeface="Times New Roman"/>
              </a:rPr>
              <a:t>This </a:t>
            </a:r>
            <a:r>
              <a:rPr lang="en-US" sz="1800" dirty="0">
                <a:solidFill>
                  <a:srgbClr val="000000"/>
                </a:solidFill>
                <a:latin typeface="Times New Roman"/>
              </a:rPr>
              <a:t>process of subdividing gives rise to a representation of objects within the space in the form of a tree data structure known as a BSP tree. </a:t>
            </a:r>
            <a:endParaRPr lang="en-US" sz="1800" dirty="0">
              <a:latin typeface="Times New Roman" panose="02020603050405020304" charset="0"/>
              <a:cs typeface="Times New Roman" panose="02020603050405020304" charset="0"/>
            </a:endParaRPr>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403117" y="3423841"/>
            <a:ext cx="2719766" cy="1154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250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b="1" dirty="0">
                <a:solidFill>
                  <a:srgbClr val="000000"/>
                </a:solidFill>
                <a:latin typeface="Times New Roman"/>
              </a:rPr>
              <a:t>Constructive Solid Geometry </a:t>
            </a:r>
            <a:endParaRPr lang="en-IN" dirty="0"/>
          </a:p>
        </p:txBody>
      </p:sp>
      <p:sp>
        <p:nvSpPr>
          <p:cNvPr id="8" name="Content Placeholder 7"/>
          <p:cNvSpPr>
            <a:spLocks noGrp="1"/>
          </p:cNvSpPr>
          <p:nvPr>
            <p:ph sz="half" idx="1"/>
          </p:nvPr>
        </p:nvSpPr>
        <p:spPr/>
        <p:txBody>
          <a:bodyPr>
            <a:normAutofit/>
          </a:bodyPr>
          <a:lstStyle/>
          <a:p>
            <a:pPr algn="just"/>
            <a:r>
              <a:rPr lang="en-US" sz="1800" dirty="0">
                <a:solidFill>
                  <a:srgbClr val="000000"/>
                </a:solidFill>
                <a:latin typeface="Times New Roman"/>
              </a:rPr>
              <a:t>Constructive solid geometry (CSG; formerly called computational binary solid geometry) is a technique used in solid modeling. </a:t>
            </a:r>
            <a:endParaRPr lang="en-US" sz="1800" dirty="0" smtClean="0">
              <a:solidFill>
                <a:srgbClr val="000000"/>
              </a:solidFill>
              <a:latin typeface="Times New Roman"/>
            </a:endParaRPr>
          </a:p>
          <a:p>
            <a:pPr algn="just"/>
            <a:r>
              <a:rPr lang="en-US" sz="1800" dirty="0" smtClean="0">
                <a:solidFill>
                  <a:srgbClr val="000000"/>
                </a:solidFill>
                <a:latin typeface="Times New Roman"/>
              </a:rPr>
              <a:t>Constructive </a:t>
            </a:r>
            <a:r>
              <a:rPr lang="en-US" sz="1800" dirty="0">
                <a:solidFill>
                  <a:srgbClr val="000000"/>
                </a:solidFill>
                <a:latin typeface="Times New Roman"/>
              </a:rPr>
              <a:t>solid geometry allows a modeler to create a complex surface or object by using Boolean operators to combine simpler objects, potentially generating visually complex objects by combining a few primitive ones. In 3D computer graphics and CAD, CSG is often used in procedural modeling. CSG can also be performed on polygonal meshes, and may or may not be procedural and/or parametric. </a:t>
            </a:r>
          </a:p>
          <a:p>
            <a:pPr algn="just"/>
            <a:r>
              <a:rPr lang="en-US" sz="1800" dirty="0">
                <a:solidFill>
                  <a:srgbClr val="000000"/>
                </a:solidFill>
                <a:latin typeface="Times New Roman"/>
              </a:rPr>
              <a:t>Contrast CSG with polygon mesh modeling and box modeling</a:t>
            </a:r>
            <a:r>
              <a:rPr lang="en-US" sz="1800" dirty="0">
                <a:solidFill>
                  <a:srgbClr val="212121"/>
                </a:solidFill>
                <a:latin typeface="Arial"/>
              </a:rPr>
              <a:t>. </a:t>
            </a:r>
            <a:endParaRPr lang="en-IN" sz="18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30345" y="1738648"/>
            <a:ext cx="4945576" cy="445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595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1083</Words>
  <Application>Microsoft Office PowerPoint</Application>
  <PresentationFormat>Custom</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Subject: Computer Graphics and Multimedia Applications Code: BCA401N </vt:lpstr>
      <vt:lpstr>OUTLINE</vt:lpstr>
      <vt:lpstr> Primitive Instancing </vt:lpstr>
      <vt:lpstr>Sweep Representation </vt:lpstr>
      <vt:lpstr>Sweep Representation </vt:lpstr>
      <vt:lpstr>Boundary Representations </vt:lpstr>
      <vt:lpstr>Boundary Representations </vt:lpstr>
      <vt:lpstr>Spatial Partitioning Representations </vt:lpstr>
      <vt:lpstr>Constructive Solid Geometry </vt:lpstr>
      <vt:lpstr>Comparison of Representations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Hp</cp:lastModifiedBy>
  <cp:revision>18</cp:revision>
  <dcterms:created xsi:type="dcterms:W3CDTF">2021-11-14T14:14:00Z</dcterms:created>
  <dcterms:modified xsi:type="dcterms:W3CDTF">2022-06-06T08:52:32Z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