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74" r:id="rId5"/>
    <p:sldId id="275" r:id="rId6"/>
    <p:sldId id="276" r:id="rId7"/>
    <p:sldId id="281"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altLang="en-US" sz="4000" b="1" dirty="0">
                <a:latin typeface="Times New Roman" panose="02020603050405020304" charset="0"/>
                <a:cs typeface="Times New Roman" panose="02020603050405020304" charset="0"/>
              </a:rPr>
              <a:t>Subject: Computer Graphics and Multimedia Applications</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Code: BCA401N</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Lecture 22</a:t>
            </a:r>
            <a:br>
              <a:rPr lang="en-IN" altLang="en-US" sz="4000" dirty="0">
                <a:latin typeface="Times New Roman" panose="02020603050405020304" charset="0"/>
                <a:cs typeface="Times New Roman" panose="02020603050405020304" charset="0"/>
              </a:rPr>
            </a:br>
            <a:endParaRPr lang="en-IN" altLang="en-US" sz="4000" dirty="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normAutofit fontScale="60000"/>
          </a:bodyPr>
          <a:lstStyle/>
          <a:p>
            <a:r>
              <a:rPr lang="en-IN" altLang="en-US" b="1"/>
              <a:t>BY</a:t>
            </a:r>
            <a:endParaRPr lang="en-IN" altLang="en-US" b="1"/>
          </a:p>
          <a:p>
            <a:r>
              <a:rPr lang="en-IN" altLang="en-US" b="1"/>
              <a:t>Dr MAYUR RAHUL</a:t>
            </a:r>
            <a:endParaRPr lang="en-IN" altLang="en-US" b="1"/>
          </a:p>
          <a:p>
            <a:r>
              <a:rPr lang="en-IN" altLang="en-US" b="1"/>
              <a:t>(E762)</a:t>
            </a:r>
            <a:endParaRPr lang="en-IN" altLang="en-US" b="1"/>
          </a:p>
          <a:p>
            <a:r>
              <a:rPr lang="en-IN" altLang="en-US" b="1"/>
              <a:t>DEPARTMENT OF COMPUTER APPLICATION</a:t>
            </a:r>
            <a:endParaRPr lang="en-IN" altLang="en-US" b="1"/>
          </a:p>
          <a:p>
            <a:r>
              <a:rPr lang="en-IN" altLang="en-US" b="1"/>
              <a:t>UIET, CSJM UNIVERSITY, KANPUR</a:t>
            </a:r>
            <a:endParaRPr lang="en-IN" alt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OUTLINE</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r>
              <a:rPr lang="en-IN" sz="3200" b="1">
                <a:latin typeface="Times New Roman" panose="02020603050405020304" charset="0"/>
                <a:cs typeface="Times New Roman" panose="02020603050405020304" charset="0"/>
              </a:rPr>
              <a:t>Prametric cubic curves</a:t>
            </a:r>
            <a:endParaRPr lang="en-IN" sz="3200" b="1">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br>
              <a:rPr lang="en-US">
                <a:latin typeface="Times New Roman" panose="02020603050405020304" charset="0"/>
                <a:cs typeface="Times New Roman" panose="02020603050405020304" charset="0"/>
                <a:sym typeface="+mn-ea"/>
              </a:rPr>
            </a:br>
            <a:r>
              <a:rPr lang="en-IN" b="1">
                <a:latin typeface="Times New Roman" panose="02020603050405020304" charset="0"/>
                <a:cs typeface="Times New Roman" panose="02020603050405020304" charset="0"/>
                <a:sym typeface="+mn-ea"/>
              </a:rPr>
              <a:t>Prametric cubic curves</a:t>
            </a:r>
            <a:endParaRPr lang="en-IN"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lnSpcReduction="20000"/>
          </a:bodyPr>
          <a:p>
            <a:pPr algn="just"/>
            <a:r>
              <a:rPr lang="en-US">
                <a:latin typeface="Times New Roman" panose="02020603050405020304" charset="0"/>
                <a:cs typeface="Times New Roman" panose="02020603050405020304" charset="0"/>
              </a:rPr>
              <a:t>Parametric curves are represented by three equations</a:t>
            </a:r>
            <a:endParaRPr lang="en-US">
              <a:latin typeface="Times New Roman" panose="02020603050405020304" charset="0"/>
              <a:cs typeface="Times New Roman" panose="02020603050405020304" charset="0"/>
            </a:endParaRPr>
          </a:p>
          <a:p>
            <a:pPr marL="0" indent="0" algn="just">
              <a:buNone/>
            </a:pPr>
            <a:r>
              <a:rPr lang="en-US">
                <a:latin typeface="Times New Roman" panose="02020603050405020304" charset="0"/>
                <a:cs typeface="Times New Roman" panose="02020603050405020304" charset="0"/>
              </a:rPr>
              <a:t> x = x(t), y = y(t), z = z(t)</a:t>
            </a:r>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which allows a curved surface to be approximated by a piecewise polynomial curve. </a:t>
            </a:r>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The three equations above are cubic polynomials in the parameter t.</a:t>
            </a:r>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Cubic polynomials are used because this is the lowest order polynomial which allows non-planar curves to be expressed.</a:t>
            </a:r>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The slope of the tangent line at (x, y, z). So the "movement" along the curve at (x, y, z) is linear</a:t>
            </a:r>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A quadratic polynomial. So the "movement" along the curve at (x, y, z) is non-linear and may cross itself</a:t>
            </a:r>
            <a:endParaRPr lang="en-US">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latin typeface="Times New Roman" panose="02020603050405020304" charset="0"/>
                <a:cs typeface="Times New Roman" panose="02020603050405020304" charset="0"/>
              </a:rPr>
              <a:t>Parametric cubic curves</a:t>
            </a:r>
            <a:endParaRPr lang="en-IN" altLang="en-US"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fontScale="90000" lnSpcReduction="10000"/>
          </a:bodyPr>
          <a:p>
            <a:pPr algn="just">
              <a:buFont typeface="Arial" panose="020B0604020202020204" pitchFamily="34" charset="0"/>
              <a:buChar char="•"/>
            </a:pPr>
            <a:r>
              <a:rPr lang="en-US">
                <a:latin typeface="Times New Roman" panose="02020603050405020304" charset="0"/>
                <a:cs typeface="Times New Roman" panose="02020603050405020304" charset="0"/>
              </a:rPr>
              <a:t>Each cubic polynomial has the general form :</a:t>
            </a:r>
            <a:endParaRPr lang="en-US">
              <a:latin typeface="Times New Roman" panose="02020603050405020304" charset="0"/>
              <a:cs typeface="Times New Roman" panose="02020603050405020304" charset="0"/>
            </a:endParaRPr>
          </a:p>
          <a:p>
            <a:pPr marL="0" indent="0" algn="just">
              <a:buFont typeface="Arial" panose="020B0604020202020204" pitchFamily="34" charset="0"/>
              <a:buNone/>
            </a:pPr>
            <a:r>
              <a:rPr lang="en-US">
                <a:latin typeface="Times New Roman" panose="02020603050405020304" charset="0"/>
                <a:cs typeface="Times New Roman" panose="02020603050405020304" charset="0"/>
              </a:rPr>
              <a:t>at3 + bt2 + ct + d</a:t>
            </a:r>
            <a:endParaRPr lang="en-US">
              <a:latin typeface="Times New Roman" panose="02020603050405020304" charset="0"/>
              <a:cs typeface="Times New Roman" panose="02020603050405020304" charset="0"/>
            </a:endParaRPr>
          </a:p>
          <a:p>
            <a:pPr algn="just">
              <a:buFont typeface="Arial" panose="020B0604020202020204" pitchFamily="34" charset="0"/>
              <a:buChar char="•"/>
            </a:pPr>
            <a:r>
              <a:rPr lang="en-US">
                <a:latin typeface="Times New Roman" panose="02020603050405020304" charset="0"/>
                <a:cs typeface="Times New Roman" panose="02020603050405020304" charset="0"/>
              </a:rPr>
              <a:t>The four unknown coefficients (a, b, c, d) are solved for using four knowns (which might be the two endpoints of the curve and the derivatives of the endpoints or the unit tangent vectors at the endpoints).</a:t>
            </a:r>
            <a:endParaRPr lang="en-US">
              <a:latin typeface="Times New Roman" panose="02020603050405020304" charset="0"/>
              <a:cs typeface="Times New Roman" panose="02020603050405020304" charset="0"/>
            </a:endParaRPr>
          </a:p>
          <a:p>
            <a:pPr algn="just">
              <a:buFont typeface="Arial" panose="020B0604020202020204" pitchFamily="34" charset="0"/>
              <a:buChar char="•"/>
            </a:pPr>
            <a:r>
              <a:rPr lang="en-US">
                <a:latin typeface="Times New Roman" panose="02020603050405020304" charset="0"/>
                <a:cs typeface="Times New Roman" panose="02020603050405020304" charset="0"/>
              </a:rPr>
              <a:t>The cubic polynomials required to specify a curved segment Q(t) are (EQS1):</a:t>
            </a:r>
            <a:endParaRPr lang="en-US">
              <a:latin typeface="Times New Roman" panose="02020603050405020304" charset="0"/>
              <a:cs typeface="Times New Roman" panose="02020603050405020304" charset="0"/>
            </a:endParaRPr>
          </a:p>
          <a:p>
            <a:pPr marL="0" indent="0" algn="just">
              <a:buFont typeface="Arial" panose="020B0604020202020204" pitchFamily="34" charset="0"/>
              <a:buNone/>
            </a:pPr>
            <a:r>
              <a:rPr lang="en-US">
                <a:latin typeface="Times New Roman" panose="02020603050405020304" charset="0"/>
                <a:cs typeface="Times New Roman" panose="02020603050405020304" charset="0"/>
              </a:rPr>
              <a:t>x(t) = axt3 + bxt2 + cxt +dx</a:t>
            </a:r>
            <a:endParaRPr lang="en-US">
              <a:latin typeface="Times New Roman" panose="02020603050405020304" charset="0"/>
              <a:cs typeface="Times New Roman" panose="02020603050405020304" charset="0"/>
            </a:endParaRPr>
          </a:p>
          <a:p>
            <a:pPr marL="0" indent="0" algn="just">
              <a:buFont typeface="Arial" panose="020B0604020202020204" pitchFamily="34" charset="0"/>
              <a:buNone/>
            </a:pPr>
            <a:r>
              <a:rPr lang="en-US">
                <a:latin typeface="Times New Roman" panose="02020603050405020304" charset="0"/>
                <a:cs typeface="Times New Roman" panose="02020603050405020304" charset="0"/>
              </a:rPr>
              <a:t>y(t) = ayt3 + byt2 + cyt +dy</a:t>
            </a:r>
            <a:endParaRPr lang="en-US">
              <a:latin typeface="Times New Roman" panose="02020603050405020304" charset="0"/>
              <a:cs typeface="Times New Roman" panose="02020603050405020304" charset="0"/>
            </a:endParaRPr>
          </a:p>
          <a:p>
            <a:pPr marL="0" indent="0" algn="just">
              <a:buFont typeface="Arial" panose="020B0604020202020204" pitchFamily="34" charset="0"/>
              <a:buNone/>
            </a:pPr>
            <a:r>
              <a:rPr lang="en-US">
                <a:latin typeface="Times New Roman" panose="02020603050405020304" charset="0"/>
                <a:cs typeface="Times New Roman" panose="02020603050405020304" charset="0"/>
              </a:rPr>
              <a:t>z(t) = azt3 + bzt2 + czt +dz</a:t>
            </a:r>
            <a:endParaRPr lang="en-US">
              <a:latin typeface="Times New Roman" panose="02020603050405020304" charset="0"/>
              <a:cs typeface="Times New Roman" panose="02020603050405020304" charset="0"/>
            </a:endParaRPr>
          </a:p>
          <a:p>
            <a:pPr algn="just">
              <a:buFont typeface="Arial" panose="020B0604020202020204" pitchFamily="34" charset="0"/>
              <a:buChar char="•"/>
            </a:pPr>
            <a:r>
              <a:rPr lang="en-US">
                <a:latin typeface="Times New Roman" panose="02020603050405020304" charset="0"/>
                <a:cs typeface="Times New Roman" panose="02020603050405020304" charset="0"/>
              </a:rPr>
              <a:t>Because we are dealing with finite curves, t is in the interval [0,1].</a:t>
            </a:r>
            <a:endParaRPr lang="en-US">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t>Parametric cubic curves</a:t>
            </a:r>
            <a:endParaRPr lang="en-IN" altLang="en-US" b="1"/>
          </a:p>
        </p:txBody>
      </p:sp>
      <p:sp>
        <p:nvSpPr>
          <p:cNvPr id="3" name="Content Placeholder 2"/>
          <p:cNvSpPr>
            <a:spLocks noGrp="1"/>
          </p:cNvSpPr>
          <p:nvPr>
            <p:ph idx="1"/>
          </p:nvPr>
        </p:nvSpPr>
        <p:spPr/>
        <p:txBody>
          <a:bodyPr>
            <a:normAutofit/>
          </a:bodyPr>
          <a:p>
            <a:pPr algn="just"/>
            <a:r>
              <a:rPr>
                <a:latin typeface="Times New Roman" panose="02020603050405020304" charset="0"/>
                <a:cs typeface="Times New Roman" panose="02020603050405020304" charset="0"/>
              </a:rPr>
              <a:t>We can more compactly represent Q(t) as T*C where T is the row vector :</a:t>
            </a:r>
            <a:endParaRPr>
              <a:latin typeface="Times New Roman" panose="02020603050405020304" charset="0"/>
              <a:cs typeface="Times New Roman" panose="02020603050405020304" charset="0"/>
            </a:endParaRPr>
          </a:p>
          <a:p>
            <a:pPr marL="0" indent="0" algn="just">
              <a:buNone/>
            </a:pPr>
            <a:r>
              <a:rPr>
                <a:latin typeface="Times New Roman" panose="02020603050405020304" charset="0"/>
                <a:cs typeface="Times New Roman" panose="02020603050405020304" charset="0"/>
              </a:rPr>
              <a:t>[ t3 t2 t 1]</a:t>
            </a:r>
            <a:endParaRPr>
              <a:latin typeface="Times New Roman" panose="02020603050405020304" charset="0"/>
              <a:cs typeface="Times New Roman" panose="02020603050405020304" charset="0"/>
            </a:endParaRPr>
          </a:p>
          <a:p>
            <a:pPr marL="0" indent="0" algn="just">
              <a:buNone/>
            </a:pPr>
            <a:r>
              <a:rPr>
                <a:latin typeface="Times New Roman" panose="02020603050405020304" charset="0"/>
                <a:cs typeface="Times New Roman" panose="02020603050405020304" charset="0"/>
              </a:rPr>
              <a:t>and C is the 4 X 3 matrix :</a:t>
            </a:r>
            <a:endParaRPr>
              <a:latin typeface="Times New Roman" panose="02020603050405020304" charset="0"/>
              <a:cs typeface="Times New Roman" panose="02020603050405020304" charset="0"/>
            </a:endParaRPr>
          </a:p>
          <a:p>
            <a:pPr marL="0" indent="0" algn="just">
              <a:buNone/>
            </a:pPr>
            <a:r>
              <a:rPr>
                <a:latin typeface="Times New Roman" panose="02020603050405020304" charset="0"/>
                <a:cs typeface="Times New Roman" panose="02020603050405020304" charset="0"/>
              </a:rPr>
              <a:t>                           ax ay az </a:t>
            </a:r>
            <a:endParaRPr>
              <a:latin typeface="Times New Roman" panose="02020603050405020304" charset="0"/>
              <a:cs typeface="Times New Roman" panose="02020603050405020304" charset="0"/>
            </a:endParaRPr>
          </a:p>
          <a:p>
            <a:pPr marL="0" indent="0" algn="just">
              <a:buNone/>
            </a:pPr>
            <a:r>
              <a:rPr>
                <a:latin typeface="Times New Roman" panose="02020603050405020304" charset="0"/>
                <a:cs typeface="Times New Roman" panose="02020603050405020304" charset="0"/>
              </a:rPr>
              <a:t>                           bx by bz </a:t>
            </a:r>
            <a:endParaRPr>
              <a:latin typeface="Times New Roman" panose="02020603050405020304" charset="0"/>
              <a:cs typeface="Times New Roman" panose="02020603050405020304" charset="0"/>
            </a:endParaRPr>
          </a:p>
          <a:p>
            <a:pPr marL="0" indent="0" algn="just">
              <a:buNone/>
            </a:pPr>
            <a:r>
              <a:rPr>
                <a:latin typeface="Times New Roman" panose="02020603050405020304" charset="0"/>
                <a:cs typeface="Times New Roman" panose="02020603050405020304" charset="0"/>
              </a:rPr>
              <a:t>                           cx cy cz </a:t>
            </a:r>
            <a:endParaRPr>
              <a:latin typeface="Times New Roman" panose="02020603050405020304" charset="0"/>
              <a:cs typeface="Times New Roman" panose="02020603050405020304" charset="0"/>
            </a:endParaRPr>
          </a:p>
          <a:p>
            <a:pPr marL="0" indent="0" algn="just">
              <a:buNone/>
            </a:pPr>
            <a:r>
              <a:rPr>
                <a:latin typeface="Times New Roman" panose="02020603050405020304" charset="0"/>
                <a:cs typeface="Times New Roman" panose="02020603050405020304" charset="0"/>
              </a:rPr>
              <a:t>                           dx dy dz</a:t>
            </a:r>
            <a:endParaRPr>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t>Types of cubic curves</a:t>
            </a:r>
            <a:endParaRPr lang="en-IN" altLang="en-US" b="1"/>
          </a:p>
        </p:txBody>
      </p:sp>
      <p:sp>
        <p:nvSpPr>
          <p:cNvPr id="3" name="Content Placeholder 2"/>
          <p:cNvSpPr>
            <a:spLocks noGrp="1"/>
          </p:cNvSpPr>
          <p:nvPr>
            <p:ph idx="1"/>
          </p:nvPr>
        </p:nvSpPr>
        <p:spPr/>
        <p:txBody>
          <a:bodyPr>
            <a:normAutofit/>
          </a:bodyPr>
          <a:p>
            <a:pPr marL="0" indent="0" algn="just">
              <a:buNone/>
            </a:pPr>
            <a:r>
              <a:rPr>
                <a:latin typeface="Times New Roman" panose="02020603050405020304" charset="0"/>
                <a:cs typeface="Times New Roman" panose="02020603050405020304" charset="0"/>
              </a:rPr>
              <a:t>The three types of cubic curves are</a:t>
            </a:r>
            <a:endParaRPr>
              <a:latin typeface="Times New Roman" panose="02020603050405020304" charset="0"/>
              <a:cs typeface="Times New Roman" panose="02020603050405020304" charset="0"/>
            </a:endParaRPr>
          </a:p>
          <a:p>
            <a:pPr algn="just"/>
            <a:r>
              <a:rPr>
                <a:latin typeface="Times New Roman" panose="02020603050405020304" charset="0"/>
                <a:cs typeface="Times New Roman" panose="02020603050405020304" charset="0"/>
              </a:rPr>
              <a:t>hermite defined by two endpoints and two tangent vectors</a:t>
            </a:r>
            <a:endParaRPr>
              <a:latin typeface="Times New Roman" panose="02020603050405020304" charset="0"/>
              <a:cs typeface="Times New Roman" panose="02020603050405020304" charset="0"/>
            </a:endParaRPr>
          </a:p>
          <a:p>
            <a:pPr algn="just"/>
            <a:r>
              <a:rPr>
                <a:latin typeface="Times New Roman" panose="02020603050405020304" charset="0"/>
                <a:cs typeface="Times New Roman" panose="02020603050405020304" charset="0"/>
              </a:rPr>
              <a:t>bezier defined by two endpoints and two other points that control the endpoint tangent vectors</a:t>
            </a:r>
            <a:endParaRPr>
              <a:latin typeface="Times New Roman" panose="02020603050405020304" charset="0"/>
              <a:cs typeface="Times New Roman" panose="02020603050405020304" charset="0"/>
            </a:endParaRPr>
          </a:p>
          <a:p>
            <a:pPr algn="just"/>
            <a:r>
              <a:rPr>
                <a:latin typeface="Times New Roman" panose="02020603050405020304" charset="0"/>
                <a:cs typeface="Times New Roman" panose="02020603050405020304" charset="0"/>
              </a:rPr>
              <a:t>splines which are defined by 4 endpoints.</a:t>
            </a:r>
            <a:endParaRPr>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REFERENCES</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r>
              <a:rPr lang="en-US" sz="2000">
                <a:latin typeface="Times New Roman" panose="02020603050405020304" charset="0"/>
                <a:cs typeface="Times New Roman" panose="02020603050405020304" charset="0"/>
              </a:rPr>
              <a:t>https://www.tutorialspoint.com/dbms/dbms_overview.htm</a:t>
            </a:r>
            <a:endParaRPr lang="en-US"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https://www.studytonight.com/dbms/database-model.php</a:t>
            </a:r>
            <a:endParaRPr lang="en-US" sz="2000">
              <a:latin typeface="Times New Roman" panose="02020603050405020304" charset="0"/>
              <a:cs typeface="Times New Roman" panose="02020603050405020304" charset="0"/>
            </a:endParaRPr>
          </a:p>
          <a:p>
            <a:r>
              <a:rPr lang="en-IN" altLang="en-US" sz="2000">
                <a:latin typeface="Times New Roman" panose="02020603050405020304" charset="0"/>
                <a:cs typeface="Times New Roman" panose="02020603050405020304" charset="0"/>
              </a:rPr>
              <a:t>https://www.geeksforgeeks.org/introduction-of-process-synchronization/\</a:t>
            </a:r>
            <a:endParaRPr lang="en-IN" altLang="en-US" sz="2000">
              <a:latin typeface="Times New Roman" panose="02020603050405020304" charset="0"/>
              <a:cs typeface="Times New Roman" panose="02020603050405020304" charset="0"/>
            </a:endParaRPr>
          </a:p>
          <a:p>
            <a:r>
              <a:rPr lang="en-IN" altLang="en-US" sz="2000">
                <a:latin typeface="Times New Roman" panose="02020603050405020304" charset="0"/>
                <a:cs typeface="Times New Roman" panose="02020603050405020304" charset="0"/>
              </a:rPr>
              <a:t>https://www.javatpoint.com/os-process-synchronization-introduction</a:t>
            </a:r>
            <a:endParaRPr lang="en-IN" altLang="en-US" sz="20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2065</Words>
  <Application>WPS Presentation</Application>
  <PresentationFormat>Widescreen</PresentationFormat>
  <Paragraphs>57</Paragraphs>
  <Slides>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vt:lpstr>
      <vt:lpstr>SimSun</vt:lpstr>
      <vt:lpstr>Wingdings</vt:lpstr>
      <vt:lpstr>Times New Roman</vt:lpstr>
      <vt:lpstr>Calibri</vt:lpstr>
      <vt:lpstr>Microsoft YaHei</vt:lpstr>
      <vt:lpstr>Arial Unicode MS</vt:lpstr>
      <vt:lpstr>Calibri Light</vt:lpstr>
      <vt:lpstr>Office Theme</vt:lpstr>
      <vt:lpstr>Subject: Computer Graphics and Multimedia Applications Code: BCA401N Lecture 22 </vt:lpstr>
      <vt:lpstr>OUTLINE</vt:lpstr>
      <vt:lpstr> Quadric Surfaces </vt:lpstr>
      <vt:lpstr>Polygon meshes</vt:lpstr>
      <vt:lpstr>An explicit mesh representation</vt:lpstr>
      <vt:lpstr>Parametric cubic curves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SUBJECT:INTRODUCTION TO DBMS CODE: BCA501N UNIT:I,II </dc:title>
  <dc:creator>This Pc</dc:creator>
  <cp:lastModifiedBy>This Pc</cp:lastModifiedBy>
  <cp:revision>13</cp:revision>
  <dcterms:created xsi:type="dcterms:W3CDTF">2021-11-14T14:14:00Z</dcterms:created>
  <dcterms:modified xsi:type="dcterms:W3CDTF">2022-04-30T07:24:10Z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