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74" r:id="rId4"/>
    <p:sldId id="276" r:id="rId5"/>
    <p:sldId id="280" r:id="rId6"/>
    <p:sldId id="282" r:id="rId7"/>
    <p:sldId id="283" r:id="rId8"/>
    <p:sldId id="284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Subject: Operating System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  <a:t>Code: BCA402N</a:t>
            </a:r>
            <a:br>
              <a:rPr lang="en-IN" altLang="en-US" sz="4000" b="1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IN" altLang="en-US" sz="4000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en-IN" altLang="en-US" sz="4000" dirty="0">
                <a:latin typeface="Times New Roman" panose="02020603050405020304" charset="0"/>
                <a:cs typeface="Times New Roman" panose="02020603050405020304" charset="0"/>
              </a:rPr>
            </a:br>
            <a:endParaRPr lang="en-IN" altLang="en-US" sz="4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r>
              <a:rPr lang="en-IN" altLang="en-US" b="1"/>
              <a:t>BY</a:t>
            </a:r>
          </a:p>
          <a:p>
            <a:r>
              <a:rPr lang="en-IN" altLang="en-US" b="1"/>
              <a:t>Dr MAYUR RAHUL</a:t>
            </a:r>
          </a:p>
          <a:p>
            <a:r>
              <a:rPr lang="en-IN" altLang="en-US" b="1"/>
              <a:t>(E762)</a:t>
            </a:r>
          </a:p>
          <a:p>
            <a:r>
              <a:rPr lang="en-IN" altLang="en-US" b="1"/>
              <a:t>DEPARTMENT OF COMPUTER APPLICATION</a:t>
            </a:r>
          </a:p>
          <a:p>
            <a:r>
              <a:rPr lang="en-IN" altLang="en-US" b="1"/>
              <a:t>UIET, CSJM UNIVERSITY, KANPUR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Introduction</a:t>
            </a:r>
          </a:p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What is main </a:t>
            </a:r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m</a:t>
            </a:r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emory?</a:t>
            </a:r>
          </a:p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What is memory management?</a:t>
            </a:r>
          </a:p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Logical and physical address space</a:t>
            </a:r>
          </a:p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Static and dynamic loading</a:t>
            </a:r>
          </a:p>
          <a:p>
            <a:pPr algn="just"/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Static and dynamic linking</a:t>
            </a:r>
          </a:p>
          <a:p>
            <a:pPr algn="just"/>
            <a:endParaRPr lang="en-IN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IN" sz="3200" b="1" dirty="0" smtClean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r>
              <a:rPr lang="en-IN" sz="3200" b="1" dirty="0" smtClean="0"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en-I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I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I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just"/>
            <a:endParaRPr lang="en-IN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charset="0"/>
                <a:cs typeface="Times New Roman" panose="02020603050405020304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>
                <a:solidFill>
                  <a:srgbClr val="273239"/>
                </a:solidFill>
                <a:latin typeface="urw-din"/>
              </a:rPr>
              <a:t>The term Memory can be defined as a collection of data in a specific format.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It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is used to store instructions and processed data.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The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memory comprises a large array or group of words or bytes, each with its own location.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The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primary motive of a computer system is to execute programs</a:t>
            </a:r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.</a:t>
            </a:r>
          </a:p>
          <a:p>
            <a:pPr algn="just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These programs, along with the information they access, should be in the main memory during execution.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The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CPU fetches instructions from memory according to the value of the program counter. 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000" dirty="0">
                <a:solidFill>
                  <a:srgbClr val="273239"/>
                </a:solidFill>
                <a:latin typeface="urw-din"/>
              </a:rPr>
              <a:t>To achieve a degree of multiprogramming and proper utilization of memory, memory management is important.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Many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memory management methods exist, reflecting various approaches, and the effectiveness of each algorithm depends on the situation. </a:t>
            </a:r>
            <a:endParaRPr lang="en-US" sz="2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>
              <a:spcBef>
                <a:spcPts val="1000"/>
              </a:spcBef>
            </a:pPr>
            <a:r>
              <a:rPr lang="en-IN" sz="3000" b="1" dirty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What is main </a:t>
            </a:r>
            <a:r>
              <a:rPr lang="en-IN" sz="3000" b="1" dirty="0" smtClean="0">
                <a:solidFill>
                  <a:prstClr val="black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memory?</a:t>
            </a:r>
            <a:endParaRPr lang="en-IN" sz="3000" b="1" dirty="0">
              <a:solidFill>
                <a:prstClr val="black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0000" lnSpcReduction="20000"/>
          </a:bodyPr>
          <a:lstStyle/>
          <a:p>
            <a:pPr algn="just" fontAlgn="base"/>
            <a:r>
              <a:rPr lang="en-US" dirty="0">
                <a:solidFill>
                  <a:srgbClr val="273239"/>
                </a:solidFill>
                <a:latin typeface="urw-din"/>
              </a:rPr>
              <a:t>The main memory is central to the operation of a modern computer. </a:t>
            </a:r>
            <a:endParaRPr lang="en-US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dirty="0" smtClean="0">
                <a:solidFill>
                  <a:srgbClr val="273239"/>
                </a:solidFill>
                <a:latin typeface="urw-din"/>
              </a:rPr>
              <a:t>Main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Memory is a large array of words or bytes, ranging in size from hundreds of thousands to billions. </a:t>
            </a:r>
            <a:endParaRPr lang="en-US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dirty="0" smtClean="0">
                <a:solidFill>
                  <a:srgbClr val="273239"/>
                </a:solidFill>
                <a:latin typeface="urw-din"/>
              </a:rPr>
              <a:t>Main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memory is a repository of rapidly available information shared by the CPU and I/O devices. </a:t>
            </a:r>
            <a:endParaRPr lang="en-US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dirty="0" smtClean="0">
                <a:solidFill>
                  <a:srgbClr val="273239"/>
                </a:solidFill>
                <a:latin typeface="urw-din"/>
              </a:rPr>
              <a:t>Main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memory is the place where programs and information are kept when the processor is effectively utilizing them. </a:t>
            </a:r>
            <a:endParaRPr lang="en-US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dirty="0">
                <a:solidFill>
                  <a:srgbClr val="273239"/>
                </a:solidFill>
                <a:latin typeface="urw-din"/>
              </a:rPr>
              <a:t> Main memory is associated with the processor, so moving instructions and information into and out of the processor is extremely fast.  </a:t>
            </a:r>
            <a:endParaRPr lang="en-US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dirty="0" smtClean="0">
                <a:solidFill>
                  <a:srgbClr val="273239"/>
                </a:solidFill>
                <a:latin typeface="urw-din"/>
              </a:rPr>
              <a:t>Main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memory is also known as RAM(Random Access Memory). </a:t>
            </a:r>
            <a:endParaRPr lang="en-US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dirty="0" smtClean="0">
                <a:solidFill>
                  <a:srgbClr val="273239"/>
                </a:solidFill>
                <a:latin typeface="urw-din"/>
              </a:rPr>
              <a:t>This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memory is a volatile memory</a:t>
            </a:r>
            <a:r>
              <a:rPr lang="en-US" dirty="0" smtClean="0">
                <a:solidFill>
                  <a:srgbClr val="273239"/>
                </a:solidFill>
                <a:latin typeface="urw-din"/>
              </a:rPr>
              <a:t>. RAM </a:t>
            </a:r>
            <a:r>
              <a:rPr lang="en-US" dirty="0">
                <a:solidFill>
                  <a:srgbClr val="273239"/>
                </a:solidFill>
                <a:latin typeface="urw-din"/>
              </a:rPr>
              <a:t>lost its data when a power interruption occurs.</a:t>
            </a: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863" y="1687132"/>
            <a:ext cx="3570600" cy="403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charset="0"/>
                <a:cs typeface="Times New Roman" panose="02020603050405020304" charset="0"/>
              </a:rPr>
              <a:t>What is memory management?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/>
          </a:bodyPr>
          <a:lstStyle/>
          <a:p>
            <a:pPr algn="just" fontAlgn="base"/>
            <a:r>
              <a:rPr lang="en-US" sz="1800" dirty="0">
                <a:solidFill>
                  <a:srgbClr val="273239"/>
                </a:solidFill>
                <a:latin typeface="urw-din"/>
              </a:rPr>
              <a:t>In a multiprogramming computer, the operating system resides in a part of memory and the rest is used by multiple processes. </a:t>
            </a:r>
            <a:endParaRPr lang="en-US" sz="1800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sz="1800" dirty="0" smtClean="0">
                <a:solidFill>
                  <a:srgbClr val="273239"/>
                </a:solidFill>
                <a:latin typeface="urw-din"/>
              </a:rPr>
              <a:t>The </a:t>
            </a:r>
            <a:r>
              <a:rPr lang="en-US" sz="1800" dirty="0">
                <a:solidFill>
                  <a:srgbClr val="273239"/>
                </a:solidFill>
                <a:latin typeface="urw-din"/>
              </a:rPr>
              <a:t>task of subdividing the memory among different processes is called memory management. Memory management is a method in the operating system to manage operations between main memory and disk during process execution. </a:t>
            </a:r>
            <a:endParaRPr lang="en-US" sz="1800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sz="1800" dirty="0" smtClean="0">
                <a:solidFill>
                  <a:srgbClr val="273239"/>
                </a:solidFill>
                <a:latin typeface="urw-din"/>
              </a:rPr>
              <a:t>The </a:t>
            </a:r>
            <a:r>
              <a:rPr lang="en-US" sz="1800" dirty="0">
                <a:solidFill>
                  <a:srgbClr val="273239"/>
                </a:solidFill>
                <a:latin typeface="urw-din"/>
              </a:rPr>
              <a:t>main aim of memory management is to achieve efficient utilization of memory.  </a:t>
            </a:r>
            <a:endParaRPr lang="en-US" sz="1800" dirty="0" smtClean="0">
              <a:solidFill>
                <a:srgbClr val="273239"/>
              </a:solidFill>
              <a:latin typeface="urw-din"/>
            </a:endParaRPr>
          </a:p>
          <a:p>
            <a:pPr marL="0" indent="0" fontAlgn="base">
              <a:buNone/>
            </a:pPr>
            <a:r>
              <a:rPr lang="en-US" sz="1800" b="1" dirty="0">
                <a:solidFill>
                  <a:srgbClr val="273239"/>
                </a:solidFill>
                <a:latin typeface="urw-din"/>
              </a:rPr>
              <a:t>Why Memory Management is required:</a:t>
            </a:r>
          </a:p>
          <a:p>
            <a:pPr fontAlgn="base">
              <a:buFont typeface="Arial"/>
              <a:buChar char="•"/>
            </a:pPr>
            <a:r>
              <a:rPr lang="en-US" sz="1800" dirty="0">
                <a:solidFill>
                  <a:srgbClr val="273239"/>
                </a:solidFill>
                <a:latin typeface="urw-din"/>
              </a:rPr>
              <a:t>Allocate and de-allocate memory before and after process execution.</a:t>
            </a:r>
          </a:p>
          <a:p>
            <a:pPr fontAlgn="base">
              <a:buFont typeface="Arial"/>
              <a:buChar char="•"/>
            </a:pPr>
            <a:r>
              <a:rPr lang="en-US" sz="1800" dirty="0">
                <a:solidFill>
                  <a:srgbClr val="273239"/>
                </a:solidFill>
                <a:latin typeface="urw-din"/>
              </a:rPr>
              <a:t>To keep track of used memory space by processes.</a:t>
            </a:r>
          </a:p>
          <a:p>
            <a:pPr fontAlgn="base">
              <a:buFont typeface="Arial"/>
              <a:buChar char="•"/>
            </a:pPr>
            <a:r>
              <a:rPr lang="en-US" sz="1800" dirty="0">
                <a:solidFill>
                  <a:srgbClr val="273239"/>
                </a:solidFill>
                <a:latin typeface="urw-din"/>
              </a:rPr>
              <a:t>To minimize fragmentation issues.</a:t>
            </a:r>
          </a:p>
          <a:p>
            <a:pPr fontAlgn="base">
              <a:buFont typeface="Arial"/>
              <a:buChar char="•"/>
            </a:pPr>
            <a:r>
              <a:rPr lang="en-US" sz="1800" dirty="0">
                <a:solidFill>
                  <a:srgbClr val="273239"/>
                </a:solidFill>
                <a:latin typeface="urw-din"/>
              </a:rPr>
              <a:t>To proper utilization of main memory.</a:t>
            </a:r>
          </a:p>
          <a:p>
            <a:pPr fontAlgn="base">
              <a:buFont typeface="Arial"/>
              <a:buChar char="•"/>
            </a:pPr>
            <a:r>
              <a:rPr lang="en-US" sz="1800" dirty="0">
                <a:solidFill>
                  <a:srgbClr val="273239"/>
                </a:solidFill>
                <a:latin typeface="urw-din"/>
              </a:rPr>
              <a:t>To maintain data integrity while executing of process.</a:t>
            </a:r>
          </a:p>
          <a:p>
            <a:pPr marL="0" indent="0" algn="just" fontAlgn="base">
              <a:buNone/>
            </a:pPr>
            <a:endParaRPr 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90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charset="0"/>
                <a:cs typeface="Times New Roman" panose="02020603050405020304" charset="0"/>
              </a:rPr>
              <a:t>Logical and physical address 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pPr marL="0" indent="0" algn="just" fontAlgn="base">
              <a:buNone/>
            </a:pPr>
            <a:r>
              <a:rPr lang="en-US" sz="2000" b="1" dirty="0"/>
              <a:t>Logical Address space: </a:t>
            </a:r>
            <a:endParaRPr lang="en-US" sz="2000" b="1" dirty="0" smtClean="0"/>
          </a:p>
          <a:p>
            <a:pPr algn="just" fontAlgn="base"/>
            <a:r>
              <a:rPr lang="en-US" sz="2000" dirty="0" smtClean="0"/>
              <a:t>An </a:t>
            </a:r>
            <a:r>
              <a:rPr lang="en-US" sz="2000" dirty="0"/>
              <a:t>address generated by the CPU is known as “Logical Address”. It is also known as a Virtual address</a:t>
            </a:r>
            <a:r>
              <a:rPr lang="en-US" sz="2000" dirty="0" smtClean="0"/>
              <a:t>.</a:t>
            </a:r>
          </a:p>
          <a:p>
            <a:pPr algn="just" fontAlgn="base"/>
            <a:r>
              <a:rPr lang="en-US" sz="2000" dirty="0"/>
              <a:t> Logical address space can be defined as the size of the process. A logical address can be changed.</a:t>
            </a:r>
          </a:p>
          <a:p>
            <a:pPr marL="0" indent="0" algn="just" fontAlgn="base">
              <a:buNone/>
            </a:pPr>
            <a:r>
              <a:rPr lang="en-US" sz="2000" b="1" dirty="0"/>
              <a:t>Physical Address space: </a:t>
            </a:r>
            <a:endParaRPr lang="en-US" sz="2000" b="1" dirty="0" smtClean="0"/>
          </a:p>
          <a:p>
            <a:pPr algn="just" fontAlgn="base"/>
            <a:r>
              <a:rPr lang="en-US" sz="2000" dirty="0" smtClean="0"/>
              <a:t>An </a:t>
            </a:r>
            <a:r>
              <a:rPr lang="en-US" sz="2000" dirty="0"/>
              <a:t>address seen by the memory unit (</a:t>
            </a:r>
            <a:r>
              <a:rPr lang="en-US" sz="2000" dirty="0" err="1"/>
              <a:t>i.e</a:t>
            </a:r>
            <a:r>
              <a:rPr lang="en-US" sz="2000" dirty="0"/>
              <a:t> the one loaded into the memory address register of the memory) is commonly known as a “Physical Address”. </a:t>
            </a:r>
            <a:endParaRPr lang="en-US" sz="2000" dirty="0" smtClean="0"/>
          </a:p>
          <a:p>
            <a:pPr algn="just" fontAlgn="base"/>
            <a:r>
              <a:rPr lang="en-US" sz="2000" dirty="0" smtClean="0"/>
              <a:t>A </a:t>
            </a:r>
            <a:r>
              <a:rPr lang="en-US" sz="2000" dirty="0"/>
              <a:t>Physical address is also known as a Real address. </a:t>
            </a:r>
            <a:endParaRPr lang="en-US" sz="2000" dirty="0" smtClean="0"/>
          </a:p>
          <a:p>
            <a:pPr algn="just" fontAlgn="base"/>
            <a:r>
              <a:rPr lang="en-US" sz="2000" dirty="0" smtClean="0"/>
              <a:t>The </a:t>
            </a:r>
            <a:r>
              <a:rPr lang="en-US" sz="2000" dirty="0"/>
              <a:t>set of all physical addresses corresponding to these logical addresses is known as Physical address space. </a:t>
            </a:r>
            <a:endParaRPr lang="en-US" sz="2000" dirty="0" smtClean="0"/>
          </a:p>
          <a:p>
            <a:pPr algn="just" fontAlgn="base"/>
            <a:r>
              <a:rPr lang="en-US" sz="2000" dirty="0" smtClean="0"/>
              <a:t>A </a:t>
            </a:r>
            <a:r>
              <a:rPr lang="en-US" sz="2000" dirty="0"/>
              <a:t>physical address is computed by MMU. </a:t>
            </a:r>
            <a:endParaRPr lang="en-US" sz="2000" dirty="0" smtClean="0"/>
          </a:p>
          <a:p>
            <a:pPr algn="just" fontAlgn="base"/>
            <a:r>
              <a:rPr lang="en-US" sz="2000" dirty="0" smtClean="0"/>
              <a:t>The </a:t>
            </a:r>
            <a:r>
              <a:rPr lang="en-US" sz="2000" dirty="0"/>
              <a:t>run-time mapping from virtual to physical addresses is done by a hardware device Memory Management Unit(MMU). </a:t>
            </a:r>
            <a:endParaRPr lang="en-US" sz="2000" dirty="0" smtClean="0"/>
          </a:p>
          <a:p>
            <a:pPr algn="just" fontAlgn="base"/>
            <a:r>
              <a:rPr lang="en-US" sz="2000" dirty="0" smtClean="0"/>
              <a:t>The </a:t>
            </a:r>
            <a:r>
              <a:rPr lang="en-US" sz="2000" dirty="0"/>
              <a:t>physical address always remains constant.</a:t>
            </a:r>
          </a:p>
        </p:txBody>
      </p:sp>
    </p:spTree>
    <p:extLst>
      <p:ext uri="{BB962C8B-B14F-4D97-AF65-F5344CB8AC3E}">
        <p14:creationId xmlns:p14="http://schemas.microsoft.com/office/powerpoint/2010/main" val="243586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charset="0"/>
                <a:cs typeface="Times New Roman" panose="02020603050405020304" charset="0"/>
              </a:rPr>
              <a:t>Static and dynamic 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pPr marL="0" indent="0" fontAlgn="base">
              <a:buNone/>
            </a:pPr>
            <a:r>
              <a:rPr lang="en-US" sz="2000" dirty="0"/>
              <a:t>To load a process into the main memory is done by a loader. There are two different types of loading :</a:t>
            </a:r>
          </a:p>
          <a:p>
            <a:pPr marL="0" indent="0" fontAlgn="base">
              <a:buNone/>
            </a:pPr>
            <a:r>
              <a:rPr lang="en-US" sz="2000" b="1" dirty="0"/>
              <a:t>Static </a:t>
            </a:r>
            <a:r>
              <a:rPr lang="en-US" sz="2000" b="1" dirty="0" smtClean="0"/>
              <a:t>loading</a:t>
            </a:r>
            <a:endParaRPr lang="en-US" sz="2000" dirty="0"/>
          </a:p>
          <a:p>
            <a:pPr fontAlgn="base"/>
            <a:r>
              <a:rPr lang="en-US" sz="2000" dirty="0" smtClean="0"/>
              <a:t>loading </a:t>
            </a:r>
            <a:r>
              <a:rPr lang="en-US" sz="2000" dirty="0"/>
              <a:t>the entire program into a fixed address. </a:t>
            </a:r>
            <a:endParaRPr lang="en-US" sz="2000" dirty="0" smtClean="0"/>
          </a:p>
          <a:p>
            <a:pPr fontAlgn="base"/>
            <a:r>
              <a:rPr lang="en-US" sz="2000" dirty="0" smtClean="0"/>
              <a:t>It </a:t>
            </a:r>
            <a:r>
              <a:rPr lang="en-US" sz="2000" dirty="0"/>
              <a:t>requires more memory space.</a:t>
            </a:r>
          </a:p>
          <a:p>
            <a:pPr marL="0" indent="0" fontAlgn="base">
              <a:buNone/>
            </a:pPr>
            <a:r>
              <a:rPr lang="en-US" sz="2000" b="1" dirty="0"/>
              <a:t>Dynamic </a:t>
            </a:r>
            <a:r>
              <a:rPr lang="en-US" sz="2000" b="1" dirty="0" smtClean="0"/>
              <a:t>loading</a:t>
            </a:r>
            <a:endParaRPr lang="en-US" sz="2000" dirty="0"/>
          </a:p>
          <a:p>
            <a:pPr fontAlgn="base"/>
            <a:r>
              <a:rPr lang="en-US" sz="2000" dirty="0" smtClean="0"/>
              <a:t>The </a:t>
            </a:r>
            <a:r>
              <a:rPr lang="en-US" sz="2000" dirty="0"/>
              <a:t>entire program and all data of a process must be in physical memory for the process to execute. So, the size of a process is limited to the size of physical memory. </a:t>
            </a:r>
            <a:endParaRPr lang="en-US" sz="2000" dirty="0" smtClean="0"/>
          </a:p>
          <a:p>
            <a:pPr fontAlgn="base"/>
            <a:r>
              <a:rPr lang="en-US" sz="2000" dirty="0" smtClean="0"/>
              <a:t>To </a:t>
            </a:r>
            <a:r>
              <a:rPr lang="en-US" sz="2000" dirty="0"/>
              <a:t>gain proper memory utilization, dynamic loading is used. In dynamic loading, a routine is not loaded until it is called. </a:t>
            </a:r>
            <a:endParaRPr lang="en-US" sz="2000" dirty="0" smtClean="0"/>
          </a:p>
          <a:p>
            <a:pPr fontAlgn="base"/>
            <a:r>
              <a:rPr lang="en-US" sz="2000" dirty="0" smtClean="0"/>
              <a:t>All </a:t>
            </a:r>
            <a:r>
              <a:rPr lang="en-US" sz="2000" dirty="0"/>
              <a:t>routines are residing on disk in a </a:t>
            </a:r>
            <a:r>
              <a:rPr lang="en-US" sz="2000" dirty="0" err="1"/>
              <a:t>relocatable</a:t>
            </a:r>
            <a:r>
              <a:rPr lang="en-US" sz="2000" dirty="0"/>
              <a:t> load format. </a:t>
            </a:r>
            <a:endParaRPr lang="en-US" sz="2000" dirty="0" smtClean="0"/>
          </a:p>
          <a:p>
            <a:pPr fontAlgn="base"/>
            <a:r>
              <a:rPr lang="en-US" sz="2000" dirty="0" smtClean="0"/>
              <a:t>One </a:t>
            </a:r>
            <a:r>
              <a:rPr lang="en-US" sz="2000" dirty="0"/>
              <a:t>of the advantages of dynamic loading is that unused routine is never loaded. </a:t>
            </a:r>
            <a:endParaRPr lang="en-US" sz="2000" dirty="0" smtClean="0"/>
          </a:p>
          <a:p>
            <a:pPr fontAlgn="base"/>
            <a:r>
              <a:rPr lang="en-US" sz="2000" dirty="0" smtClean="0"/>
              <a:t>This </a:t>
            </a:r>
            <a:r>
              <a:rPr lang="en-US" sz="2000" dirty="0"/>
              <a:t>loading is useful when a large amount of code is needed to handle it efficiently.</a:t>
            </a:r>
          </a:p>
        </p:txBody>
      </p:sp>
    </p:spTree>
    <p:extLst>
      <p:ext uri="{BB962C8B-B14F-4D97-AF65-F5344CB8AC3E}">
        <p14:creationId xmlns:p14="http://schemas.microsoft.com/office/powerpoint/2010/main" val="1057071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Times New Roman" panose="02020603050405020304" charset="0"/>
                <a:cs typeface="Times New Roman" panose="02020603050405020304" charset="0"/>
              </a:rPr>
              <a:t>Static and dynamic linking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lstStyle/>
          <a:p>
            <a:pPr marL="0" indent="0" algn="just" fontAlgn="base">
              <a:buNone/>
            </a:pPr>
            <a:r>
              <a:rPr lang="en-US" sz="2000" dirty="0">
                <a:solidFill>
                  <a:srgbClr val="273239"/>
                </a:solidFill>
                <a:latin typeface="urw-din"/>
              </a:rPr>
              <a:t>To perform a linking task a linker is used. A linker is a program that takes one or more object files generated by a compiler and combines them into a single executable file.</a:t>
            </a:r>
          </a:p>
          <a:p>
            <a:pPr marL="0" indent="0" algn="just" fontAlgn="base">
              <a:buNone/>
            </a:pPr>
            <a:r>
              <a:rPr lang="en-US" sz="2000" b="1" dirty="0">
                <a:solidFill>
                  <a:srgbClr val="273239"/>
                </a:solidFill>
                <a:latin typeface="urw-din"/>
              </a:rPr>
              <a:t>Static </a:t>
            </a:r>
            <a:r>
              <a:rPr lang="en-US" sz="2000" b="1" dirty="0" smtClean="0">
                <a:solidFill>
                  <a:srgbClr val="273239"/>
                </a:solidFill>
                <a:latin typeface="urw-din"/>
              </a:rPr>
              <a:t>linking</a:t>
            </a:r>
          </a:p>
          <a:p>
            <a:pPr algn="just" fontAlgn="base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In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static linking, the linker combines all necessary program modules into a single executable program. So there is no runtime dependency.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Some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operating systems support only static linking, in which system language libraries are treated like any other object </a:t>
            </a:r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module.</a:t>
            </a:r>
          </a:p>
          <a:p>
            <a:pPr marL="0" indent="0" algn="just" fontAlgn="base">
              <a:buNone/>
            </a:pPr>
            <a:r>
              <a:rPr lang="en-US" sz="2000" b="1" dirty="0" smtClean="0">
                <a:solidFill>
                  <a:srgbClr val="273239"/>
                </a:solidFill>
                <a:latin typeface="urw-din"/>
              </a:rPr>
              <a:t>Dynamic linking</a:t>
            </a:r>
          </a:p>
          <a:p>
            <a:pPr algn="just" fontAlgn="base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The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basic concept of dynamic linking is similar to dynamic loading.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In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dynamic linking, “Stub” is included for each appropriate library routine reference.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A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stub is a small piece of code. </a:t>
            </a:r>
            <a:endParaRPr lang="en-US" sz="2000" dirty="0" smtClean="0">
              <a:solidFill>
                <a:srgbClr val="273239"/>
              </a:solidFill>
              <a:latin typeface="urw-din"/>
            </a:endParaRPr>
          </a:p>
          <a:p>
            <a:pPr algn="just" fontAlgn="base"/>
            <a:r>
              <a:rPr lang="en-US" sz="2000" dirty="0" smtClean="0">
                <a:solidFill>
                  <a:srgbClr val="273239"/>
                </a:solidFill>
                <a:latin typeface="urw-din"/>
              </a:rPr>
              <a:t>When </a:t>
            </a:r>
            <a:r>
              <a:rPr lang="en-US" sz="2000" dirty="0">
                <a:solidFill>
                  <a:srgbClr val="273239"/>
                </a:solidFill>
                <a:latin typeface="urw-din"/>
              </a:rPr>
              <a:t>the stub is executed, it checks whether the needed routine is already in memory or not. If not available then the program loads the routine into memory.</a:t>
            </a:r>
          </a:p>
          <a:p>
            <a:pPr algn="just" fontAlgn="base"/>
            <a:r>
              <a:rPr lang="en-US" sz="2000" dirty="0">
                <a:solidFill>
                  <a:srgbClr val="273239"/>
                </a:solidFill>
                <a:latin typeface="urw-din"/>
              </a:rPr>
              <a:t> </a:t>
            </a:r>
            <a:endParaRPr lang="en-US" sz="2000" b="0" i="0" dirty="0">
              <a:solidFill>
                <a:srgbClr val="273239"/>
              </a:solidFill>
              <a:effectLst/>
              <a:latin typeface="urw-din"/>
            </a:endParaRPr>
          </a:p>
        </p:txBody>
      </p:sp>
    </p:spTree>
    <p:extLst>
      <p:ext uri="{BB962C8B-B14F-4D97-AF65-F5344CB8AC3E}">
        <p14:creationId xmlns:p14="http://schemas.microsoft.com/office/powerpoint/2010/main" val="297979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2800" b="1">
                <a:latin typeface="Times New Roman" panose="02020603050405020304" charset="0"/>
                <a:cs typeface="Times New Roman" panose="0202060305040502030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https://www.tutorialspoint.com/dbms/dbms_overview.htm</a:t>
            </a:r>
          </a:p>
          <a:p>
            <a:r>
              <a:rPr lang="en-US" sz="2000">
                <a:latin typeface="Times New Roman" panose="02020603050405020304" charset="0"/>
                <a:cs typeface="Times New Roman" panose="02020603050405020304" charset="0"/>
              </a:rPr>
              <a:t>https://www.studytonight.com/dbms/database-model.php</a:t>
            </a:r>
          </a:p>
          <a:p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https://www.geeksforgeeks.org/introduction-of-process-synchronization/\</a:t>
            </a:r>
          </a:p>
          <a:p>
            <a:r>
              <a:rPr lang="en-IN" altLang="en-US" sz="2000">
                <a:latin typeface="Times New Roman" panose="02020603050405020304" charset="0"/>
                <a:cs typeface="Times New Roman" panose="02020603050405020304" charset="0"/>
              </a:rPr>
              <a:t>https://www.javatpoint.com/os-process-synchronization-introduction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621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Subject: Operating System Code: BCA402N  </vt:lpstr>
      <vt:lpstr>OUTLINE</vt:lpstr>
      <vt:lpstr>Introduction</vt:lpstr>
      <vt:lpstr>What is main memory?</vt:lpstr>
      <vt:lpstr>What is memory management?</vt:lpstr>
      <vt:lpstr>Logical and physical address space</vt:lpstr>
      <vt:lpstr>Static and dynamic loading</vt:lpstr>
      <vt:lpstr>Static and dynamic linking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SUBJECT:INTRODUCTION TO DBMS CODE: BCA501N UNIT:I,II </dc:title>
  <dc:creator>This Pc</dc:creator>
  <cp:lastModifiedBy>Hp</cp:lastModifiedBy>
  <cp:revision>17</cp:revision>
  <dcterms:created xsi:type="dcterms:W3CDTF">2021-11-14T14:14:00Z</dcterms:created>
  <dcterms:modified xsi:type="dcterms:W3CDTF">2022-06-09T06:17:37Z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