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8" r:id="rId3"/>
    <p:sldId id="274" r:id="rId4"/>
    <p:sldId id="276" r:id="rId5"/>
    <p:sldId id="280" r:id="rId6"/>
    <p:sldId id="281" r:id="rId7"/>
    <p:sldId id="279" r:id="rId8"/>
    <p:sldId id="27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t>5/17/2022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t>5/17/2022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5/17/2022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5/17/2022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altLang="en-US" sz="4000" b="1" dirty="0">
                <a:latin typeface="Times New Roman" panose="02020603050405020304" charset="0"/>
                <a:cs typeface="Times New Roman" panose="02020603050405020304" charset="0"/>
              </a:rPr>
              <a:t>Subject: Operating System</a:t>
            </a:r>
            <a:br>
              <a:rPr lang="en-IN" altLang="en-US" sz="4000" b="1" dirty="0">
                <a:latin typeface="Times New Roman" panose="02020603050405020304" charset="0"/>
                <a:cs typeface="Times New Roman" panose="02020603050405020304" charset="0"/>
              </a:rPr>
            </a:br>
            <a:r>
              <a:rPr lang="en-IN" altLang="en-US" sz="4000" b="1" dirty="0">
                <a:latin typeface="Times New Roman" panose="02020603050405020304" charset="0"/>
                <a:cs typeface="Times New Roman" panose="02020603050405020304" charset="0"/>
              </a:rPr>
              <a:t>Code: BCA402N</a:t>
            </a:r>
            <a:br>
              <a:rPr lang="en-IN" altLang="en-US" sz="4000" b="1" dirty="0">
                <a:latin typeface="Times New Roman" panose="02020603050405020304" charset="0"/>
                <a:cs typeface="Times New Roman" panose="02020603050405020304" charset="0"/>
              </a:rPr>
            </a:br>
            <a:r>
              <a:rPr lang="en-IN" altLang="en-US" sz="4000" dirty="0">
                <a:latin typeface="Times New Roman" panose="02020603050405020304" charset="0"/>
                <a:cs typeface="Times New Roman" panose="02020603050405020304" charset="0"/>
              </a:rPr>
              <a:t/>
            </a:r>
            <a:br>
              <a:rPr lang="en-IN" altLang="en-US" sz="4000" dirty="0">
                <a:latin typeface="Times New Roman" panose="02020603050405020304" charset="0"/>
                <a:cs typeface="Times New Roman" panose="02020603050405020304" charset="0"/>
              </a:rPr>
            </a:br>
            <a:endParaRPr lang="en-IN" altLang="en-US" sz="4000" dirty="0">
              <a:latin typeface="Times New Roman" panose="02020603050405020304" charset="0"/>
              <a:cs typeface="Times New Roman" panose="02020603050405020304" charset="0"/>
            </a:endParaRPr>
          </a:p>
        </p:txBody>
      </p:sp>
      <p:sp>
        <p:nvSpPr>
          <p:cNvPr id="3" name="Subtitle 2"/>
          <p:cNvSpPr>
            <a:spLocks noGrp="1"/>
          </p:cNvSpPr>
          <p:nvPr>
            <p:ph type="subTitle" idx="1"/>
          </p:nvPr>
        </p:nvSpPr>
        <p:spPr/>
        <p:txBody>
          <a:bodyPr>
            <a:normAutofit fontScale="67500" lnSpcReduction="10000"/>
          </a:bodyPr>
          <a:lstStyle/>
          <a:p>
            <a:r>
              <a:rPr lang="en-IN" altLang="en-US" b="1"/>
              <a:t>BY</a:t>
            </a:r>
          </a:p>
          <a:p>
            <a:r>
              <a:rPr lang="en-IN" altLang="en-US" b="1"/>
              <a:t>Dr MAYUR RAHUL</a:t>
            </a:r>
          </a:p>
          <a:p>
            <a:r>
              <a:rPr lang="en-IN" altLang="en-US" b="1"/>
              <a:t>(E762)</a:t>
            </a:r>
          </a:p>
          <a:p>
            <a:r>
              <a:rPr lang="en-IN" altLang="en-US" b="1"/>
              <a:t>DEPARTMENT OF COMPUTER APPLICATION</a:t>
            </a:r>
          </a:p>
          <a:p>
            <a:r>
              <a:rPr lang="en-IN" altLang="en-US" b="1"/>
              <a:t>UIET, CSJM UNIVERSITY, KANPUR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sz="2800" b="1">
                <a:latin typeface="Times New Roman" panose="02020603050405020304" charset="0"/>
                <a:cs typeface="Times New Roman" panose="02020603050405020304" charset="0"/>
              </a:rPr>
              <a:t>OUTLINE</a:t>
            </a:r>
          </a:p>
        </p:txBody>
      </p:sp>
      <p:sp>
        <p:nvSpPr>
          <p:cNvPr id="3" name="Content Placeholder 2"/>
          <p:cNvSpPr>
            <a:spLocks noGrp="1"/>
          </p:cNvSpPr>
          <p:nvPr>
            <p:ph idx="1"/>
          </p:nvPr>
        </p:nvSpPr>
        <p:spPr/>
        <p:txBody>
          <a:bodyPr/>
          <a:lstStyle/>
          <a:p>
            <a:pPr algn="just"/>
            <a:r>
              <a:rPr lang="en-IN" sz="3200" b="1" dirty="0" smtClean="0">
                <a:latin typeface="Times New Roman" panose="02020603050405020304" charset="0"/>
                <a:cs typeface="Times New Roman" panose="02020603050405020304" charset="0"/>
              </a:rPr>
              <a:t>Methods for handling deadlocks</a:t>
            </a:r>
            <a:endParaRPr lang="en-IN" sz="3200" b="1" dirty="0">
              <a:latin typeface="Times New Roman" panose="02020603050405020304" charset="0"/>
              <a:cs typeface="Times New Roman" panose="02020603050405020304" charset="0"/>
            </a:endParaRPr>
          </a:p>
          <a:p>
            <a:pPr algn="just"/>
            <a:r>
              <a:rPr lang="en-IN" sz="3200" b="1" dirty="0" smtClean="0">
                <a:latin typeface="Times New Roman" panose="02020603050405020304" charset="0"/>
                <a:cs typeface="Times New Roman" panose="02020603050405020304" charset="0"/>
              </a:rPr>
              <a:t>Deadlock prevention</a:t>
            </a:r>
          </a:p>
          <a:p>
            <a:pPr algn="just"/>
            <a:r>
              <a:rPr lang="en-IN" sz="3200" b="1" dirty="0">
                <a:latin typeface="Times New Roman" panose="02020603050405020304" charset="0"/>
                <a:cs typeface="Times New Roman" panose="02020603050405020304" charset="0"/>
              </a:rPr>
              <a:t>Deadlock avoidance </a:t>
            </a:r>
          </a:p>
          <a:p>
            <a:pPr algn="just"/>
            <a:r>
              <a:rPr lang="en-IN" sz="3200" b="1" dirty="0">
                <a:latin typeface="Times New Roman" panose="02020603050405020304" charset="0"/>
                <a:cs typeface="Times New Roman" panose="02020603050405020304" charset="0"/>
              </a:rPr>
              <a:t>Deadlock detection </a:t>
            </a:r>
          </a:p>
          <a:p>
            <a:pPr algn="just"/>
            <a:endParaRPr lang="en-IN" sz="3200" b="1" dirty="0">
              <a:latin typeface="Times New Roman" panose="02020603050405020304" charset="0"/>
              <a:cs typeface="Times New Roman" panose="02020603050405020304" charset="0"/>
            </a:endParaRPr>
          </a:p>
          <a:p>
            <a:pPr algn="just"/>
            <a:endParaRPr lang="en-IN" sz="3200" b="1" dirty="0">
              <a:latin typeface="Times New Roman" panose="02020603050405020304" charset="0"/>
              <a:cs typeface="Times New Roman" panose="02020603050405020304" charset="0"/>
            </a:endParaRPr>
          </a:p>
          <a:p>
            <a:pPr algn="just"/>
            <a:endParaRPr lang="en-IN" sz="3200" b="1" dirty="0">
              <a:latin typeface="Times New Roman" panose="02020603050405020304" charset="0"/>
              <a:cs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latin typeface="Times New Roman" panose="02020603050405020304" charset="0"/>
                <a:cs typeface="Times New Roman" panose="02020603050405020304" charset="0"/>
              </a:rPr>
              <a:t>Methods for handling deadlocks</a:t>
            </a:r>
            <a:endParaRPr lang="en-IN" b="1" dirty="0">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noAutofit/>
          </a:bodyPr>
          <a:lstStyle/>
          <a:p>
            <a:pPr marL="0" indent="0" algn="just">
              <a:buNone/>
            </a:pPr>
            <a:r>
              <a:rPr lang="en-US" sz="2000" dirty="0" smtClean="0"/>
              <a:t>There </a:t>
            </a:r>
            <a:r>
              <a:rPr lang="en-US" sz="2000" dirty="0"/>
              <a:t>are three approaches to deal with deadlocks</a:t>
            </a:r>
            <a:r>
              <a:rPr lang="en-US" sz="2000" dirty="0" smtClean="0"/>
              <a:t>.</a:t>
            </a:r>
          </a:p>
          <a:p>
            <a:pPr algn="just"/>
            <a:r>
              <a:rPr lang="en-US" sz="2000" dirty="0"/>
              <a:t>Deadlock Prevention </a:t>
            </a:r>
            <a:endParaRPr lang="en-US" sz="2000" b="1" dirty="0"/>
          </a:p>
          <a:p>
            <a:pPr algn="just"/>
            <a:r>
              <a:rPr lang="en-US" sz="2000" dirty="0" smtClean="0"/>
              <a:t>Deadlock </a:t>
            </a:r>
            <a:r>
              <a:rPr lang="en-US" sz="2000" dirty="0"/>
              <a:t>avoidance </a:t>
            </a:r>
            <a:endParaRPr lang="en-US" sz="2000" b="1" dirty="0"/>
          </a:p>
          <a:p>
            <a:pPr algn="just"/>
            <a:r>
              <a:rPr lang="en-US" sz="2000" dirty="0" smtClean="0"/>
              <a:t>Deadlock </a:t>
            </a:r>
            <a:r>
              <a:rPr lang="en-US" sz="2000" dirty="0"/>
              <a:t>detection </a:t>
            </a:r>
            <a:endParaRPr lang="en-US" sz="2000" dirty="0">
              <a:latin typeface="Times New Roman" panose="02020603050405020304" charset="0"/>
              <a:cs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b="1" dirty="0" smtClean="0"/>
              <a:t>Deadlock prevention</a:t>
            </a:r>
            <a:endParaRPr lang="en-IN" altLang="en-US" b="1" dirty="0"/>
          </a:p>
        </p:txBody>
      </p:sp>
      <p:sp>
        <p:nvSpPr>
          <p:cNvPr id="3" name="Content Placeholder 2"/>
          <p:cNvSpPr>
            <a:spLocks noGrp="1"/>
          </p:cNvSpPr>
          <p:nvPr>
            <p:ph idx="1"/>
          </p:nvPr>
        </p:nvSpPr>
        <p:spPr/>
        <p:txBody>
          <a:bodyPr>
            <a:normAutofit fontScale="90000" lnSpcReduction="20000"/>
          </a:bodyPr>
          <a:lstStyle/>
          <a:p>
            <a:pPr algn="just" fontAlgn="base"/>
            <a:r>
              <a:rPr lang="en-US" dirty="0"/>
              <a:t>The strategy of deadlock prevention is to design the system in such a way that the possibility of deadlock is excluded</a:t>
            </a:r>
            <a:r>
              <a:rPr lang="en-US" dirty="0" smtClean="0"/>
              <a:t>.</a:t>
            </a:r>
          </a:p>
          <a:p>
            <a:pPr algn="just" fontAlgn="base"/>
            <a:r>
              <a:rPr lang="en-US" dirty="0" smtClean="0"/>
              <a:t>Indirect </a:t>
            </a:r>
            <a:r>
              <a:rPr lang="en-US" dirty="0"/>
              <a:t>method prevent the occurrence of one of three necessary condition of deadlock i.e., mutual exclusion, no pre-emption and hold and wait. </a:t>
            </a:r>
            <a:endParaRPr lang="en-US" dirty="0" smtClean="0"/>
          </a:p>
          <a:p>
            <a:pPr algn="just" fontAlgn="base"/>
            <a:r>
              <a:rPr lang="en-US" dirty="0" smtClean="0"/>
              <a:t>Direct </a:t>
            </a:r>
            <a:r>
              <a:rPr lang="en-US" dirty="0"/>
              <a:t>method prevent the occurrence of circular wait. </a:t>
            </a:r>
            <a:endParaRPr lang="en-US" dirty="0" smtClean="0"/>
          </a:p>
          <a:p>
            <a:pPr algn="just" fontAlgn="base"/>
            <a:r>
              <a:rPr lang="en-US" b="1" dirty="0" smtClean="0"/>
              <a:t>Prevention </a:t>
            </a:r>
            <a:r>
              <a:rPr lang="en-US" b="1" dirty="0"/>
              <a:t>techniques –</a:t>
            </a:r>
            <a:r>
              <a:rPr lang="en-US" dirty="0"/>
              <a:t> </a:t>
            </a:r>
            <a:r>
              <a:rPr lang="en-US" b="1" dirty="0"/>
              <a:t>Mutual exclusion –</a:t>
            </a:r>
            <a:r>
              <a:rPr lang="en-US" dirty="0"/>
              <a:t> is supported by the OS. </a:t>
            </a:r>
            <a:endParaRPr lang="en-US" dirty="0" smtClean="0"/>
          </a:p>
          <a:p>
            <a:pPr algn="just" fontAlgn="base"/>
            <a:r>
              <a:rPr lang="en-US" b="1" dirty="0" smtClean="0"/>
              <a:t>Hold </a:t>
            </a:r>
            <a:r>
              <a:rPr lang="en-US" b="1" dirty="0"/>
              <a:t>and Wait –</a:t>
            </a:r>
            <a:r>
              <a:rPr lang="en-US" dirty="0"/>
              <a:t> condition can be prevented by requiring that a process requests all its required resources at one time and blocking the process until all of its requests can be granted at a same time simultaneously. </a:t>
            </a:r>
            <a:endParaRPr lang="en-US" dirty="0" smtClean="0"/>
          </a:p>
          <a:p>
            <a:pPr algn="just" fontAlgn="base"/>
            <a:r>
              <a:rPr lang="en-US" dirty="0" smtClean="0"/>
              <a:t>But </a:t>
            </a:r>
            <a:r>
              <a:rPr lang="en-US" dirty="0"/>
              <a:t>this prevention does not yield good result because </a:t>
            </a:r>
            <a:r>
              <a:rPr lang="en-US" dirty="0" smtClean="0"/>
              <a:t>: long </a:t>
            </a:r>
            <a:r>
              <a:rPr lang="en-US" dirty="0"/>
              <a:t>waiting time </a:t>
            </a:r>
            <a:r>
              <a:rPr lang="en-US" dirty="0" smtClean="0"/>
              <a:t>required in </a:t>
            </a:r>
            <a:r>
              <a:rPr lang="en-US" dirty="0"/>
              <a:t>efficient use of allocated </a:t>
            </a:r>
            <a:r>
              <a:rPr lang="en-US" dirty="0" smtClean="0"/>
              <a:t>resource A </a:t>
            </a:r>
            <a:r>
              <a:rPr lang="en-US" dirty="0"/>
              <a:t>process may not know all the required resources in advance</a:t>
            </a:r>
          </a:p>
          <a:p>
            <a:pPr algn="just"/>
            <a:endParaRPr lang="en-US" dirty="0">
              <a:latin typeface="Times New Roman" panose="02020603050405020304" charset="0"/>
              <a:cs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b="1" dirty="0" smtClean="0"/>
              <a:t>Deadlock avoidance</a:t>
            </a:r>
            <a:endParaRPr lang="en-IN" altLang="en-US" b="1" dirty="0"/>
          </a:p>
        </p:txBody>
      </p:sp>
      <p:sp>
        <p:nvSpPr>
          <p:cNvPr id="3" name="Content Placeholder 2"/>
          <p:cNvSpPr>
            <a:spLocks noGrp="1"/>
          </p:cNvSpPr>
          <p:nvPr>
            <p:ph idx="1"/>
          </p:nvPr>
        </p:nvSpPr>
        <p:spPr/>
        <p:txBody>
          <a:bodyPr>
            <a:normAutofit fontScale="97500"/>
          </a:bodyPr>
          <a:lstStyle/>
          <a:p>
            <a:pPr algn="just" fontAlgn="base"/>
            <a:r>
              <a:rPr lang="en-US" dirty="0"/>
              <a:t>This approach allows the three necessary conditions of deadlock but makes judicious choices to assure that deadlock point is never reached. </a:t>
            </a:r>
            <a:endParaRPr lang="en-US" dirty="0" smtClean="0"/>
          </a:p>
          <a:p>
            <a:pPr algn="just" fontAlgn="base"/>
            <a:r>
              <a:rPr lang="en-US" dirty="0" smtClean="0"/>
              <a:t>It </a:t>
            </a:r>
            <a:r>
              <a:rPr lang="en-US" dirty="0"/>
              <a:t>allows more concurrency than avoidance detection A decision is made dynamically whether the current resource allocation request will, if granted, potentially lead to deadlock</a:t>
            </a:r>
            <a:r>
              <a:rPr lang="en-US" dirty="0" smtClean="0"/>
              <a:t>.</a:t>
            </a:r>
          </a:p>
          <a:p>
            <a:pPr algn="just" fontAlgn="base"/>
            <a:r>
              <a:rPr lang="en-US" dirty="0" smtClean="0"/>
              <a:t> </a:t>
            </a:r>
            <a:r>
              <a:rPr lang="en-US" dirty="0"/>
              <a:t>It requires the knowledge of future process requests. Two techniques to avoid deadlock :</a:t>
            </a:r>
          </a:p>
          <a:p>
            <a:pPr marL="0" indent="0" algn="just" fontAlgn="base">
              <a:buNone/>
            </a:pPr>
            <a:r>
              <a:rPr lang="en-US" dirty="0"/>
              <a:t>Process initiation denial</a:t>
            </a:r>
          </a:p>
          <a:p>
            <a:pPr marL="0" indent="0" algn="just" fontAlgn="base">
              <a:buNone/>
            </a:pPr>
            <a:r>
              <a:rPr lang="en-US" dirty="0"/>
              <a:t>Resource allocation denial</a:t>
            </a:r>
          </a:p>
          <a:p>
            <a:pPr algn="just"/>
            <a:endParaRPr lang="en-US" dirty="0">
              <a:latin typeface="Times New Roman" panose="02020603050405020304" charset="0"/>
              <a:cs typeface="Times New Roman" panose="02020603050405020304" charset="0"/>
            </a:endParaRPr>
          </a:p>
        </p:txBody>
      </p:sp>
    </p:spTree>
    <p:extLst>
      <p:ext uri="{BB962C8B-B14F-4D97-AF65-F5344CB8AC3E}">
        <p14:creationId xmlns:p14="http://schemas.microsoft.com/office/powerpoint/2010/main" val="1187790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b="1" dirty="0" smtClean="0"/>
              <a:t>Deadlock avoidance</a:t>
            </a:r>
            <a:endParaRPr lang="en-IN" altLang="en-US" b="1" dirty="0"/>
          </a:p>
        </p:txBody>
      </p:sp>
      <p:sp>
        <p:nvSpPr>
          <p:cNvPr id="3" name="Content Placeholder 2"/>
          <p:cNvSpPr>
            <a:spLocks noGrp="1"/>
          </p:cNvSpPr>
          <p:nvPr>
            <p:ph idx="1"/>
          </p:nvPr>
        </p:nvSpPr>
        <p:spPr/>
        <p:txBody>
          <a:bodyPr>
            <a:normAutofit fontScale="97500"/>
          </a:bodyPr>
          <a:lstStyle/>
          <a:p>
            <a:pPr marL="0" lvl="0" indent="0" fontAlgn="base">
              <a:buNone/>
            </a:pPr>
            <a:r>
              <a:rPr lang="en-US" b="1" dirty="0">
                <a:solidFill>
                  <a:prstClr val="black"/>
                </a:solidFill>
              </a:rPr>
              <a:t>Advantages of deadlock avoidance techniques :</a:t>
            </a:r>
            <a:endParaRPr lang="en-US" dirty="0">
              <a:solidFill>
                <a:prstClr val="black"/>
              </a:solidFill>
            </a:endParaRPr>
          </a:p>
          <a:p>
            <a:pPr lvl="0" fontAlgn="base"/>
            <a:r>
              <a:rPr lang="en-US" dirty="0">
                <a:solidFill>
                  <a:prstClr val="black"/>
                </a:solidFill>
              </a:rPr>
              <a:t>Not necessary to pre-empt and rollback processes</a:t>
            </a:r>
          </a:p>
          <a:p>
            <a:pPr lvl="0" fontAlgn="base"/>
            <a:r>
              <a:rPr lang="en-US" dirty="0">
                <a:solidFill>
                  <a:prstClr val="black"/>
                </a:solidFill>
              </a:rPr>
              <a:t>Less restrictive than deadlock prevention</a:t>
            </a:r>
          </a:p>
          <a:p>
            <a:pPr marL="0" lvl="0" indent="0" fontAlgn="base">
              <a:buNone/>
            </a:pPr>
            <a:r>
              <a:rPr lang="en-US" b="1" dirty="0">
                <a:solidFill>
                  <a:prstClr val="black"/>
                </a:solidFill>
              </a:rPr>
              <a:t>Disadvantages :</a:t>
            </a:r>
            <a:endParaRPr lang="en-US" dirty="0">
              <a:solidFill>
                <a:prstClr val="black"/>
              </a:solidFill>
            </a:endParaRPr>
          </a:p>
          <a:p>
            <a:pPr lvl="0" fontAlgn="base"/>
            <a:r>
              <a:rPr lang="en-US" dirty="0">
                <a:solidFill>
                  <a:prstClr val="black"/>
                </a:solidFill>
              </a:rPr>
              <a:t>Future resource requirements must be known in advance</a:t>
            </a:r>
          </a:p>
          <a:p>
            <a:pPr lvl="0" fontAlgn="base"/>
            <a:r>
              <a:rPr lang="en-US" dirty="0">
                <a:solidFill>
                  <a:prstClr val="black"/>
                </a:solidFill>
              </a:rPr>
              <a:t>Processes can be blocked for long periods</a:t>
            </a:r>
          </a:p>
          <a:p>
            <a:pPr lvl="0" fontAlgn="base"/>
            <a:r>
              <a:rPr lang="en-US" dirty="0">
                <a:solidFill>
                  <a:prstClr val="black"/>
                </a:solidFill>
              </a:rPr>
              <a:t>Exists fixed number of resources for allocation</a:t>
            </a:r>
          </a:p>
          <a:p>
            <a:pPr algn="just"/>
            <a:endParaRPr lang="en-US" dirty="0">
              <a:latin typeface="Times New Roman" panose="02020603050405020304" charset="0"/>
              <a:cs typeface="Times New Roman" panose="02020603050405020304" charset="0"/>
            </a:endParaRPr>
          </a:p>
        </p:txBody>
      </p:sp>
    </p:spTree>
    <p:extLst>
      <p:ext uri="{BB962C8B-B14F-4D97-AF65-F5344CB8AC3E}">
        <p14:creationId xmlns:p14="http://schemas.microsoft.com/office/powerpoint/2010/main" val="2087398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b="1" dirty="0" smtClean="0"/>
              <a:t>Deadlock detection</a:t>
            </a:r>
            <a:endParaRPr lang="en-IN" altLang="en-US" b="1" dirty="0"/>
          </a:p>
        </p:txBody>
      </p:sp>
      <p:sp>
        <p:nvSpPr>
          <p:cNvPr id="4" name="Content Placeholder 3"/>
          <p:cNvSpPr>
            <a:spLocks noGrp="1"/>
          </p:cNvSpPr>
          <p:nvPr>
            <p:ph idx="1"/>
          </p:nvPr>
        </p:nvSpPr>
        <p:spPr/>
        <p:txBody>
          <a:bodyPr>
            <a:normAutofit/>
          </a:bodyPr>
          <a:lstStyle/>
          <a:p>
            <a:pPr algn="just" fontAlgn="base"/>
            <a:r>
              <a:rPr lang="en-US" sz="2400" dirty="0">
                <a:solidFill>
                  <a:srgbClr val="273239"/>
                </a:solidFill>
                <a:latin typeface="urw-din"/>
              </a:rPr>
              <a:t>Deadlock detection is used by employing an algorithm that tracks the circular waiting and killing one or more processes so that deadlock is removed. The system state is examined periodically to determine if a set of processes is deadlocked. A deadlock is resolved by aborting and restarting a process, relinquishing all the resources that the process held.</a:t>
            </a:r>
          </a:p>
          <a:p>
            <a:pPr algn="just" fontAlgn="base">
              <a:buFont typeface="Arial"/>
              <a:buChar char="•"/>
            </a:pPr>
            <a:r>
              <a:rPr lang="en-US" sz="2400" dirty="0">
                <a:solidFill>
                  <a:srgbClr val="273239"/>
                </a:solidFill>
                <a:latin typeface="urw-din"/>
              </a:rPr>
              <a:t>This technique doe not limit resources access or restrict process action.</a:t>
            </a:r>
          </a:p>
          <a:p>
            <a:pPr algn="just" fontAlgn="base">
              <a:buFont typeface="Arial"/>
              <a:buChar char="•"/>
            </a:pPr>
            <a:r>
              <a:rPr lang="en-US" sz="2400" dirty="0">
                <a:solidFill>
                  <a:srgbClr val="273239"/>
                </a:solidFill>
                <a:latin typeface="urw-din"/>
              </a:rPr>
              <a:t>Requested resources are granted to processes whenever possible.</a:t>
            </a:r>
          </a:p>
          <a:p>
            <a:pPr algn="just" fontAlgn="base">
              <a:buFont typeface="Arial"/>
              <a:buChar char="•"/>
            </a:pPr>
            <a:r>
              <a:rPr lang="en-US" sz="2400" dirty="0">
                <a:solidFill>
                  <a:srgbClr val="273239"/>
                </a:solidFill>
                <a:latin typeface="urw-din"/>
              </a:rPr>
              <a:t>It never delays the process initiation and facilitates online handling.</a:t>
            </a:r>
          </a:p>
          <a:p>
            <a:pPr algn="just" fontAlgn="base">
              <a:buFont typeface="Arial"/>
              <a:buChar char="•"/>
            </a:pPr>
            <a:r>
              <a:rPr lang="en-US" sz="2400" dirty="0">
                <a:solidFill>
                  <a:srgbClr val="273239"/>
                </a:solidFill>
                <a:latin typeface="urw-din"/>
              </a:rPr>
              <a:t>The disadvantage is the inherent pre-emption losses.</a:t>
            </a:r>
          </a:p>
          <a:p>
            <a:pPr algn="just"/>
            <a:r>
              <a:rPr lang="en-US" sz="2400" dirty="0">
                <a:solidFill>
                  <a:srgbClr val="273239"/>
                </a:solidFill>
                <a:latin typeface="urw-din"/>
              </a:rPr>
              <a:t/>
            </a:r>
            <a:br>
              <a:rPr lang="en-US" sz="2400" dirty="0">
                <a:solidFill>
                  <a:srgbClr val="273239"/>
                </a:solidFill>
                <a:latin typeface="urw-din"/>
              </a:rPr>
            </a:b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sz="2800" b="1">
                <a:latin typeface="Times New Roman" panose="02020603050405020304" charset="0"/>
                <a:cs typeface="Times New Roman" panose="02020603050405020304" charset="0"/>
              </a:rPr>
              <a:t>REFERENCES</a:t>
            </a:r>
          </a:p>
        </p:txBody>
      </p:sp>
      <p:sp>
        <p:nvSpPr>
          <p:cNvPr id="3" name="Content Placeholder 2"/>
          <p:cNvSpPr>
            <a:spLocks noGrp="1"/>
          </p:cNvSpPr>
          <p:nvPr>
            <p:ph idx="1"/>
          </p:nvPr>
        </p:nvSpPr>
        <p:spPr/>
        <p:txBody>
          <a:bodyPr/>
          <a:lstStyle/>
          <a:p>
            <a:r>
              <a:rPr lang="en-US" sz="2000">
                <a:latin typeface="Times New Roman" panose="02020603050405020304" charset="0"/>
                <a:cs typeface="Times New Roman" panose="02020603050405020304" charset="0"/>
              </a:rPr>
              <a:t>https://www.tutorialspoint.com/dbms/dbms_overview.htm</a:t>
            </a:r>
          </a:p>
          <a:p>
            <a:r>
              <a:rPr lang="en-US" sz="2000">
                <a:latin typeface="Times New Roman" panose="02020603050405020304" charset="0"/>
                <a:cs typeface="Times New Roman" panose="02020603050405020304" charset="0"/>
              </a:rPr>
              <a:t>https://www.studytonight.com/dbms/database-model.php</a:t>
            </a:r>
          </a:p>
          <a:p>
            <a:r>
              <a:rPr lang="en-IN" altLang="en-US" sz="2000">
                <a:latin typeface="Times New Roman" panose="02020603050405020304" charset="0"/>
                <a:cs typeface="Times New Roman" panose="02020603050405020304" charset="0"/>
              </a:rPr>
              <a:t>https://www.geeksforgeeks.org/introduction-of-process-synchronization/\</a:t>
            </a:r>
          </a:p>
          <a:p>
            <a:r>
              <a:rPr lang="en-IN" altLang="en-US" sz="2000">
                <a:latin typeface="Times New Roman" panose="02020603050405020304" charset="0"/>
                <a:cs typeface="Times New Roman" panose="02020603050405020304" charset="0"/>
              </a:rPr>
              <a:t>https://www.javatpoint.com/os-process-synchronization-introduction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344</Words>
  <Application>Microsoft Office PowerPoint</Application>
  <PresentationFormat>Custom</PresentationFormat>
  <Paragraphs>50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Subject: Operating System Code: BCA402N  </vt:lpstr>
      <vt:lpstr>OUTLINE</vt:lpstr>
      <vt:lpstr>Methods for handling deadlocks</vt:lpstr>
      <vt:lpstr>Deadlock prevention</vt:lpstr>
      <vt:lpstr>Deadlock avoidance</vt:lpstr>
      <vt:lpstr>Deadlock avoidance</vt:lpstr>
      <vt:lpstr>Deadlock detection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SUBJECT:INTRODUCTION TO DBMS CODE: BCA501N UNIT:I,II </dc:title>
  <dc:creator>This Pc</dc:creator>
  <cp:lastModifiedBy>Hp</cp:lastModifiedBy>
  <cp:revision>13</cp:revision>
  <dcterms:created xsi:type="dcterms:W3CDTF">2021-11-14T14:14:00Z</dcterms:created>
  <dcterms:modified xsi:type="dcterms:W3CDTF">2022-05-17T07:28:29Z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1033-10.2.0.7646</vt:lpwstr>
  </property>
</Properties>
</file>