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74" r:id="rId5"/>
    <p:sldId id="275" r:id="rId6"/>
    <p:sldId id="276" r:id="rId7"/>
    <p:sldId id="27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altLang="en-US" sz="4000" b="1" dirty="0">
                <a:latin typeface="Times New Roman" panose="02020603050405020304" charset="0"/>
                <a:cs typeface="Times New Roman" panose="02020603050405020304" charset="0"/>
              </a:rPr>
              <a:t>Subject: Operating System</a:t>
            </a:r>
            <a:br>
              <a:rPr lang="en-IN" altLang="en-US" sz="4000" b="1" dirty="0">
                <a:latin typeface="Times New Roman" panose="02020603050405020304" charset="0"/>
                <a:cs typeface="Times New Roman" panose="02020603050405020304" charset="0"/>
              </a:rPr>
            </a:br>
            <a:r>
              <a:rPr lang="en-IN" altLang="en-US" sz="4000" b="1" dirty="0">
                <a:latin typeface="Times New Roman" panose="02020603050405020304" charset="0"/>
                <a:cs typeface="Times New Roman" panose="02020603050405020304" charset="0"/>
              </a:rPr>
              <a:t>Code: BCA402N</a:t>
            </a:r>
            <a:br>
              <a:rPr lang="en-IN" altLang="en-US" sz="4000" b="1" dirty="0">
                <a:latin typeface="Times New Roman" panose="02020603050405020304" charset="0"/>
                <a:cs typeface="Times New Roman" panose="02020603050405020304" charset="0"/>
              </a:rPr>
            </a:br>
            <a:r>
              <a:rPr lang="en-IN" altLang="en-US" sz="4000" b="1" dirty="0">
                <a:latin typeface="Times New Roman" panose="02020603050405020304" charset="0"/>
                <a:cs typeface="Times New Roman" panose="02020603050405020304" charset="0"/>
              </a:rPr>
              <a:t>Lecture 16</a:t>
            </a:r>
            <a:br>
              <a:rPr lang="en-IN" altLang="en-US" sz="4000" dirty="0">
                <a:latin typeface="Times New Roman" panose="02020603050405020304" charset="0"/>
                <a:cs typeface="Times New Roman" panose="02020603050405020304" charset="0"/>
              </a:rPr>
            </a:br>
            <a:endParaRPr lang="en-IN" altLang="en-US" sz="4000" dirty="0">
              <a:latin typeface="Times New Roman" panose="02020603050405020304" charset="0"/>
              <a:cs typeface="Times New Roman" panose="02020603050405020304" charset="0"/>
            </a:endParaRPr>
          </a:p>
        </p:txBody>
      </p:sp>
      <p:sp>
        <p:nvSpPr>
          <p:cNvPr id="3" name="Subtitle 2"/>
          <p:cNvSpPr>
            <a:spLocks noGrp="1"/>
          </p:cNvSpPr>
          <p:nvPr>
            <p:ph type="subTitle" idx="1"/>
          </p:nvPr>
        </p:nvSpPr>
        <p:spPr/>
        <p:txBody>
          <a:bodyPr>
            <a:normAutofit fontScale="60000"/>
          </a:bodyPr>
          <a:lstStyle/>
          <a:p>
            <a:r>
              <a:rPr lang="en-IN" altLang="en-US" b="1"/>
              <a:t>BY</a:t>
            </a:r>
            <a:endParaRPr lang="en-IN" altLang="en-US" b="1"/>
          </a:p>
          <a:p>
            <a:r>
              <a:rPr lang="en-IN" altLang="en-US" b="1"/>
              <a:t>Dr MAYUR RAHUL</a:t>
            </a:r>
            <a:endParaRPr lang="en-IN" altLang="en-US" b="1"/>
          </a:p>
          <a:p>
            <a:r>
              <a:rPr lang="en-IN" altLang="en-US" b="1"/>
              <a:t>(E762)</a:t>
            </a:r>
            <a:endParaRPr lang="en-IN" altLang="en-US" b="1"/>
          </a:p>
          <a:p>
            <a:r>
              <a:rPr lang="en-IN" altLang="en-US" b="1"/>
              <a:t>DEPARTMENT OF COMPUTER APPLICATION</a:t>
            </a:r>
            <a:endParaRPr lang="en-IN" altLang="en-US" b="1"/>
          </a:p>
          <a:p>
            <a:r>
              <a:rPr lang="en-IN" altLang="en-US" b="1"/>
              <a:t>UIET, CSJM UNIVERSITY, KANPUR</a:t>
            </a:r>
            <a:endParaRPr lang="en-IN" altLang="en-US"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sz="2800" b="1">
                <a:latin typeface="Times New Roman" panose="02020603050405020304" charset="0"/>
                <a:cs typeface="Times New Roman" panose="02020603050405020304" charset="0"/>
              </a:rPr>
              <a:t>OUTLINE</a:t>
            </a:r>
            <a:endParaRPr lang="en-IN" altLang="en-US" sz="2800" b="1">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algn="just"/>
            <a:r>
              <a:rPr lang="en-IN" sz="3200" b="1">
                <a:latin typeface="Times New Roman" panose="02020603050405020304" charset="0"/>
                <a:cs typeface="Times New Roman" panose="02020603050405020304" charset="0"/>
              </a:rPr>
              <a:t>Introdution</a:t>
            </a:r>
            <a:endParaRPr lang="en-IN" sz="3200" b="1">
              <a:latin typeface="Times New Roman" panose="02020603050405020304" charset="0"/>
              <a:cs typeface="Times New Roman" panose="02020603050405020304" charset="0"/>
            </a:endParaRPr>
          </a:p>
          <a:p>
            <a:pPr algn="just"/>
            <a:r>
              <a:rPr lang="en-IN" sz="3200" b="1">
                <a:latin typeface="Times New Roman" panose="02020603050405020304" charset="0"/>
                <a:cs typeface="Times New Roman" panose="02020603050405020304" charset="0"/>
              </a:rPr>
              <a:t>Categories of process</a:t>
            </a:r>
            <a:endParaRPr lang="en-IN" sz="3200" b="1">
              <a:latin typeface="Times New Roman" panose="02020603050405020304" charset="0"/>
              <a:cs typeface="Times New Roman" panose="02020603050405020304" charset="0"/>
            </a:endParaRPr>
          </a:p>
          <a:p>
            <a:pPr algn="just"/>
            <a:r>
              <a:rPr lang="en-IN" sz="3200" b="1">
                <a:latin typeface="Times New Roman" panose="02020603050405020304" charset="0"/>
                <a:cs typeface="Times New Roman" panose="02020603050405020304" charset="0"/>
                <a:sym typeface="+mn-ea"/>
              </a:rPr>
              <a:t>Race condition</a:t>
            </a:r>
            <a:endParaRPr lang="en-IN" sz="3200" b="1">
              <a:latin typeface="Times New Roman" panose="02020603050405020304" charset="0"/>
              <a:cs typeface="Times New Roman" panose="02020603050405020304" charset="0"/>
            </a:endParaRPr>
          </a:p>
          <a:p>
            <a:pPr algn="just"/>
            <a:endParaRPr lang="en-IN" sz="3200" b="1">
              <a:latin typeface="Times New Roman" panose="02020603050405020304" charset="0"/>
              <a:cs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b="1">
                <a:latin typeface="Times New Roman" panose="02020603050405020304" charset="0"/>
                <a:cs typeface="Times New Roman" panose="02020603050405020304" charset="0"/>
              </a:rPr>
              <a:t>Introduction</a:t>
            </a:r>
            <a:endParaRPr lang="en-IN" altLang="en-US" b="1">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normAutofit fontScale="90000" lnSpcReduction="10000"/>
          </a:bodyPr>
          <a:p>
            <a:pPr algn="just"/>
            <a:r>
              <a:rPr lang="en-US">
                <a:latin typeface="Times New Roman" panose="02020603050405020304" charset="0"/>
                <a:cs typeface="Times New Roman" panose="02020603050405020304" charset="0"/>
              </a:rPr>
              <a:t>When two or more process cooperates with each other, their order of execution must be preserved otherwise there can be conflicts in their execution and inappropriate outputs can be produced.</a:t>
            </a:r>
            <a:endParaRPr lang="en-US">
              <a:latin typeface="Times New Roman" panose="02020603050405020304" charset="0"/>
              <a:cs typeface="Times New Roman" panose="02020603050405020304" charset="0"/>
            </a:endParaRPr>
          </a:p>
          <a:p>
            <a:pPr algn="just"/>
            <a:endParaRPr lang="en-US">
              <a:latin typeface="Times New Roman" panose="02020603050405020304" charset="0"/>
              <a:cs typeface="Times New Roman" panose="02020603050405020304" charset="0"/>
            </a:endParaRPr>
          </a:p>
          <a:p>
            <a:pPr algn="just"/>
            <a:r>
              <a:rPr lang="en-US">
                <a:latin typeface="Times New Roman" panose="02020603050405020304" charset="0"/>
                <a:cs typeface="Times New Roman" panose="02020603050405020304" charset="0"/>
              </a:rPr>
              <a:t>A cooperative process is the one which can affect the execution of other process or can be affected by the execution of other process. Such processes need to be synchronized so that their order of execution can be guaranteed.</a:t>
            </a:r>
            <a:endParaRPr lang="en-US">
              <a:latin typeface="Times New Roman" panose="02020603050405020304" charset="0"/>
              <a:cs typeface="Times New Roman" panose="02020603050405020304" charset="0"/>
            </a:endParaRPr>
          </a:p>
          <a:p>
            <a:pPr algn="just"/>
            <a:endParaRPr lang="en-US">
              <a:latin typeface="Times New Roman" panose="02020603050405020304" charset="0"/>
              <a:cs typeface="Times New Roman" panose="02020603050405020304" charset="0"/>
            </a:endParaRPr>
          </a:p>
          <a:p>
            <a:pPr algn="just"/>
            <a:r>
              <a:rPr lang="en-US">
                <a:latin typeface="Times New Roman" panose="02020603050405020304" charset="0"/>
                <a:cs typeface="Times New Roman" panose="02020603050405020304" charset="0"/>
              </a:rPr>
              <a:t>The procedure involved in preserving the appropriate order of execution of cooperative processes is known as Process Synchronization. There are various synchronization mechanisms that are used to synchronize the processes.</a:t>
            </a:r>
            <a:endParaRPr lang="en-US">
              <a:latin typeface="Times New Roman" panose="02020603050405020304" charset="0"/>
              <a:cs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b="1">
                <a:latin typeface="Times New Roman" panose="02020603050405020304" charset="0"/>
                <a:cs typeface="Times New Roman" panose="02020603050405020304" charset="0"/>
              </a:rPr>
              <a:t>Categories of process</a:t>
            </a:r>
            <a:endParaRPr lang="en-IN" altLang="en-US" b="1">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marL="0" indent="0" algn="just">
              <a:buNone/>
            </a:pPr>
            <a:r>
              <a:rPr lang="en-US">
                <a:latin typeface="Times New Roman" panose="02020603050405020304" charset="0"/>
                <a:cs typeface="Times New Roman" panose="02020603050405020304" charset="0"/>
              </a:rPr>
              <a:t>On the basis of synchronization, processes are categorized as one of the following two types:</a:t>
            </a:r>
            <a:endParaRPr lang="en-US">
              <a:latin typeface="Times New Roman" panose="02020603050405020304" charset="0"/>
              <a:cs typeface="Times New Roman" panose="02020603050405020304" charset="0"/>
            </a:endParaRPr>
          </a:p>
          <a:p>
            <a:pPr algn="just"/>
            <a:r>
              <a:rPr lang="en-US">
                <a:latin typeface="Times New Roman" panose="02020603050405020304" charset="0"/>
                <a:cs typeface="Times New Roman" panose="02020603050405020304" charset="0"/>
              </a:rPr>
              <a:t>Independent Process : Execution of one process does not affects the execution of other processes.</a:t>
            </a:r>
            <a:endParaRPr lang="en-US">
              <a:latin typeface="Times New Roman" panose="02020603050405020304" charset="0"/>
              <a:cs typeface="Times New Roman" panose="02020603050405020304" charset="0"/>
            </a:endParaRPr>
          </a:p>
          <a:p>
            <a:pPr algn="just"/>
            <a:r>
              <a:rPr lang="en-US">
                <a:latin typeface="Times New Roman" panose="02020603050405020304" charset="0"/>
                <a:cs typeface="Times New Roman" panose="02020603050405020304" charset="0"/>
              </a:rPr>
              <a:t>Cooperative Process : Execution of one process affects the execution of other processes.</a:t>
            </a:r>
            <a:endParaRPr lang="en-US">
              <a:latin typeface="Times New Roman" panose="02020603050405020304" charset="0"/>
              <a:cs typeface="Times New Roman" panose="02020603050405020304" charset="0"/>
            </a:endParaRPr>
          </a:p>
          <a:p>
            <a:pPr marL="0" indent="0" algn="just">
              <a:buNone/>
            </a:pPr>
            <a:r>
              <a:rPr lang="en-US">
                <a:latin typeface="Times New Roman" panose="02020603050405020304" charset="0"/>
                <a:cs typeface="Times New Roman" panose="02020603050405020304" charset="0"/>
              </a:rPr>
              <a:t>Process synchronization problem arises in the case of Cooperative process also because resources are shared in Cooperative processes.</a:t>
            </a:r>
            <a:endParaRPr lang="en-US">
              <a:latin typeface="Times New Roman" panose="02020603050405020304" charset="0"/>
              <a:cs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b="1"/>
              <a:t>Race condition</a:t>
            </a:r>
            <a:endParaRPr lang="en-IN" altLang="en-US" b="1"/>
          </a:p>
        </p:txBody>
      </p:sp>
      <p:sp>
        <p:nvSpPr>
          <p:cNvPr id="3" name="Content Placeholder 2"/>
          <p:cNvSpPr>
            <a:spLocks noGrp="1"/>
          </p:cNvSpPr>
          <p:nvPr>
            <p:ph idx="1"/>
          </p:nvPr>
        </p:nvSpPr>
        <p:spPr/>
        <p:txBody>
          <a:bodyPr>
            <a:normAutofit fontScale="90000" lnSpcReduction="10000"/>
          </a:bodyPr>
          <a:p>
            <a:pPr algn="just"/>
            <a:r>
              <a:rPr lang="en-US">
                <a:latin typeface="Times New Roman" panose="02020603050405020304" charset="0"/>
                <a:cs typeface="Times New Roman" panose="02020603050405020304" charset="0"/>
              </a:rPr>
              <a:t>Several processes access and process the manipulations over the same data concurrently, then the outcome depends on the particular order in which the access takes place.</a:t>
            </a:r>
            <a:endParaRPr lang="en-US">
              <a:latin typeface="Times New Roman" panose="02020603050405020304" charset="0"/>
              <a:cs typeface="Times New Roman" panose="02020603050405020304" charset="0"/>
            </a:endParaRPr>
          </a:p>
          <a:p>
            <a:pPr marL="0" indent="0" algn="just">
              <a:buNone/>
            </a:pPr>
            <a:endParaRPr lang="en-US">
              <a:latin typeface="Times New Roman" panose="02020603050405020304" charset="0"/>
              <a:cs typeface="Times New Roman" panose="02020603050405020304" charset="0"/>
            </a:endParaRPr>
          </a:p>
          <a:p>
            <a:pPr algn="just"/>
            <a:r>
              <a:rPr lang="en-US">
                <a:latin typeface="Times New Roman" panose="02020603050405020304" charset="0"/>
                <a:cs typeface="Times New Roman" panose="02020603050405020304" charset="0"/>
              </a:rPr>
              <a:t>A race condition is a situation that may occur inside a critical section. This happens when the result of multiple thread execution in the critical section differs according to the order in which the threads execute.</a:t>
            </a:r>
            <a:endParaRPr lang="en-US">
              <a:latin typeface="Times New Roman" panose="02020603050405020304" charset="0"/>
              <a:cs typeface="Times New Roman" panose="02020603050405020304" charset="0"/>
            </a:endParaRPr>
          </a:p>
          <a:p>
            <a:pPr algn="just"/>
            <a:endParaRPr lang="en-US">
              <a:latin typeface="Times New Roman" panose="02020603050405020304" charset="0"/>
              <a:cs typeface="Times New Roman" panose="02020603050405020304" charset="0"/>
            </a:endParaRPr>
          </a:p>
          <a:p>
            <a:pPr algn="just"/>
            <a:r>
              <a:rPr lang="en-US">
                <a:latin typeface="Times New Roman" panose="02020603050405020304" charset="0"/>
                <a:cs typeface="Times New Roman" panose="02020603050405020304" charset="0"/>
              </a:rPr>
              <a:t>Race conditions in critical sections can be avoided if the critical section is treated as an atomic instruction. Also, proper thread synchronization using locks or atomic variables can prevent race conditions.</a:t>
            </a:r>
            <a:endParaRPr lang="en-US">
              <a:latin typeface="Times New Roman" panose="02020603050405020304" charset="0"/>
              <a:cs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IN" altLang="en-US" sz="2800" b="1">
                <a:latin typeface="Times New Roman" panose="02020603050405020304" charset="0"/>
                <a:cs typeface="Times New Roman" panose="02020603050405020304" charset="0"/>
              </a:rPr>
              <a:t>REFERENCES</a:t>
            </a:r>
            <a:endParaRPr lang="en-IN" altLang="en-US" sz="2800" b="1">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r>
              <a:rPr lang="en-US" sz="2000">
                <a:latin typeface="Times New Roman" panose="02020603050405020304" charset="0"/>
                <a:cs typeface="Times New Roman" panose="02020603050405020304" charset="0"/>
              </a:rPr>
              <a:t>https://www.tutorialspoint.com/dbms/dbms_overview.htm</a:t>
            </a:r>
            <a:endParaRPr lang="en-US" sz="2000">
              <a:latin typeface="Times New Roman" panose="02020603050405020304" charset="0"/>
              <a:cs typeface="Times New Roman" panose="02020603050405020304" charset="0"/>
            </a:endParaRPr>
          </a:p>
          <a:p>
            <a:r>
              <a:rPr lang="en-US" sz="2000">
                <a:latin typeface="Times New Roman" panose="02020603050405020304" charset="0"/>
                <a:cs typeface="Times New Roman" panose="02020603050405020304" charset="0"/>
              </a:rPr>
              <a:t>https://www.studytonight.com/dbms/database-model.php</a:t>
            </a:r>
            <a:endParaRPr lang="en-US" sz="2000">
              <a:latin typeface="Times New Roman" panose="02020603050405020304" charset="0"/>
              <a:cs typeface="Times New Roman" panose="02020603050405020304" charset="0"/>
            </a:endParaRPr>
          </a:p>
          <a:p>
            <a:r>
              <a:rPr lang="en-IN" altLang="en-US" sz="2000">
                <a:latin typeface="Times New Roman" panose="02020603050405020304" charset="0"/>
                <a:cs typeface="Times New Roman" panose="02020603050405020304" charset="0"/>
              </a:rPr>
              <a:t>https://www.geeksforgeeks.org/introduction-of-process-synchronization/\</a:t>
            </a:r>
            <a:endParaRPr lang="en-IN" altLang="en-US" sz="2000">
              <a:latin typeface="Times New Roman" panose="02020603050405020304" charset="0"/>
              <a:cs typeface="Times New Roman" panose="02020603050405020304" charset="0"/>
            </a:endParaRPr>
          </a:p>
          <a:p>
            <a:r>
              <a:rPr lang="en-IN" altLang="en-US" sz="2000">
                <a:latin typeface="Times New Roman" panose="02020603050405020304" charset="0"/>
                <a:cs typeface="Times New Roman" panose="02020603050405020304" charset="0"/>
              </a:rPr>
              <a:t>https://www.javatpoint.com/os-process-synchronization-introduction</a:t>
            </a:r>
            <a:endParaRPr lang="en-IN" altLang="en-US" sz="2000">
              <a:latin typeface="Times New Roman" panose="02020603050405020304" charset="0"/>
              <a:cs typeface="Times New Roman" panose="0202060305040502030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2130</Words>
  <Application>WPS Presentation</Application>
  <PresentationFormat>Widescreen</PresentationFormat>
  <Paragraphs>45</Paragraphs>
  <Slides>6</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vt:i4>
      </vt:variant>
    </vt:vector>
  </HeadingPairs>
  <TitlesOfParts>
    <vt:vector size="17" baseType="lpstr">
      <vt:lpstr>Arial</vt:lpstr>
      <vt:lpstr>SimSun</vt:lpstr>
      <vt:lpstr>Wingdings</vt:lpstr>
      <vt:lpstr>Times New Roman</vt:lpstr>
      <vt:lpstr>Calibri</vt:lpstr>
      <vt:lpstr>Microsoft YaHei</vt:lpstr>
      <vt:lpstr>Arial Unicode MS</vt:lpstr>
      <vt:lpstr>Calibri Light</vt:lpstr>
      <vt:lpstr>NSimSun</vt:lpstr>
      <vt:lpstr>Yu Gothic Medium</vt:lpstr>
      <vt:lpstr>Office Theme</vt:lpstr>
      <vt:lpstr>SUBJECT:INTRODUCTION TO DBMS CODE: BCA501N UNIT:I </vt:lpstr>
      <vt:lpstr>WHY WE NEED DBMS?</vt:lpstr>
      <vt:lpstr>PowerPoint 演示文稿</vt:lpstr>
      <vt:lpstr>PowerPoint 演示文稿</vt:lpstr>
      <vt:lpstr>PowerPoint 演示文稿</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SUBJECT:INTRODUCTION TO DBMS CODE: BCA501N UNIT:I,II </dc:title>
  <dc:creator>This Pc</dc:creator>
  <cp:lastModifiedBy>This Pc</cp:lastModifiedBy>
  <cp:revision>9</cp:revision>
  <dcterms:created xsi:type="dcterms:W3CDTF">2021-11-14T14:14:00Z</dcterms:created>
  <dcterms:modified xsi:type="dcterms:W3CDTF">2022-04-19T07:14:04Z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