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74" r:id="rId5"/>
    <p:sldId id="281" r:id="rId6"/>
    <p:sldId id="276"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Operating System</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BCA402N</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Lecture 23</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0000"/>
          </a:bodyPr>
          <a:lstStyle/>
          <a:p>
            <a:r>
              <a:rPr lang="en-IN" altLang="en-US" b="1"/>
              <a:t>BY</a:t>
            </a:r>
            <a:endParaRPr lang="en-IN" altLang="en-US" b="1"/>
          </a:p>
          <a:p>
            <a:r>
              <a:rPr lang="en-IN" altLang="en-US" b="1"/>
              <a:t>Dr MAYUR RAHUL</a:t>
            </a:r>
            <a:endParaRPr lang="en-IN" altLang="en-US" b="1"/>
          </a:p>
          <a:p>
            <a:r>
              <a:rPr lang="en-IN" altLang="en-US" b="1"/>
              <a:t>(E762)</a:t>
            </a:r>
            <a:endParaRPr lang="en-IN" altLang="en-US" b="1"/>
          </a:p>
          <a:p>
            <a:r>
              <a:rPr lang="en-IN" altLang="en-US" b="1"/>
              <a:t>DEPARTMENT OF COMPUTER APPLICATION</a:t>
            </a:r>
            <a:endParaRPr lang="en-IN" altLang="en-US" b="1"/>
          </a:p>
          <a:p>
            <a:r>
              <a:rPr lang="en-IN" altLang="en-US" b="1"/>
              <a:t>UIET, CSJM UNIVERSITY, KANPUR</a:t>
            </a:r>
            <a:endParaRPr lang="en-I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OUTLINE</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IN" sz="3200" b="1">
                <a:latin typeface="Times New Roman" panose="02020603050405020304" charset="0"/>
                <a:cs typeface="Times New Roman" panose="02020603050405020304" charset="0"/>
              </a:rPr>
              <a:t>Introduction to deadlock</a:t>
            </a:r>
            <a:endParaRPr lang="en-IN" sz="3200" b="1">
              <a:latin typeface="Times New Roman" panose="02020603050405020304" charset="0"/>
              <a:cs typeface="Times New Roman" panose="02020603050405020304" charset="0"/>
            </a:endParaRPr>
          </a:p>
          <a:p>
            <a:pPr algn="just"/>
            <a:r>
              <a:rPr lang="en-IN" sz="3200" b="1">
                <a:latin typeface="Times New Roman" panose="02020603050405020304" charset="0"/>
                <a:cs typeface="Times New Roman" panose="02020603050405020304" charset="0"/>
              </a:rPr>
              <a:t>Necessary conditions for deadlock</a:t>
            </a:r>
            <a:endParaRPr lang="en-IN" sz="3200" b="1">
              <a:latin typeface="Times New Roman" panose="02020603050405020304" charset="0"/>
              <a:cs typeface="Times New Roman" panose="02020603050405020304" charset="0"/>
            </a:endParaRPr>
          </a:p>
          <a:p>
            <a:pPr algn="just"/>
            <a:endParaRPr lang="en-IN" sz="3200" b="1">
              <a:latin typeface="Times New Roman" panose="02020603050405020304" charset="0"/>
              <a:cs typeface="Times New Roman" panose="02020603050405020304" charset="0"/>
            </a:endParaRPr>
          </a:p>
          <a:p>
            <a:pPr algn="just"/>
            <a:endParaRPr lang="en-IN" sz="3200" b="1">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latin typeface="Times New Roman" panose="02020603050405020304" charset="0"/>
                <a:cs typeface="Times New Roman" panose="02020603050405020304" charset="0"/>
              </a:rPr>
              <a:t>Introduction to deadlock</a:t>
            </a:r>
            <a:endParaRPr lang="en-IN" altLang="en-US" b="1">
              <a:latin typeface="Times New Roman" panose="02020603050405020304" charset="0"/>
              <a:cs typeface="Times New Roman" panose="02020603050405020304" charset="0"/>
            </a:endParaRPr>
          </a:p>
        </p:txBody>
      </p:sp>
      <p:sp>
        <p:nvSpPr>
          <p:cNvPr id="6" name="Content Placeholder 5"/>
          <p:cNvSpPr>
            <a:spLocks noGrp="1"/>
          </p:cNvSpPr>
          <p:nvPr>
            <p:ph idx="1"/>
          </p:nvPr>
        </p:nvSpPr>
        <p:spPr/>
        <p:txBody>
          <a:bodyPr/>
          <a:p>
            <a:r>
              <a:rPr lang="en-US"/>
              <a:t>A process in operating system uses resources in the following way. </a:t>
            </a:r>
            <a:endParaRPr lang="en-US"/>
          </a:p>
          <a:p>
            <a:pPr marL="0" indent="0">
              <a:buNone/>
            </a:pPr>
            <a:r>
              <a:rPr lang="en-US"/>
              <a:t>1) Requests a resource </a:t>
            </a:r>
            <a:endParaRPr lang="en-US"/>
          </a:p>
          <a:p>
            <a:pPr marL="0" indent="0">
              <a:buNone/>
            </a:pPr>
            <a:r>
              <a:rPr lang="en-US"/>
              <a:t>2) Use the resource </a:t>
            </a:r>
            <a:endParaRPr lang="en-US"/>
          </a:p>
          <a:p>
            <a:pPr marL="0" indent="0">
              <a:buNone/>
            </a:pPr>
            <a:r>
              <a:rPr lang="en-US"/>
              <a:t>3) Releases the resource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Introduction to deadlock</a:t>
            </a:r>
            <a:endParaRPr lang="en-IN" altLang="en-US" b="1"/>
          </a:p>
        </p:txBody>
      </p:sp>
      <p:sp>
        <p:nvSpPr>
          <p:cNvPr id="3" name="Content Placeholder 2"/>
          <p:cNvSpPr>
            <a:spLocks noGrp="1"/>
          </p:cNvSpPr>
          <p:nvPr>
            <p:ph sz="half" idx="1"/>
          </p:nvPr>
        </p:nvSpPr>
        <p:spPr/>
        <p:txBody>
          <a:bodyPr>
            <a:normAutofit fontScale="60000"/>
          </a:bodyPr>
          <a:p>
            <a:pPr algn="just"/>
            <a:r>
              <a:rPr lang="en-US"/>
              <a:t>Deadlock is a situation where a set of processes are blocked because each process is holding a resource and waiting for another resource acquired by some other process. </a:t>
            </a:r>
            <a:endParaRPr lang="en-US"/>
          </a:p>
          <a:p>
            <a:pPr algn="just"/>
            <a:r>
              <a:rPr lang="en-US"/>
              <a:t>Consider an example when two trains are coming toward each other on the same track and there is only one track, none of the trains can move once they are in front of each other. </a:t>
            </a:r>
            <a:endParaRPr lang="en-US"/>
          </a:p>
          <a:p>
            <a:pPr algn="just"/>
            <a:r>
              <a:rPr lang="en-US"/>
              <a:t>A similar situation occurs in operating systems when there are two or more processes that hold some resources and wait for resources held by other(s). </a:t>
            </a:r>
            <a:endParaRPr lang="en-US"/>
          </a:p>
          <a:p>
            <a:pPr algn="just"/>
            <a:r>
              <a:rPr lang="en-US"/>
              <a:t>For example, in the below diagram, Process 1 is holding Resource 1 and waiting for resource 2 which is acquired by process 2, and process 2 is waiting for resource 1. </a:t>
            </a:r>
            <a:endParaRPr lang="en-US"/>
          </a:p>
        </p:txBody>
      </p:sp>
      <p:pic>
        <p:nvPicPr>
          <p:cNvPr id="5" name="Content Placeholder 4"/>
          <p:cNvPicPr>
            <a:picLocks noChangeAspect="1"/>
          </p:cNvPicPr>
          <p:nvPr>
            <p:ph sz="half" idx="2"/>
          </p:nvPr>
        </p:nvPicPr>
        <p:blipFill>
          <a:blip r:embed="rId1"/>
          <a:stretch>
            <a:fillRect/>
          </a:stretch>
        </p:blipFill>
        <p:spPr>
          <a:xfrm>
            <a:off x="6172200" y="1824990"/>
            <a:ext cx="5181600" cy="43522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Necessary conditions for deadlock</a:t>
            </a:r>
            <a:endParaRPr lang="en-IN" altLang="en-US" b="1"/>
          </a:p>
        </p:txBody>
      </p:sp>
      <p:sp>
        <p:nvSpPr>
          <p:cNvPr id="3" name="Content Placeholder 2"/>
          <p:cNvSpPr>
            <a:spLocks noGrp="1"/>
          </p:cNvSpPr>
          <p:nvPr>
            <p:ph idx="1"/>
          </p:nvPr>
        </p:nvSpPr>
        <p:spPr/>
        <p:txBody>
          <a:bodyPr>
            <a:normAutofit lnSpcReduction="10000"/>
          </a:bodyPr>
          <a:p>
            <a:pPr marL="0" indent="0" algn="just">
              <a:buNone/>
            </a:pPr>
            <a:r>
              <a:rPr lang="en-US">
                <a:latin typeface="Times New Roman" panose="02020603050405020304" charset="0"/>
                <a:cs typeface="Times New Roman" panose="02020603050405020304" charset="0"/>
              </a:rPr>
              <a:t>Deadlock can arise if the following four conditions hold simultaneously (Necessary Conditions) </a:t>
            </a:r>
            <a:endParaRPr lang="en-US">
              <a:latin typeface="Times New Roman" panose="02020603050405020304" charset="0"/>
              <a:cs typeface="Times New Roman" panose="02020603050405020304" charset="0"/>
            </a:endParaRPr>
          </a:p>
          <a:p>
            <a:pPr marL="0" indent="0" algn="just">
              <a:buNone/>
            </a:pPr>
            <a:r>
              <a:rPr lang="en-US" b="1">
                <a:latin typeface="Times New Roman" panose="02020603050405020304" charset="0"/>
                <a:cs typeface="Times New Roman" panose="02020603050405020304" charset="0"/>
              </a:rPr>
              <a:t>Mutual Exclusion</a:t>
            </a:r>
            <a:r>
              <a:rPr lang="en-US">
                <a:latin typeface="Times New Roman" panose="02020603050405020304" charset="0"/>
                <a:cs typeface="Times New Roman" panose="02020603050405020304" charset="0"/>
              </a:rPr>
              <a:t>: Two or more resources are non-shareable (Only one process can use at a time) </a:t>
            </a:r>
            <a:endParaRPr lang="en-US">
              <a:latin typeface="Times New Roman" panose="02020603050405020304" charset="0"/>
              <a:cs typeface="Times New Roman" panose="02020603050405020304" charset="0"/>
            </a:endParaRPr>
          </a:p>
          <a:p>
            <a:pPr marL="0" indent="0" algn="just">
              <a:buNone/>
            </a:pPr>
            <a:r>
              <a:rPr lang="en-US" b="1">
                <a:latin typeface="Times New Roman" panose="02020603050405020304" charset="0"/>
                <a:cs typeface="Times New Roman" panose="02020603050405020304" charset="0"/>
              </a:rPr>
              <a:t>Hold and Wait</a:t>
            </a:r>
            <a:r>
              <a:rPr lang="en-US">
                <a:latin typeface="Times New Roman" panose="02020603050405020304" charset="0"/>
                <a:cs typeface="Times New Roman" panose="02020603050405020304" charset="0"/>
              </a:rPr>
              <a:t>: A process is holding at least one resource and waiting for resources. </a:t>
            </a:r>
            <a:endParaRPr lang="en-US">
              <a:latin typeface="Times New Roman" panose="02020603050405020304" charset="0"/>
              <a:cs typeface="Times New Roman" panose="02020603050405020304" charset="0"/>
            </a:endParaRPr>
          </a:p>
          <a:p>
            <a:pPr marL="0" indent="0" algn="just">
              <a:buNone/>
            </a:pPr>
            <a:r>
              <a:rPr lang="en-US" b="1">
                <a:latin typeface="Times New Roman" panose="02020603050405020304" charset="0"/>
                <a:cs typeface="Times New Roman" panose="02020603050405020304" charset="0"/>
              </a:rPr>
              <a:t>No Preemption</a:t>
            </a:r>
            <a:r>
              <a:rPr lang="en-US">
                <a:latin typeface="Times New Roman" panose="02020603050405020304" charset="0"/>
                <a:cs typeface="Times New Roman" panose="02020603050405020304" charset="0"/>
              </a:rPr>
              <a:t>: A resource cannot be taken from a process unless the process releases the resource. </a:t>
            </a:r>
            <a:endParaRPr lang="en-US">
              <a:latin typeface="Times New Roman" panose="02020603050405020304" charset="0"/>
              <a:cs typeface="Times New Roman" panose="02020603050405020304" charset="0"/>
            </a:endParaRPr>
          </a:p>
          <a:p>
            <a:pPr marL="0" indent="0" algn="just">
              <a:buNone/>
            </a:pPr>
            <a:r>
              <a:rPr lang="en-US" b="1">
                <a:latin typeface="Times New Roman" panose="02020603050405020304" charset="0"/>
                <a:cs typeface="Times New Roman" panose="02020603050405020304" charset="0"/>
              </a:rPr>
              <a:t>Circular Wait</a:t>
            </a:r>
            <a:r>
              <a:rPr lang="en-US">
                <a:latin typeface="Times New Roman" panose="02020603050405020304" charset="0"/>
                <a:cs typeface="Times New Roman" panose="02020603050405020304" charset="0"/>
              </a:rPr>
              <a:t>: A set of processes are waiting for each other in circular form. </a:t>
            </a:r>
            <a:endParaRPr lang="en-US">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REFERENCES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r>
              <a:rPr lang="en-US" sz="2000">
                <a:latin typeface="Times New Roman" panose="02020603050405020304" charset="0"/>
                <a:cs typeface="Times New Roman" panose="02020603050405020304" charset="0"/>
              </a:rPr>
              <a:t>https://www.tutorialspoint.com/dbms/dbms_overview.htm</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https://www.studytonight.com/dbms/database-model.php</a:t>
            </a:r>
            <a:endParaRPr 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https://www.geeksforgeeks.org/introduction-of-process-synchronization/\</a:t>
            </a:r>
            <a:endParaRPr lang="en-IN" alt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https://www.javatpoint.com/os-process-synchronization-introduction</a:t>
            </a:r>
            <a:endParaRPr lang="en-IN"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1786</Words>
  <Application>WPS Presentation</Application>
  <PresentationFormat>Widescreen</PresentationFormat>
  <Paragraphs>44</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Times New Roman</vt:lpstr>
      <vt:lpstr>Calibri</vt:lpstr>
      <vt:lpstr>Microsoft YaHei</vt:lpstr>
      <vt:lpstr>Arial Unicode MS</vt:lpstr>
      <vt:lpstr>Calibri Light</vt:lpstr>
      <vt:lpstr>Office Theme</vt:lpstr>
      <vt:lpstr>Subject: Operating System Code: BCA402N Lecture 16 </vt:lpstr>
      <vt:lpstr>OUTLINE</vt:lpstr>
      <vt:lpstr>The critical section problem</vt:lpstr>
      <vt:lpstr>PowerPoint 演示文稿</vt:lpstr>
      <vt:lpstr>Solution to the Critical Section Problem</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This Pc</cp:lastModifiedBy>
  <cp:revision>11</cp:revision>
  <dcterms:created xsi:type="dcterms:W3CDTF">2021-11-14T14:14:00Z</dcterms:created>
  <dcterms:modified xsi:type="dcterms:W3CDTF">2022-04-28T05:11:53Z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