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74" r:id="rId5"/>
    <p:sldId id="276" r:id="rId6"/>
    <p:sldId id="279"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altLang="en-US" sz="4000" b="1" dirty="0">
                <a:latin typeface="Times New Roman" panose="02020603050405020304" charset="0"/>
                <a:cs typeface="Times New Roman" panose="02020603050405020304" charset="0"/>
              </a:rPr>
              <a:t>Subject: Operating System</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Code: BCA402N</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Lecture 16</a:t>
            </a:r>
            <a:br>
              <a:rPr lang="en-IN" altLang="en-US" sz="4000" dirty="0">
                <a:latin typeface="Times New Roman" panose="02020603050405020304" charset="0"/>
                <a:cs typeface="Times New Roman" panose="02020603050405020304" charset="0"/>
              </a:rPr>
            </a:br>
            <a:endParaRPr lang="en-IN" altLang="en-US" sz="4000" dirty="0">
              <a:latin typeface="Times New Roman" panose="02020603050405020304" charset="0"/>
              <a:cs typeface="Times New Roman" panose="02020603050405020304" charset="0"/>
            </a:endParaRPr>
          </a:p>
        </p:txBody>
      </p:sp>
      <p:sp>
        <p:nvSpPr>
          <p:cNvPr id="3" name="Subtitle 2"/>
          <p:cNvSpPr>
            <a:spLocks noGrp="1"/>
          </p:cNvSpPr>
          <p:nvPr>
            <p:ph type="subTitle" idx="1"/>
          </p:nvPr>
        </p:nvSpPr>
        <p:spPr/>
        <p:txBody>
          <a:bodyPr>
            <a:normAutofit fontScale="60000"/>
          </a:bodyPr>
          <a:lstStyle/>
          <a:p>
            <a:r>
              <a:rPr lang="en-IN" altLang="en-US" b="1"/>
              <a:t>BY</a:t>
            </a:r>
            <a:endParaRPr lang="en-IN" altLang="en-US" b="1"/>
          </a:p>
          <a:p>
            <a:r>
              <a:rPr lang="en-IN" altLang="en-US" b="1"/>
              <a:t>Dr MAYUR RAHUL</a:t>
            </a:r>
            <a:endParaRPr lang="en-IN" altLang="en-US" b="1"/>
          </a:p>
          <a:p>
            <a:r>
              <a:rPr lang="en-IN" altLang="en-US" b="1"/>
              <a:t>(E762)</a:t>
            </a:r>
            <a:endParaRPr lang="en-IN" altLang="en-US" b="1"/>
          </a:p>
          <a:p>
            <a:r>
              <a:rPr lang="en-IN" altLang="en-US" b="1"/>
              <a:t>DEPARTMENT OF COMPUTER APPLICATION</a:t>
            </a:r>
            <a:endParaRPr lang="en-IN" altLang="en-US" b="1"/>
          </a:p>
          <a:p>
            <a:r>
              <a:rPr lang="en-IN" altLang="en-US" b="1"/>
              <a:t>UIET, CSJM UNIVERSITY, KANPUR</a:t>
            </a:r>
            <a:endParaRPr lang="en-IN" altLang="en-US"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OUTLINE</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r>
              <a:rPr lang="en-IN" sz="3200" b="1">
                <a:latin typeface="Times New Roman" panose="02020603050405020304" charset="0"/>
                <a:cs typeface="Times New Roman" panose="02020603050405020304" charset="0"/>
              </a:rPr>
              <a:t>The critical section problem</a:t>
            </a:r>
            <a:endParaRPr lang="en-IN" sz="3200" b="1">
              <a:latin typeface="Times New Roman" panose="02020603050405020304" charset="0"/>
              <a:cs typeface="Times New Roman" panose="02020603050405020304" charset="0"/>
            </a:endParaRPr>
          </a:p>
          <a:p>
            <a:pPr algn="just"/>
            <a:r>
              <a:rPr lang="en-IN" sz="3200" b="1">
                <a:latin typeface="Times New Roman" panose="02020603050405020304" charset="0"/>
                <a:cs typeface="Times New Roman" panose="02020603050405020304" charset="0"/>
              </a:rPr>
              <a:t>Semaphores</a:t>
            </a:r>
            <a:endParaRPr lang="en-IN" sz="3200" b="1">
              <a:latin typeface="Times New Roman" panose="02020603050405020304" charset="0"/>
              <a:cs typeface="Times New Roman" panose="02020603050405020304" charset="0"/>
            </a:endParaRPr>
          </a:p>
          <a:p>
            <a:pPr algn="just"/>
            <a:endParaRPr lang="en-IN" sz="3200" b="1">
              <a:latin typeface="Times New Roman" panose="02020603050405020304" charset="0"/>
              <a:cs typeface="Times New Roman" panose="02020603050405020304" charset="0"/>
            </a:endParaRPr>
          </a:p>
          <a:p>
            <a:pPr algn="just"/>
            <a:endParaRPr lang="en-IN" sz="3200" b="1">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latin typeface="Times New Roman" panose="02020603050405020304" charset="0"/>
                <a:cs typeface="Times New Roman" panose="02020603050405020304" charset="0"/>
              </a:rPr>
              <a:t>The critical section problem</a:t>
            </a:r>
            <a:endParaRPr lang="en-IN" altLang="en-US" b="1">
              <a:latin typeface="Times New Roman" panose="02020603050405020304" charset="0"/>
              <a:cs typeface="Times New Roman" panose="02020603050405020304" charset="0"/>
            </a:endParaRPr>
          </a:p>
        </p:txBody>
      </p:sp>
      <p:sp>
        <p:nvSpPr>
          <p:cNvPr id="3" name="Content Placeholder 2"/>
          <p:cNvSpPr>
            <a:spLocks noGrp="1"/>
          </p:cNvSpPr>
          <p:nvPr>
            <p:ph sz="half" idx="1"/>
          </p:nvPr>
        </p:nvSpPr>
        <p:spPr/>
        <p:txBody>
          <a:bodyPr>
            <a:noAutofit/>
          </a:bodyPr>
          <a:p>
            <a:pPr algn="just"/>
            <a:r>
              <a:rPr lang="en-US" sz="2000">
                <a:latin typeface="Times New Roman" panose="02020603050405020304" charset="0"/>
                <a:cs typeface="Times New Roman" panose="02020603050405020304" charset="0"/>
              </a:rPr>
              <a:t>The critical section is a code segment where the shared variables can be accessed.</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 An atomic action is required in a critical section i.e. only one process can execute in its critical section at a time. </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All the other processes have to wait to execute in their critical sections.</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In the </a:t>
            </a:r>
            <a:r>
              <a:rPr lang="en-IN" altLang="en-US" sz="2000">
                <a:latin typeface="Times New Roman" panose="02020603050405020304" charset="0"/>
                <a:cs typeface="Times New Roman" panose="02020603050405020304" charset="0"/>
              </a:rPr>
              <a:t>given</a:t>
            </a:r>
            <a:r>
              <a:rPr lang="en-US" sz="2000">
                <a:latin typeface="Times New Roman" panose="02020603050405020304" charset="0"/>
                <a:cs typeface="Times New Roman" panose="02020603050405020304" charset="0"/>
              </a:rPr>
              <a:t> diagram, the entry section handles the entry into the critical section.</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 It acquires the resources needed for execution by the process.</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 The exit section handles the exit from the critical section. </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It releases the resources and also informs the other processes that the critical section is free.</a:t>
            </a:r>
            <a:endParaRPr lang="en-US" sz="2000">
              <a:latin typeface="Times New Roman" panose="02020603050405020304" charset="0"/>
              <a:cs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6485255" y="1691005"/>
            <a:ext cx="4674870" cy="513016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t>Solution to the Critical Section Problem</a:t>
            </a:r>
            <a:endParaRPr lang="en-IN" altLang="en-US" b="1"/>
          </a:p>
        </p:txBody>
      </p:sp>
      <p:sp>
        <p:nvSpPr>
          <p:cNvPr id="3" name="Content Placeholder 2"/>
          <p:cNvSpPr>
            <a:spLocks noGrp="1"/>
          </p:cNvSpPr>
          <p:nvPr>
            <p:ph idx="1"/>
          </p:nvPr>
        </p:nvSpPr>
        <p:spPr/>
        <p:txBody>
          <a:bodyPr>
            <a:normAutofit fontScale="90000"/>
          </a:bodyPr>
          <a:p>
            <a:pPr marL="0" indent="0" algn="just">
              <a:buNone/>
            </a:pPr>
            <a:r>
              <a:rPr lang="en-US">
                <a:latin typeface="Times New Roman" panose="02020603050405020304" charset="0"/>
                <a:cs typeface="Times New Roman" panose="02020603050405020304" charset="0"/>
              </a:rPr>
              <a:t>The critical section problem needs a solution to synchronize the different processes. The solution to the critical section problem must satisfy the following conditions −</a:t>
            </a:r>
            <a:endParaRPr lang="en-US">
              <a:latin typeface="Times New Roman" panose="02020603050405020304" charset="0"/>
              <a:cs typeface="Times New Roman" panose="02020603050405020304" charset="0"/>
            </a:endParaRPr>
          </a:p>
          <a:p>
            <a:pPr algn="just"/>
            <a:r>
              <a:rPr lang="en-US" b="1">
                <a:latin typeface="Times New Roman" panose="02020603050405020304" charset="0"/>
                <a:cs typeface="Times New Roman" panose="02020603050405020304" charset="0"/>
              </a:rPr>
              <a:t>Mutual Exclusion</a:t>
            </a:r>
            <a:r>
              <a:rPr lang="en-IN" altLang="en-US">
                <a:latin typeface="Times New Roman" panose="02020603050405020304" charset="0"/>
                <a:cs typeface="Times New Roman" panose="02020603050405020304" charset="0"/>
              </a:rPr>
              <a:t>:</a:t>
            </a:r>
            <a:r>
              <a:rPr lang="en-US">
                <a:latin typeface="Times New Roman" panose="02020603050405020304" charset="0"/>
                <a:cs typeface="Times New Roman" panose="02020603050405020304" charset="0"/>
              </a:rPr>
              <a:t> Mutual exclusion implies that only one process can be inside the critical section at any time. If any other processes require the critical section, they must wait until it is free.</a:t>
            </a:r>
            <a:endParaRPr lang="en-US">
              <a:latin typeface="Times New Roman" panose="02020603050405020304" charset="0"/>
              <a:cs typeface="Times New Roman" panose="02020603050405020304" charset="0"/>
            </a:endParaRPr>
          </a:p>
          <a:p>
            <a:pPr algn="just"/>
            <a:r>
              <a:rPr lang="en-US" b="1">
                <a:latin typeface="Times New Roman" panose="02020603050405020304" charset="0"/>
                <a:cs typeface="Times New Roman" panose="02020603050405020304" charset="0"/>
              </a:rPr>
              <a:t>Progress</a:t>
            </a:r>
            <a:r>
              <a:rPr lang="en-IN" altLang="en-US">
                <a:latin typeface="Times New Roman" panose="02020603050405020304" charset="0"/>
                <a:cs typeface="Times New Roman" panose="02020603050405020304" charset="0"/>
              </a:rPr>
              <a:t>: </a:t>
            </a:r>
            <a:r>
              <a:rPr lang="en-US">
                <a:latin typeface="Times New Roman" panose="02020603050405020304" charset="0"/>
                <a:cs typeface="Times New Roman" panose="02020603050405020304" charset="0"/>
              </a:rPr>
              <a:t>Progress means that if a process is not using the critical section, then it should not stop any other process from accessing it. In other words, any process can enter a critical section if it is free.</a:t>
            </a:r>
            <a:endParaRPr lang="en-US">
              <a:latin typeface="Times New Roman" panose="02020603050405020304" charset="0"/>
              <a:cs typeface="Times New Roman" panose="02020603050405020304" charset="0"/>
            </a:endParaRPr>
          </a:p>
          <a:p>
            <a:pPr algn="just"/>
            <a:r>
              <a:rPr lang="en-US" b="1">
                <a:latin typeface="Times New Roman" panose="02020603050405020304" charset="0"/>
                <a:cs typeface="Times New Roman" panose="02020603050405020304" charset="0"/>
              </a:rPr>
              <a:t>Bounded Waiting</a:t>
            </a:r>
            <a:r>
              <a:rPr lang="en-IN" altLang="en-US">
                <a:latin typeface="Times New Roman" panose="02020603050405020304" charset="0"/>
                <a:cs typeface="Times New Roman" panose="02020603050405020304" charset="0"/>
              </a:rPr>
              <a:t>:</a:t>
            </a:r>
            <a:r>
              <a:rPr lang="en-US">
                <a:latin typeface="Times New Roman" panose="02020603050405020304" charset="0"/>
                <a:cs typeface="Times New Roman" panose="02020603050405020304" charset="0"/>
              </a:rPr>
              <a:t>Bounded waiting means that each process must have a limited waiting time. Itt should not wait endlessly to access the critical section.</a:t>
            </a:r>
            <a:endParaRPr lang="en-US">
              <a:latin typeface="Times New Roman" panose="02020603050405020304" charset="0"/>
              <a:cs typeface="Times New Roman" panose="02020603050405020304" charset="0"/>
            </a:endParaRPr>
          </a:p>
          <a:p>
            <a:pPr algn="just"/>
            <a:endParaRPr lang="en-US">
              <a:latin typeface="Times New Roman" panose="02020603050405020304" charset="0"/>
              <a:cs typeface="Times New Roman" panose="02020603050405020304" charset="0"/>
            </a:endParaRPr>
          </a:p>
          <a:p>
            <a:pPr algn="just"/>
            <a:endParaRPr lang="en-US">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t>Semaphores</a:t>
            </a:r>
            <a:endParaRPr lang="en-IN" altLang="en-US" b="1"/>
          </a:p>
        </p:txBody>
      </p:sp>
      <p:sp>
        <p:nvSpPr>
          <p:cNvPr id="4" name="Content Placeholder 3"/>
          <p:cNvSpPr>
            <a:spLocks noGrp="1"/>
          </p:cNvSpPr>
          <p:nvPr>
            <p:ph sz="half" idx="1"/>
          </p:nvPr>
        </p:nvSpPr>
        <p:spPr/>
        <p:txBody>
          <a:bodyPr>
            <a:normAutofit lnSpcReduction="10000"/>
          </a:bodyPr>
          <a:p>
            <a:pPr algn="just"/>
            <a:r>
              <a:rPr lang="en-US" sz="2400"/>
              <a:t>Semaphores are integer variables that are used to solve the critical section problem by using two atomic operations, wait and signal that are used for process synchronization.</a:t>
            </a:r>
            <a:endParaRPr lang="en-US" sz="2400"/>
          </a:p>
          <a:p>
            <a:pPr algn="just"/>
            <a:r>
              <a:rPr lang="en-US" sz="2400"/>
              <a:t>Wait</a:t>
            </a:r>
            <a:r>
              <a:rPr lang="en-IN" altLang="en-US" sz="2400"/>
              <a:t>:</a:t>
            </a:r>
            <a:r>
              <a:rPr lang="en-US" sz="2400"/>
              <a:t>The wait operation decrements the value of its argument S, if it is positive. If S is negative or zero, then no operation is performed.</a:t>
            </a:r>
            <a:endParaRPr lang="en-US" sz="2400"/>
          </a:p>
          <a:p>
            <a:pPr algn="just"/>
            <a:r>
              <a:rPr lang="en-US" sz="2400"/>
              <a:t>Signal</a:t>
            </a:r>
            <a:r>
              <a:rPr lang="en-IN" altLang="en-US" sz="2400"/>
              <a:t>: </a:t>
            </a:r>
            <a:r>
              <a:rPr lang="en-US" sz="2400"/>
              <a:t>The signal operation increments the value of its argument S.</a:t>
            </a:r>
            <a:endParaRPr lang="en-US" sz="2400"/>
          </a:p>
        </p:txBody>
      </p:sp>
      <p:pic>
        <p:nvPicPr>
          <p:cNvPr id="5" name="Content Placeholder 4"/>
          <p:cNvPicPr>
            <a:picLocks noChangeAspect="1"/>
          </p:cNvPicPr>
          <p:nvPr>
            <p:ph sz="half" idx="2"/>
          </p:nvPr>
        </p:nvPicPr>
        <p:blipFill>
          <a:blip r:embed="rId1"/>
          <a:stretch>
            <a:fillRect/>
          </a:stretch>
        </p:blipFill>
        <p:spPr>
          <a:xfrm>
            <a:off x="6470015" y="1950720"/>
            <a:ext cx="3497580" cy="42265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REFERENCES</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r>
              <a:rPr lang="en-US" sz="2000">
                <a:latin typeface="Times New Roman" panose="02020603050405020304" charset="0"/>
                <a:cs typeface="Times New Roman" panose="02020603050405020304" charset="0"/>
              </a:rPr>
              <a:t>https://www.tutorialspoint.com/dbms/dbms_overview.htm</a:t>
            </a:r>
            <a:endParaRPr lang="en-US"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https://www.studytonight.com/dbms/database-model.php</a:t>
            </a:r>
            <a:endParaRPr lang="en-US" sz="2000">
              <a:latin typeface="Times New Roman" panose="02020603050405020304" charset="0"/>
              <a:cs typeface="Times New Roman" panose="02020603050405020304" charset="0"/>
            </a:endParaRPr>
          </a:p>
          <a:p>
            <a:r>
              <a:rPr lang="en-IN" altLang="en-US" sz="2000">
                <a:latin typeface="Times New Roman" panose="02020603050405020304" charset="0"/>
                <a:cs typeface="Times New Roman" panose="02020603050405020304" charset="0"/>
              </a:rPr>
              <a:t>https://www.geeksforgeeks.org/introduction-of-process-synchronization/\</a:t>
            </a:r>
            <a:endParaRPr lang="en-IN" altLang="en-US" sz="2000">
              <a:latin typeface="Times New Roman" panose="02020603050405020304" charset="0"/>
              <a:cs typeface="Times New Roman" panose="02020603050405020304" charset="0"/>
            </a:endParaRPr>
          </a:p>
          <a:p>
            <a:r>
              <a:rPr lang="en-IN" altLang="en-US" sz="2000">
                <a:latin typeface="Times New Roman" panose="02020603050405020304" charset="0"/>
                <a:cs typeface="Times New Roman" panose="02020603050405020304" charset="0"/>
              </a:rPr>
              <a:t>https://www.javatpoint.com/os-process-synchronization-introduction</a:t>
            </a:r>
            <a:endParaRPr lang="en-IN" altLang="en-US" sz="20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2207</Words>
  <Application>WPS Presentation</Application>
  <PresentationFormat>Widescreen</PresentationFormat>
  <Paragraphs>47</Paragraphs>
  <Slides>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Arial</vt:lpstr>
      <vt:lpstr>SimSun</vt:lpstr>
      <vt:lpstr>Wingdings</vt:lpstr>
      <vt:lpstr>Times New Roman</vt:lpstr>
      <vt:lpstr>Calibri</vt:lpstr>
      <vt:lpstr>Microsoft YaHei</vt:lpstr>
      <vt:lpstr>Arial Unicode MS</vt:lpstr>
      <vt:lpstr>Calibri Light</vt:lpstr>
      <vt:lpstr>Office Theme</vt:lpstr>
      <vt:lpstr>Subject: Operating System Code: BCA402N Lecture 16 </vt:lpstr>
      <vt:lpstr>OUTLINE</vt:lpstr>
      <vt:lpstr>The critical section problem</vt:lpstr>
      <vt:lpstr>Solution to the Critical Section Problem</vt:lpstr>
      <vt:lpstr>Semaphores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SUBJECT:INTRODUCTION TO DBMS CODE: BCA501N UNIT:I,II </dc:title>
  <dc:creator>This Pc</dc:creator>
  <cp:lastModifiedBy>This Pc</cp:lastModifiedBy>
  <cp:revision>10</cp:revision>
  <dcterms:created xsi:type="dcterms:W3CDTF">2021-11-14T14:14:00Z</dcterms:created>
  <dcterms:modified xsi:type="dcterms:W3CDTF">2022-04-21T08:59:38Z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