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944100" cy="7099300"/>
  <p:notesSz cx="9944100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320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944836" cy="70993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0103" y="1875614"/>
            <a:ext cx="5773392" cy="1568857"/>
          </a:xfrm>
        </p:spPr>
        <p:txBody>
          <a:bodyPr anchor="b">
            <a:noAutofit/>
          </a:bodyPr>
          <a:lstStyle>
            <a:lvl1pPr algn="ctr">
              <a:defRPr sz="4969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0103" y="3724935"/>
            <a:ext cx="5773392" cy="1426124"/>
          </a:xfrm>
        </p:spPr>
        <p:txBody>
          <a:bodyPr anchor="t">
            <a:normAutofit/>
          </a:bodyPr>
          <a:lstStyle>
            <a:lvl1pPr marL="0" indent="0" algn="ctr">
              <a:buNone/>
              <a:defRPr sz="2070">
                <a:solidFill>
                  <a:schemeClr val="tx1"/>
                </a:solidFill>
              </a:defRPr>
            </a:lvl1pPr>
            <a:lvl2pPr marL="473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6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9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96141" y="5232449"/>
            <a:ext cx="732188" cy="289231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103" y="5232449"/>
            <a:ext cx="4420535" cy="28923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3833" y="5232449"/>
            <a:ext cx="449663" cy="289231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5" smtClean="0"/>
              <a:t>‹#›</a:t>
            </a:fld>
            <a:endParaRPr lang="en-IN" spc="-25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96560" y="3593468"/>
            <a:ext cx="55604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20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42" y="4984846"/>
            <a:ext cx="7393623" cy="586679"/>
          </a:xfrm>
        </p:spPr>
        <p:txBody>
          <a:bodyPr anchor="b">
            <a:normAutofit/>
          </a:bodyPr>
          <a:lstStyle>
            <a:lvl1pPr algn="ctr">
              <a:defRPr sz="248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6058" y="1069277"/>
            <a:ext cx="7711987" cy="34795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56"/>
            </a:lvl1pPr>
            <a:lvl2pPr marL="473293" indent="0">
              <a:buNone/>
              <a:defRPr sz="1656"/>
            </a:lvl2pPr>
            <a:lvl3pPr marL="946587" indent="0">
              <a:buNone/>
              <a:defRPr sz="1656"/>
            </a:lvl3pPr>
            <a:lvl4pPr marL="1419880" indent="0">
              <a:buNone/>
              <a:defRPr sz="1656"/>
            </a:lvl4pPr>
            <a:lvl5pPr marL="1893174" indent="0">
              <a:buNone/>
              <a:defRPr sz="1656"/>
            </a:lvl5pPr>
            <a:lvl6pPr marL="2366467" indent="0">
              <a:buNone/>
              <a:defRPr sz="1656"/>
            </a:lvl6pPr>
            <a:lvl7pPr marL="2839761" indent="0">
              <a:buNone/>
              <a:defRPr sz="1656"/>
            </a:lvl7pPr>
            <a:lvl8pPr marL="3313054" indent="0">
              <a:buNone/>
              <a:defRPr sz="1656"/>
            </a:lvl8pPr>
            <a:lvl9pPr marL="3786348" indent="0">
              <a:buNone/>
              <a:defRPr sz="165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9842" y="5571525"/>
            <a:ext cx="7393623" cy="511083"/>
          </a:xfrm>
        </p:spPr>
        <p:txBody>
          <a:bodyPr anchor="t">
            <a:normAutofit/>
          </a:bodyPr>
          <a:lstStyle>
            <a:lvl1pPr marL="0" indent="0" algn="ctr">
              <a:buNone/>
              <a:defRPr sz="1656"/>
            </a:lvl1pPr>
            <a:lvl2pPr marL="473293" indent="0">
              <a:buNone/>
              <a:defRPr sz="1242"/>
            </a:lvl2pPr>
            <a:lvl3pPr marL="946587" indent="0">
              <a:buNone/>
              <a:defRPr sz="1035"/>
            </a:lvl3pPr>
            <a:lvl4pPr marL="1419880" indent="0">
              <a:buNone/>
              <a:defRPr sz="932"/>
            </a:lvl4pPr>
            <a:lvl5pPr marL="1893174" indent="0">
              <a:buNone/>
              <a:defRPr sz="932"/>
            </a:lvl5pPr>
            <a:lvl6pPr marL="2366467" indent="0">
              <a:buNone/>
              <a:defRPr sz="932"/>
            </a:lvl6pPr>
            <a:lvl7pPr marL="2839761" indent="0">
              <a:buNone/>
              <a:defRPr sz="932"/>
            </a:lvl7pPr>
            <a:lvl8pPr marL="3313054" indent="0">
              <a:buNone/>
              <a:defRPr sz="932"/>
            </a:lvl8pPr>
            <a:lvl9pPr marL="3786348" indent="0">
              <a:buNone/>
              <a:defRPr sz="93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5" smtClean="0"/>
              <a:t>‹#›</a:t>
            </a:fld>
            <a:endParaRPr lang="en-IN" spc="-25" dirty="0"/>
          </a:p>
        </p:txBody>
      </p:sp>
    </p:spTree>
    <p:extLst>
      <p:ext uri="{BB962C8B-B14F-4D97-AF65-F5344CB8AC3E}">
        <p14:creationId xmlns:p14="http://schemas.microsoft.com/office/powerpoint/2010/main" val="182265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42" y="938781"/>
            <a:ext cx="7393623" cy="3206859"/>
          </a:xfrm>
        </p:spPr>
        <p:txBody>
          <a:bodyPr anchor="ctr">
            <a:normAutofit/>
          </a:bodyPr>
          <a:lstStyle>
            <a:lvl1pPr algn="ctr">
              <a:defRPr sz="331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9841" y="4426106"/>
            <a:ext cx="7393625" cy="16565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70">
                <a:solidFill>
                  <a:schemeClr val="tx1"/>
                </a:solidFill>
              </a:defRPr>
            </a:lvl1pPr>
            <a:lvl2pPr marL="473293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2pPr>
            <a:lvl3pPr marL="946587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3pPr>
            <a:lvl4pPr marL="141988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893174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366467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8397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3313054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786348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5" smtClean="0"/>
              <a:t>‹#›</a:t>
            </a:fld>
            <a:endParaRPr lang="en-IN" spc="-25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0331" y="4285873"/>
            <a:ext cx="71844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842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087" y="1016689"/>
            <a:ext cx="6960272" cy="2454080"/>
          </a:xfrm>
        </p:spPr>
        <p:txBody>
          <a:bodyPr anchor="ctr">
            <a:normAutofit/>
          </a:bodyPr>
          <a:lstStyle>
            <a:lvl1pPr algn="ctr">
              <a:defRPr sz="3313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40217" y="3470769"/>
            <a:ext cx="6408418" cy="67487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63"/>
            </a:lvl1pPr>
            <a:lvl2pPr marL="473293" indent="0">
              <a:buFontTx/>
              <a:buNone/>
              <a:defRPr/>
            </a:lvl2pPr>
            <a:lvl3pPr marL="946587" indent="0">
              <a:buFontTx/>
              <a:buNone/>
              <a:defRPr/>
            </a:lvl3pPr>
            <a:lvl4pPr marL="1419880" indent="0">
              <a:buFontTx/>
              <a:buNone/>
              <a:defRPr/>
            </a:lvl4pPr>
            <a:lvl5pPr marL="189317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9838" y="4496224"/>
            <a:ext cx="7393628" cy="15863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70">
                <a:solidFill>
                  <a:schemeClr val="tx1"/>
                </a:solidFill>
              </a:defRPr>
            </a:lvl1pPr>
            <a:lvl2pPr marL="473293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2pPr>
            <a:lvl3pPr marL="946587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3pPr>
            <a:lvl4pPr marL="141988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893174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366467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8397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3313054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786348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5" smtClean="0"/>
              <a:t>‹#›</a:t>
            </a:fld>
            <a:endParaRPr lang="en-IN" spc="-25" dirty="0"/>
          </a:p>
        </p:txBody>
      </p:sp>
      <p:sp>
        <p:nvSpPr>
          <p:cNvPr id="14" name="TextBox 13"/>
          <p:cNvSpPr txBox="1"/>
          <p:nvPr/>
        </p:nvSpPr>
        <p:spPr>
          <a:xfrm>
            <a:off x="924342" y="937218"/>
            <a:ext cx="497334" cy="605351"/>
          </a:xfrm>
          <a:prstGeom prst="rect">
            <a:avLst/>
          </a:prstGeom>
        </p:spPr>
        <p:txBody>
          <a:bodyPr vert="horz" lIns="94657" tIns="47329" rIns="94657" bIns="47329" rtlCol="0" anchor="ctr">
            <a:noAutofit/>
          </a:bodyPr>
          <a:lstStyle/>
          <a:p>
            <a:pPr lvl="0"/>
            <a:r>
              <a:rPr lang="en-US" sz="7453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1435" y="2927369"/>
            <a:ext cx="497334" cy="605351"/>
          </a:xfrm>
          <a:prstGeom prst="rect">
            <a:avLst/>
          </a:prstGeom>
        </p:spPr>
        <p:txBody>
          <a:bodyPr vert="horz" lIns="94657" tIns="47329" rIns="94657" bIns="47329" rtlCol="0" anchor="ctr">
            <a:noAutofit/>
          </a:bodyPr>
          <a:lstStyle/>
          <a:p>
            <a:pPr lvl="0" algn="r"/>
            <a:r>
              <a:rPr lang="en-US" sz="7453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0332" y="4285873"/>
            <a:ext cx="717264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680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45" y="3424994"/>
            <a:ext cx="7393617" cy="1520480"/>
          </a:xfrm>
        </p:spPr>
        <p:txBody>
          <a:bodyPr anchor="b">
            <a:normAutofit/>
          </a:bodyPr>
          <a:lstStyle>
            <a:lvl1pPr algn="l">
              <a:defRPr sz="331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9844" y="4945474"/>
            <a:ext cx="7393619" cy="890673"/>
          </a:xfrm>
        </p:spPr>
        <p:txBody>
          <a:bodyPr anchor="t">
            <a:normAutofit/>
          </a:bodyPr>
          <a:lstStyle>
            <a:lvl1pPr marL="0" indent="0" algn="l">
              <a:buNone/>
              <a:defRPr sz="1863">
                <a:solidFill>
                  <a:schemeClr val="tx1"/>
                </a:solidFill>
              </a:defRPr>
            </a:lvl1pPr>
            <a:lvl2pPr marL="473293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2pPr>
            <a:lvl3pPr marL="946587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3pPr>
            <a:lvl4pPr marL="141988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893174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366467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8397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3313054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786348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5" smtClean="0"/>
              <a:t>‹#›</a:t>
            </a:fld>
            <a:endParaRPr lang="en-IN" spc="-25" dirty="0"/>
          </a:p>
        </p:txBody>
      </p:sp>
    </p:spTree>
    <p:extLst>
      <p:ext uri="{BB962C8B-B14F-4D97-AF65-F5344CB8AC3E}">
        <p14:creationId xmlns:p14="http://schemas.microsoft.com/office/powerpoint/2010/main" val="61725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740" y="1016688"/>
            <a:ext cx="6878620" cy="2322612"/>
          </a:xfrm>
        </p:spPr>
        <p:txBody>
          <a:bodyPr anchor="ctr">
            <a:normAutofit/>
          </a:bodyPr>
          <a:lstStyle>
            <a:lvl1pPr algn="ctr">
              <a:defRPr sz="3313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79844" y="3767362"/>
            <a:ext cx="7393619" cy="9181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70">
                <a:solidFill>
                  <a:schemeClr val="tx1"/>
                </a:solidFill>
              </a:defRPr>
            </a:lvl1pPr>
            <a:lvl2pPr marL="473293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2pPr>
            <a:lvl3pPr marL="946587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3pPr>
            <a:lvl4pPr marL="141988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893174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366467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8397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3313054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786348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9841" y="4689044"/>
            <a:ext cx="7393625" cy="1393566"/>
          </a:xfrm>
        </p:spPr>
        <p:txBody>
          <a:bodyPr anchor="t">
            <a:normAutofit/>
          </a:bodyPr>
          <a:lstStyle>
            <a:lvl1pPr marL="0" indent="0" algn="l">
              <a:buNone/>
              <a:defRPr sz="1656">
                <a:solidFill>
                  <a:schemeClr val="tx1"/>
                </a:solidFill>
              </a:defRPr>
            </a:lvl1pPr>
            <a:lvl2pPr marL="473293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2pPr>
            <a:lvl3pPr marL="946587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3pPr>
            <a:lvl4pPr marL="141988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893174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366467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8397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3313054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786348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5" smtClean="0"/>
              <a:t>‹#›</a:t>
            </a:fld>
            <a:endParaRPr lang="en-IN" spc="-25" dirty="0"/>
          </a:p>
        </p:txBody>
      </p:sp>
      <p:sp>
        <p:nvSpPr>
          <p:cNvPr id="12" name="TextBox 11"/>
          <p:cNvSpPr txBox="1"/>
          <p:nvPr/>
        </p:nvSpPr>
        <p:spPr>
          <a:xfrm>
            <a:off x="954891" y="928453"/>
            <a:ext cx="497334" cy="605351"/>
          </a:xfrm>
          <a:prstGeom prst="rect">
            <a:avLst/>
          </a:prstGeom>
        </p:spPr>
        <p:txBody>
          <a:bodyPr vert="horz" lIns="94657" tIns="47329" rIns="94657" bIns="47329" rtlCol="0" anchor="ctr">
            <a:noAutofit/>
          </a:bodyPr>
          <a:lstStyle/>
          <a:p>
            <a:pPr lvl="0"/>
            <a:r>
              <a:rPr lang="en-US" sz="828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9154" y="2699482"/>
            <a:ext cx="497334" cy="605351"/>
          </a:xfrm>
          <a:prstGeom prst="rect">
            <a:avLst/>
          </a:prstGeom>
        </p:spPr>
        <p:txBody>
          <a:bodyPr vert="horz" lIns="94657" tIns="47329" rIns="94657" bIns="47329" rtlCol="0" anchor="ctr">
            <a:noAutofit/>
          </a:bodyPr>
          <a:lstStyle/>
          <a:p>
            <a:pPr lvl="0" algn="r"/>
            <a:r>
              <a:rPr lang="en-US" sz="828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0332" y="3549650"/>
            <a:ext cx="717264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583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41" y="1016688"/>
            <a:ext cx="7393623" cy="237519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313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79844" y="3691636"/>
            <a:ext cx="7393619" cy="93710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70">
                <a:solidFill>
                  <a:schemeClr val="tx1"/>
                </a:solidFill>
              </a:defRPr>
            </a:lvl1pPr>
            <a:lvl2pPr marL="473293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2pPr>
            <a:lvl3pPr marL="946587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3pPr>
            <a:lvl4pPr marL="141988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893174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366467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8397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3313054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786348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9842" y="4627692"/>
            <a:ext cx="7393623" cy="1454919"/>
          </a:xfrm>
        </p:spPr>
        <p:txBody>
          <a:bodyPr anchor="t">
            <a:normAutofit/>
          </a:bodyPr>
          <a:lstStyle>
            <a:lvl1pPr marL="0" indent="0" algn="l">
              <a:buNone/>
              <a:defRPr sz="1656">
                <a:solidFill>
                  <a:schemeClr val="tx1"/>
                </a:solidFill>
              </a:defRPr>
            </a:lvl1pPr>
            <a:lvl2pPr marL="473293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2pPr>
            <a:lvl3pPr marL="946587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3pPr>
            <a:lvl4pPr marL="141988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893174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366467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8397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3313054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786348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5" smtClean="0"/>
              <a:t>‹#›</a:t>
            </a:fld>
            <a:endParaRPr lang="en-IN" spc="-25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0336" y="3549650"/>
            <a:ext cx="71844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698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841" y="2577751"/>
            <a:ext cx="7393625" cy="350486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5" smtClean="0"/>
              <a:t>‹#›</a:t>
            </a:fld>
            <a:endParaRPr lang="en-IN" spc="-25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0332" y="2437520"/>
            <a:ext cx="71844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711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2876" y="938782"/>
            <a:ext cx="1760586" cy="5143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843" y="938782"/>
            <a:ext cx="5345616" cy="5143828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5" smtClean="0"/>
              <a:t>‹#›</a:t>
            </a:fld>
            <a:endParaRPr lang="en-IN" spc="-25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91994" y="938782"/>
            <a:ext cx="0" cy="5143828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17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0331" y="2439165"/>
            <a:ext cx="717264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5" smtClean="0"/>
              <a:t>‹#›</a:t>
            </a:fld>
            <a:endParaRPr lang="en-IN" spc="-25" dirty="0"/>
          </a:p>
        </p:txBody>
      </p:sp>
    </p:spTree>
    <p:extLst>
      <p:ext uri="{BB962C8B-B14F-4D97-AF65-F5344CB8AC3E}">
        <p14:creationId xmlns:p14="http://schemas.microsoft.com/office/powerpoint/2010/main" val="124242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331" y="1699167"/>
            <a:ext cx="7172643" cy="1886639"/>
          </a:xfrm>
        </p:spPr>
        <p:txBody>
          <a:bodyPr anchor="b">
            <a:normAutofit/>
          </a:bodyPr>
          <a:lstStyle>
            <a:lvl1pPr algn="ctr">
              <a:defRPr sz="4141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0331" y="3866271"/>
            <a:ext cx="7172643" cy="1128367"/>
          </a:xfrm>
        </p:spPr>
        <p:txBody>
          <a:bodyPr anchor="t">
            <a:normAutofit/>
          </a:bodyPr>
          <a:lstStyle>
            <a:lvl1pPr marL="0" indent="0" algn="ctr">
              <a:buNone/>
              <a:defRPr sz="2484">
                <a:solidFill>
                  <a:schemeClr val="tx1"/>
                </a:solidFill>
              </a:defRPr>
            </a:lvl1pPr>
            <a:lvl2pPr marL="473293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2pPr>
            <a:lvl3pPr marL="946587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3pPr>
            <a:lvl4pPr marL="141988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893174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366467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8397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3313054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786348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5" smtClean="0"/>
              <a:t>‹#›</a:t>
            </a:fld>
            <a:endParaRPr lang="en-IN" spc="-25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90332" y="3726037"/>
            <a:ext cx="71726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94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0331" y="2439165"/>
            <a:ext cx="717264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42" y="947544"/>
            <a:ext cx="7393623" cy="13497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842" y="2574680"/>
            <a:ext cx="3629597" cy="356858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1603" y="2574680"/>
            <a:ext cx="3629597" cy="356858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5" smtClean="0"/>
              <a:t>‹#›</a:t>
            </a:fld>
            <a:endParaRPr lang="en-IN" spc="-25" dirty="0"/>
          </a:p>
        </p:txBody>
      </p:sp>
    </p:spTree>
    <p:extLst>
      <p:ext uri="{BB962C8B-B14F-4D97-AF65-F5344CB8AC3E}">
        <p14:creationId xmlns:p14="http://schemas.microsoft.com/office/powerpoint/2010/main" val="71011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9844" y="2752074"/>
            <a:ext cx="3629597" cy="596538"/>
          </a:xfrm>
        </p:spPr>
        <p:txBody>
          <a:bodyPr anchor="b">
            <a:noAutofit/>
          </a:bodyPr>
          <a:lstStyle>
            <a:lvl1pPr marL="0" indent="0">
              <a:buNone/>
              <a:defRPr sz="2484" b="0">
                <a:solidFill>
                  <a:schemeClr val="accent1"/>
                </a:solidFill>
              </a:defRPr>
            </a:lvl1pPr>
            <a:lvl2pPr marL="473293" indent="0">
              <a:buNone/>
              <a:defRPr sz="2070" b="1"/>
            </a:lvl2pPr>
            <a:lvl3pPr marL="946587" indent="0">
              <a:buNone/>
              <a:defRPr sz="1863" b="1"/>
            </a:lvl3pPr>
            <a:lvl4pPr marL="1419880" indent="0">
              <a:buNone/>
              <a:defRPr sz="1656" b="1"/>
            </a:lvl4pPr>
            <a:lvl5pPr marL="1893174" indent="0">
              <a:buNone/>
              <a:defRPr sz="1656" b="1"/>
            </a:lvl5pPr>
            <a:lvl6pPr marL="2366467" indent="0">
              <a:buNone/>
              <a:defRPr sz="1656" b="1"/>
            </a:lvl6pPr>
            <a:lvl7pPr marL="2839761" indent="0">
              <a:buNone/>
              <a:defRPr sz="1656" b="1"/>
            </a:lvl7pPr>
            <a:lvl8pPr marL="3313054" indent="0">
              <a:buNone/>
              <a:defRPr sz="1656" b="1"/>
            </a:lvl8pPr>
            <a:lvl9pPr marL="3786348" indent="0">
              <a:buNone/>
              <a:defRPr sz="165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9844" y="3357378"/>
            <a:ext cx="3629597" cy="280185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7992" y="2752074"/>
            <a:ext cx="3629597" cy="596538"/>
          </a:xfrm>
        </p:spPr>
        <p:txBody>
          <a:bodyPr anchor="b">
            <a:noAutofit/>
          </a:bodyPr>
          <a:lstStyle>
            <a:lvl1pPr marL="0" indent="0">
              <a:buNone/>
              <a:defRPr sz="2484" b="0">
                <a:solidFill>
                  <a:schemeClr val="accent1"/>
                </a:solidFill>
              </a:defRPr>
            </a:lvl1pPr>
            <a:lvl2pPr marL="473293" indent="0">
              <a:buNone/>
              <a:defRPr sz="2070" b="1"/>
            </a:lvl2pPr>
            <a:lvl3pPr marL="946587" indent="0">
              <a:buNone/>
              <a:defRPr sz="1863" b="1"/>
            </a:lvl3pPr>
            <a:lvl4pPr marL="1419880" indent="0">
              <a:buNone/>
              <a:defRPr sz="1656" b="1"/>
            </a:lvl4pPr>
            <a:lvl5pPr marL="1893174" indent="0">
              <a:buNone/>
              <a:defRPr sz="1656" b="1"/>
            </a:lvl5pPr>
            <a:lvl6pPr marL="2366467" indent="0">
              <a:buNone/>
              <a:defRPr sz="1656" b="1"/>
            </a:lvl6pPr>
            <a:lvl7pPr marL="2839761" indent="0">
              <a:buNone/>
              <a:defRPr sz="1656" b="1"/>
            </a:lvl7pPr>
            <a:lvl8pPr marL="3313054" indent="0">
              <a:buNone/>
              <a:defRPr sz="1656" b="1"/>
            </a:lvl8pPr>
            <a:lvl9pPr marL="3786348" indent="0">
              <a:buNone/>
              <a:defRPr sz="165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7992" y="3357378"/>
            <a:ext cx="3629597" cy="280185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5" smtClean="0"/>
              <a:t>‹#›</a:t>
            </a:fld>
            <a:endParaRPr lang="en-IN" spc="-25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390332" y="2437520"/>
            <a:ext cx="717264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94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41" y="947544"/>
            <a:ext cx="7393624" cy="13497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5" smtClean="0"/>
              <a:t>‹#›</a:t>
            </a:fld>
            <a:endParaRPr lang="en-IN" spc="-25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0332" y="2437520"/>
            <a:ext cx="717264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02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5" smtClean="0"/>
              <a:t>‹#›</a:t>
            </a:fld>
            <a:endParaRPr lang="en-IN" spc="-25" dirty="0"/>
          </a:p>
        </p:txBody>
      </p:sp>
    </p:spTree>
    <p:extLst>
      <p:ext uri="{BB962C8B-B14F-4D97-AF65-F5344CB8AC3E}">
        <p14:creationId xmlns:p14="http://schemas.microsoft.com/office/powerpoint/2010/main" val="117026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41" y="1437390"/>
            <a:ext cx="2758768" cy="1419860"/>
          </a:xfrm>
        </p:spPr>
        <p:txBody>
          <a:bodyPr anchor="b">
            <a:normAutofit/>
          </a:bodyPr>
          <a:lstStyle>
            <a:lvl1pPr algn="ctr">
              <a:defRPr sz="248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8" y="1016689"/>
            <a:ext cx="4192899" cy="506592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9841" y="3137713"/>
            <a:ext cx="2758768" cy="2524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56"/>
            </a:lvl1pPr>
            <a:lvl2pPr marL="473293" indent="0">
              <a:buNone/>
              <a:defRPr sz="1242"/>
            </a:lvl2pPr>
            <a:lvl3pPr marL="946587" indent="0">
              <a:buNone/>
              <a:defRPr sz="1035"/>
            </a:lvl3pPr>
            <a:lvl4pPr marL="1419880" indent="0">
              <a:buNone/>
              <a:defRPr sz="932"/>
            </a:lvl4pPr>
            <a:lvl5pPr marL="1893174" indent="0">
              <a:buNone/>
              <a:defRPr sz="932"/>
            </a:lvl5pPr>
            <a:lvl6pPr marL="2366467" indent="0">
              <a:buNone/>
              <a:defRPr sz="932"/>
            </a:lvl6pPr>
            <a:lvl7pPr marL="2839761" indent="0">
              <a:buNone/>
              <a:defRPr sz="932"/>
            </a:lvl7pPr>
            <a:lvl8pPr marL="3313054" indent="0">
              <a:buNone/>
              <a:defRPr sz="932"/>
            </a:lvl8pPr>
            <a:lvl9pPr marL="3786348" indent="0">
              <a:buNone/>
              <a:defRPr sz="93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5" smtClean="0"/>
              <a:t>‹#›</a:t>
            </a:fld>
            <a:endParaRPr lang="en-IN" spc="-25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0332" y="3015011"/>
            <a:ext cx="25377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2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41" y="1950115"/>
            <a:ext cx="3950020" cy="1419860"/>
          </a:xfrm>
        </p:spPr>
        <p:txBody>
          <a:bodyPr anchor="b">
            <a:normAutofit/>
          </a:bodyPr>
          <a:lstStyle>
            <a:lvl1pPr algn="ctr">
              <a:defRPr sz="248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6588" y="1069277"/>
            <a:ext cx="3185791" cy="496074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56"/>
            </a:lvl1pPr>
            <a:lvl2pPr marL="473293" indent="0">
              <a:buNone/>
              <a:defRPr sz="1656"/>
            </a:lvl2pPr>
            <a:lvl3pPr marL="946587" indent="0">
              <a:buNone/>
              <a:defRPr sz="1656"/>
            </a:lvl3pPr>
            <a:lvl4pPr marL="1419880" indent="0">
              <a:buNone/>
              <a:defRPr sz="1656"/>
            </a:lvl4pPr>
            <a:lvl5pPr marL="1893174" indent="0">
              <a:buNone/>
              <a:defRPr sz="1656"/>
            </a:lvl5pPr>
            <a:lvl6pPr marL="2366467" indent="0">
              <a:buNone/>
              <a:defRPr sz="1656"/>
            </a:lvl6pPr>
            <a:lvl7pPr marL="2839761" indent="0">
              <a:buNone/>
              <a:defRPr sz="1656"/>
            </a:lvl7pPr>
            <a:lvl8pPr marL="3313054" indent="0">
              <a:buNone/>
              <a:defRPr sz="1656"/>
            </a:lvl8pPr>
            <a:lvl9pPr marL="3786348" indent="0">
              <a:buNone/>
              <a:defRPr sz="165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9841" y="3369975"/>
            <a:ext cx="3950019" cy="1893147"/>
          </a:xfrm>
        </p:spPr>
        <p:txBody>
          <a:bodyPr anchor="t">
            <a:normAutofit/>
          </a:bodyPr>
          <a:lstStyle>
            <a:lvl1pPr marL="0" indent="0" algn="ctr">
              <a:buNone/>
              <a:defRPr sz="1656"/>
            </a:lvl1pPr>
            <a:lvl2pPr marL="473293" indent="0">
              <a:buNone/>
              <a:defRPr sz="1242"/>
            </a:lvl2pPr>
            <a:lvl3pPr marL="946587" indent="0">
              <a:buNone/>
              <a:defRPr sz="1035"/>
            </a:lvl3pPr>
            <a:lvl4pPr marL="1419880" indent="0">
              <a:buNone/>
              <a:defRPr sz="932"/>
            </a:lvl4pPr>
            <a:lvl5pPr marL="1893174" indent="0">
              <a:buNone/>
              <a:defRPr sz="932"/>
            </a:lvl5pPr>
            <a:lvl6pPr marL="2366467" indent="0">
              <a:buNone/>
              <a:defRPr sz="932"/>
            </a:lvl6pPr>
            <a:lvl7pPr marL="2839761" indent="0">
              <a:buNone/>
              <a:defRPr sz="932"/>
            </a:lvl7pPr>
            <a:lvl8pPr marL="3313054" indent="0">
              <a:buNone/>
              <a:defRPr sz="932"/>
            </a:lvl8pPr>
            <a:lvl9pPr marL="3786348" indent="0">
              <a:buNone/>
              <a:defRPr sz="93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5" smtClean="0"/>
              <a:t>‹#›</a:t>
            </a:fld>
            <a:endParaRPr lang="en-IN" spc="-25" dirty="0"/>
          </a:p>
        </p:txBody>
      </p:sp>
    </p:spTree>
    <p:extLst>
      <p:ext uri="{BB962C8B-B14F-4D97-AF65-F5344CB8AC3E}">
        <p14:creationId xmlns:p14="http://schemas.microsoft.com/office/powerpoint/2010/main" val="199730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953308" cy="70993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9842" y="947544"/>
            <a:ext cx="7393623" cy="13497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9841" y="2577751"/>
            <a:ext cx="7393625" cy="35662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2879" y="6170255"/>
            <a:ext cx="1248758" cy="289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841" y="6170255"/>
            <a:ext cx="5551325" cy="289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349" y="6170255"/>
            <a:ext cx="430117" cy="289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5" smtClean="0"/>
              <a:t>‹#›</a:t>
            </a:fld>
            <a:endParaRPr lang="en-IN" spc="-25" dirty="0"/>
          </a:p>
        </p:txBody>
      </p:sp>
    </p:spTree>
    <p:extLst>
      <p:ext uri="{BB962C8B-B14F-4D97-AF65-F5344CB8AC3E}">
        <p14:creationId xmlns:p14="http://schemas.microsoft.com/office/powerpoint/2010/main" val="346145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73293" rtl="0" eaLnBrk="1" latinLnBrk="0" hangingPunct="1">
        <a:spcBef>
          <a:spcPct val="0"/>
        </a:spcBef>
        <a:buNone/>
        <a:defRPr sz="414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5808" indent="-295808" algn="l" defTabSz="473293" rtl="0" eaLnBrk="1" latinLnBrk="0" hangingPunct="1">
        <a:spcBef>
          <a:spcPct val="20000"/>
        </a:spcBef>
        <a:spcAft>
          <a:spcPts val="621"/>
        </a:spcAft>
        <a:buClr>
          <a:schemeClr val="accent1"/>
        </a:buClr>
        <a:buSzPct val="115000"/>
        <a:buFont typeface="Arial"/>
        <a:buChar char="•"/>
        <a:defRPr sz="248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69102" indent="-295808" algn="l" defTabSz="473293" rtl="0" eaLnBrk="1" latinLnBrk="0" hangingPunct="1">
        <a:spcBef>
          <a:spcPct val="20000"/>
        </a:spcBef>
        <a:spcAft>
          <a:spcPts val="621"/>
        </a:spcAft>
        <a:buClr>
          <a:schemeClr val="accent1"/>
        </a:buClr>
        <a:buSzPct val="115000"/>
        <a:buFont typeface="Arial"/>
        <a:buChar char="•"/>
        <a:defRPr sz="20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42395" indent="-295808" algn="l" defTabSz="473293" rtl="0" eaLnBrk="1" latinLnBrk="0" hangingPunct="1">
        <a:spcBef>
          <a:spcPct val="20000"/>
        </a:spcBef>
        <a:spcAft>
          <a:spcPts val="621"/>
        </a:spcAft>
        <a:buClr>
          <a:schemeClr val="accent1"/>
        </a:buClr>
        <a:buSzPct val="115000"/>
        <a:buFont typeface="Arial"/>
        <a:buChar char="•"/>
        <a:defRPr sz="186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97365" indent="-177485" algn="l" defTabSz="473293" rtl="0" eaLnBrk="1" latinLnBrk="0" hangingPunct="1">
        <a:spcBef>
          <a:spcPct val="20000"/>
        </a:spcBef>
        <a:spcAft>
          <a:spcPts val="621"/>
        </a:spcAft>
        <a:buClr>
          <a:schemeClr val="accent1"/>
        </a:buClr>
        <a:buSzPct val="115000"/>
        <a:buFont typeface="Arial"/>
        <a:buChar char="•"/>
        <a:defRPr sz="165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70659" indent="-177485" algn="l" defTabSz="473293" rtl="0" eaLnBrk="1" latinLnBrk="0" hangingPunct="1">
        <a:spcBef>
          <a:spcPct val="20000"/>
        </a:spcBef>
        <a:spcAft>
          <a:spcPts val="621"/>
        </a:spcAft>
        <a:buClr>
          <a:schemeClr val="accent1"/>
        </a:buClr>
        <a:buSzPct val="115000"/>
        <a:buFont typeface="Arial"/>
        <a:buChar char="•"/>
        <a:defRPr sz="144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03114" indent="-236647" algn="l" defTabSz="473293" rtl="0" eaLnBrk="1" latinLnBrk="0" hangingPunct="1">
        <a:spcBef>
          <a:spcPct val="20000"/>
        </a:spcBef>
        <a:spcAft>
          <a:spcPts val="621"/>
        </a:spcAft>
        <a:buClr>
          <a:schemeClr val="accent1"/>
        </a:buClr>
        <a:buSzPct val="115000"/>
        <a:buFont typeface="Arial"/>
        <a:buChar char="•"/>
        <a:defRPr sz="144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076407" indent="-236647" algn="l" defTabSz="473293" rtl="0" eaLnBrk="1" latinLnBrk="0" hangingPunct="1">
        <a:spcBef>
          <a:spcPct val="20000"/>
        </a:spcBef>
        <a:spcAft>
          <a:spcPts val="621"/>
        </a:spcAft>
        <a:buClr>
          <a:schemeClr val="accent1"/>
        </a:buClr>
        <a:buSzPct val="115000"/>
        <a:buFont typeface="Arial"/>
        <a:buChar char="•"/>
        <a:defRPr sz="144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549701" indent="-236647" algn="l" defTabSz="473293" rtl="0" eaLnBrk="1" latinLnBrk="0" hangingPunct="1">
        <a:spcBef>
          <a:spcPct val="20000"/>
        </a:spcBef>
        <a:spcAft>
          <a:spcPts val="621"/>
        </a:spcAft>
        <a:buClr>
          <a:schemeClr val="accent1"/>
        </a:buClr>
        <a:buSzPct val="115000"/>
        <a:buFont typeface="Arial"/>
        <a:buChar char="•"/>
        <a:defRPr sz="144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022994" indent="-236647" algn="l" defTabSz="473293" rtl="0" eaLnBrk="1" latinLnBrk="0" hangingPunct="1">
        <a:spcBef>
          <a:spcPct val="20000"/>
        </a:spcBef>
        <a:spcAft>
          <a:spcPts val="621"/>
        </a:spcAft>
        <a:buClr>
          <a:schemeClr val="accent1"/>
        </a:buClr>
        <a:buSzPct val="115000"/>
        <a:buFont typeface="Arial"/>
        <a:buChar char="•"/>
        <a:defRPr sz="144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3293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1pPr>
      <a:lvl2pPr marL="473293" algn="l" defTabSz="473293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2pPr>
      <a:lvl3pPr marL="946587" algn="l" defTabSz="473293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3pPr>
      <a:lvl4pPr marL="1419880" algn="l" defTabSz="473293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4pPr>
      <a:lvl5pPr marL="1893174" algn="l" defTabSz="473293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5pPr>
      <a:lvl6pPr marL="2366467" algn="l" defTabSz="473293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6pPr>
      <a:lvl7pPr marL="2839761" algn="l" defTabSz="473293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7pPr>
      <a:lvl8pPr marL="3313054" algn="l" defTabSz="473293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8pPr>
      <a:lvl9pPr marL="3786348" algn="l" defTabSz="473293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logydiscussion.com/biotechnology/downstream-processing/stages-in-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6450" y="3016250"/>
            <a:ext cx="6308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 smtClean="0"/>
              <a:t>Downstream Processing</a:t>
            </a:r>
            <a:endParaRPr lang="en-IN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839" y="728662"/>
            <a:ext cx="8856924" cy="4200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5177027"/>
            <a:ext cx="9785985" cy="13970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spc="-114" dirty="0">
                <a:latin typeface="Trebuchet MS"/>
                <a:cs typeface="Trebuchet MS"/>
              </a:rPr>
              <a:t>i) </a:t>
            </a:r>
            <a:r>
              <a:rPr sz="2000" b="1" spc="-145" dirty="0">
                <a:latin typeface="Trebuchet MS"/>
                <a:cs typeface="Trebuchet MS"/>
              </a:rPr>
              <a:t>Tubular </a:t>
            </a:r>
            <a:r>
              <a:rPr sz="2000" b="1" spc="-85" dirty="0">
                <a:latin typeface="Trebuchet MS"/>
                <a:cs typeface="Trebuchet MS"/>
              </a:rPr>
              <a:t>bowl </a:t>
            </a:r>
            <a:r>
              <a:rPr sz="2000" b="1" spc="-130" dirty="0">
                <a:latin typeface="Trebuchet MS"/>
                <a:cs typeface="Trebuchet MS"/>
              </a:rPr>
              <a:t>centrifuge </a:t>
            </a:r>
            <a:r>
              <a:rPr sz="2000" b="1" spc="-150" dirty="0">
                <a:latin typeface="Trebuchet MS"/>
                <a:cs typeface="Trebuchet MS"/>
              </a:rPr>
              <a:t>(Fig.</a:t>
            </a:r>
            <a:r>
              <a:rPr sz="2000" b="1" spc="-290" dirty="0">
                <a:latin typeface="Trebuchet MS"/>
                <a:cs typeface="Trebuchet MS"/>
              </a:rPr>
              <a:t> </a:t>
            </a:r>
            <a:r>
              <a:rPr sz="2000" b="1" spc="-150" dirty="0" smtClean="0">
                <a:latin typeface="Trebuchet MS"/>
                <a:cs typeface="Trebuchet MS"/>
              </a:rPr>
              <a:t>A</a:t>
            </a:r>
            <a:r>
              <a:rPr sz="2000" b="1" spc="-150" dirty="0">
                <a:latin typeface="Trebuchet MS"/>
                <a:cs typeface="Trebuchet MS"/>
              </a:rPr>
              <a:t>):</a:t>
            </a:r>
            <a:endParaRPr sz="2000" dirty="0">
              <a:latin typeface="Trebuchet MS"/>
              <a:cs typeface="Trebuchet MS"/>
            </a:endParaRPr>
          </a:p>
          <a:p>
            <a:pPr marL="12700" marR="5080">
              <a:lnSpc>
                <a:spcPct val="150000"/>
              </a:lnSpc>
            </a:pPr>
            <a:r>
              <a:rPr sz="2000" spc="-95" dirty="0">
                <a:latin typeface="Trebuchet MS"/>
                <a:cs typeface="Trebuchet MS"/>
              </a:rPr>
              <a:t>This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85" dirty="0">
                <a:latin typeface="Trebuchet MS"/>
                <a:cs typeface="Trebuchet MS"/>
              </a:rPr>
              <a:t>simple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90" dirty="0">
                <a:latin typeface="Trebuchet MS"/>
                <a:cs typeface="Trebuchet MS"/>
              </a:rPr>
              <a:t>small </a:t>
            </a:r>
            <a:r>
              <a:rPr sz="2000" spc="-110" dirty="0">
                <a:latin typeface="Trebuchet MS"/>
                <a:cs typeface="Trebuchet MS"/>
              </a:rPr>
              <a:t>centrifuge, </a:t>
            </a:r>
            <a:r>
              <a:rPr sz="2000" spc="-75" dirty="0">
                <a:latin typeface="Trebuchet MS"/>
                <a:cs typeface="Trebuchet MS"/>
              </a:rPr>
              <a:t>commonly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95" dirty="0">
                <a:latin typeface="Trebuchet MS"/>
                <a:cs typeface="Trebuchet MS"/>
              </a:rPr>
              <a:t>pilot </a:t>
            </a:r>
            <a:r>
              <a:rPr sz="2000" spc="-105" dirty="0">
                <a:latin typeface="Trebuchet MS"/>
                <a:cs typeface="Trebuchet MS"/>
              </a:rPr>
              <a:t>plants. </a:t>
            </a:r>
            <a:r>
              <a:rPr sz="2000" spc="-114" dirty="0">
                <a:latin typeface="Trebuchet MS"/>
                <a:cs typeface="Trebuchet MS"/>
              </a:rPr>
              <a:t>Tubular </a:t>
            </a:r>
            <a:r>
              <a:rPr sz="2000" spc="-75" dirty="0">
                <a:latin typeface="Trebuchet MS"/>
                <a:cs typeface="Trebuchet MS"/>
              </a:rPr>
              <a:t>bowl</a:t>
            </a:r>
            <a:r>
              <a:rPr sz="2000" spc="-38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centrifuge  can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operated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at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a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high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centrifugal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speed,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can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run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both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batch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or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continuous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mode.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701028"/>
            <a:ext cx="34709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65" dirty="0">
                <a:latin typeface="Trebuchet MS"/>
                <a:cs typeface="Trebuchet MS"/>
              </a:rPr>
              <a:t>solids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80" dirty="0">
                <a:latin typeface="Trebuchet MS"/>
                <a:cs typeface="Trebuchet MS"/>
              </a:rPr>
              <a:t>removed</a:t>
            </a:r>
            <a:r>
              <a:rPr sz="2000" spc="-38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manually.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97238" y="6662419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98989"/>
                </a:solidFill>
                <a:latin typeface="Trebuchet MS"/>
                <a:cs typeface="Trebuchet MS"/>
              </a:rPr>
              <a:t>10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8620"/>
            <a:ext cx="9785985" cy="59690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73050" indent="-260350" algn="just">
              <a:lnSpc>
                <a:spcPct val="100000"/>
              </a:lnSpc>
              <a:spcBef>
                <a:spcPts val="1300"/>
              </a:spcBef>
              <a:buAutoNum type="romanLcParenR" startAt="2"/>
              <a:tabLst>
                <a:tab pos="273050" algn="l"/>
              </a:tabLst>
            </a:pPr>
            <a:r>
              <a:rPr sz="2000" b="1" spc="-100" dirty="0">
                <a:latin typeface="Trebuchet MS"/>
                <a:cs typeface="Trebuchet MS"/>
              </a:rPr>
              <a:t>Disc </a:t>
            </a:r>
            <a:r>
              <a:rPr sz="2000" b="1" spc="-130" dirty="0">
                <a:latin typeface="Trebuchet MS"/>
                <a:cs typeface="Trebuchet MS"/>
              </a:rPr>
              <a:t>centrifuge </a:t>
            </a:r>
            <a:r>
              <a:rPr sz="2000" b="1" spc="-150" dirty="0">
                <a:latin typeface="Trebuchet MS"/>
                <a:cs typeface="Trebuchet MS"/>
              </a:rPr>
              <a:t>(Fig.</a:t>
            </a:r>
            <a:r>
              <a:rPr sz="2000" b="1" spc="-225" dirty="0">
                <a:latin typeface="Trebuchet MS"/>
                <a:cs typeface="Trebuchet MS"/>
              </a:rPr>
              <a:t> </a:t>
            </a:r>
            <a:r>
              <a:rPr sz="2000" b="1" spc="-155" dirty="0" smtClean="0">
                <a:latin typeface="Trebuchet MS"/>
                <a:cs typeface="Trebuchet MS"/>
              </a:rPr>
              <a:t>B</a:t>
            </a:r>
            <a:r>
              <a:rPr sz="2000" b="1" spc="-155" dirty="0">
                <a:latin typeface="Trebuchet MS"/>
                <a:cs typeface="Trebuchet MS"/>
              </a:rPr>
              <a:t>):</a:t>
            </a:r>
            <a:endParaRPr sz="2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95" dirty="0">
                <a:latin typeface="Trebuchet MS"/>
                <a:cs typeface="Trebuchet MS"/>
              </a:rPr>
              <a:t>It </a:t>
            </a:r>
            <a:r>
              <a:rPr sz="2000" spc="-75" dirty="0">
                <a:latin typeface="Trebuchet MS"/>
                <a:cs typeface="Trebuchet MS"/>
              </a:rPr>
              <a:t>consists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0" dirty="0">
                <a:latin typeface="Trebuchet MS"/>
                <a:cs typeface="Trebuchet MS"/>
              </a:rPr>
              <a:t>several </a:t>
            </a:r>
            <a:r>
              <a:rPr sz="2000" spc="-75" dirty="0">
                <a:latin typeface="Trebuchet MS"/>
                <a:cs typeface="Trebuchet MS"/>
              </a:rPr>
              <a:t>discs </a:t>
            </a:r>
            <a:r>
              <a:rPr sz="2000" spc="-100" dirty="0">
                <a:latin typeface="Trebuchet MS"/>
                <a:cs typeface="Trebuchet MS"/>
              </a:rPr>
              <a:t>that </a:t>
            </a:r>
            <a:r>
              <a:rPr sz="2000" spc="-95" dirty="0">
                <a:latin typeface="Trebuchet MS"/>
                <a:cs typeface="Trebuchet MS"/>
              </a:rPr>
              <a:t>separate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75" dirty="0">
                <a:latin typeface="Trebuchet MS"/>
                <a:cs typeface="Trebuchet MS"/>
              </a:rPr>
              <a:t>bowl </a:t>
            </a:r>
            <a:r>
              <a:rPr sz="2000" spc="-85" dirty="0">
                <a:latin typeface="Trebuchet MS"/>
                <a:cs typeface="Trebuchet MS"/>
              </a:rPr>
              <a:t>into </a:t>
            </a:r>
            <a:r>
              <a:rPr sz="2000" spc="-95" dirty="0">
                <a:latin typeface="Trebuchet MS"/>
                <a:cs typeface="Trebuchet MS"/>
              </a:rPr>
              <a:t>settling </a:t>
            </a:r>
            <a:r>
              <a:rPr sz="2000" spc="-105" dirty="0">
                <a:latin typeface="Trebuchet MS"/>
                <a:cs typeface="Trebuchet MS"/>
              </a:rPr>
              <a:t>zones. </a:t>
            </a:r>
            <a:r>
              <a:rPr sz="2000" spc="-110" dirty="0">
                <a:latin typeface="Trebuchet MS"/>
                <a:cs typeface="Trebuchet MS"/>
              </a:rPr>
              <a:t>The feed/slurry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114" dirty="0">
                <a:latin typeface="Trebuchet MS"/>
                <a:cs typeface="Trebuchet MS"/>
              </a:rPr>
              <a:t>fed  </a:t>
            </a:r>
            <a:r>
              <a:rPr sz="2000" spc="-70" dirty="0">
                <a:latin typeface="Trebuchet MS"/>
                <a:cs typeface="Trebuchet MS"/>
              </a:rPr>
              <a:t>through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110" dirty="0">
                <a:latin typeface="Trebuchet MS"/>
                <a:cs typeface="Trebuchet MS"/>
              </a:rPr>
              <a:t>central </a:t>
            </a:r>
            <a:r>
              <a:rPr sz="2000" spc="-114" dirty="0">
                <a:latin typeface="Trebuchet MS"/>
                <a:cs typeface="Trebuchet MS"/>
              </a:rPr>
              <a:t>tube. </a:t>
            </a:r>
            <a:r>
              <a:rPr sz="2000" spc="-110" dirty="0">
                <a:latin typeface="Trebuchet MS"/>
                <a:cs typeface="Trebuchet MS"/>
              </a:rPr>
              <a:t>The clarified </a:t>
            </a:r>
            <a:r>
              <a:rPr sz="2000" spc="-100" dirty="0">
                <a:latin typeface="Trebuchet MS"/>
                <a:cs typeface="Trebuchet MS"/>
              </a:rPr>
              <a:t>fluid </a:t>
            </a:r>
            <a:r>
              <a:rPr sz="2000" spc="-65" dirty="0">
                <a:latin typeface="Trebuchet MS"/>
                <a:cs typeface="Trebuchet MS"/>
              </a:rPr>
              <a:t>moves </a:t>
            </a:r>
            <a:r>
              <a:rPr sz="2000" spc="-75" dirty="0">
                <a:latin typeface="Trebuchet MS"/>
                <a:cs typeface="Trebuchet MS"/>
              </a:rPr>
              <a:t>upwards </a:t>
            </a:r>
            <a:r>
              <a:rPr sz="2000" spc="-90" dirty="0">
                <a:latin typeface="Trebuchet MS"/>
                <a:cs typeface="Trebuchet MS"/>
              </a:rPr>
              <a:t>while the </a:t>
            </a:r>
            <a:r>
              <a:rPr sz="2000" spc="-65" dirty="0">
                <a:latin typeface="Trebuchet MS"/>
                <a:cs typeface="Trebuchet MS"/>
              </a:rPr>
              <a:t>solids </a:t>
            </a:r>
            <a:r>
              <a:rPr sz="2000" spc="-105" dirty="0">
                <a:latin typeface="Trebuchet MS"/>
                <a:cs typeface="Trebuchet MS"/>
              </a:rPr>
              <a:t>settle </a:t>
            </a:r>
            <a:r>
              <a:rPr sz="2000" spc="-120" dirty="0">
                <a:latin typeface="Trebuchet MS"/>
                <a:cs typeface="Trebuchet MS"/>
              </a:rPr>
              <a:t>at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lower  </a:t>
            </a:r>
            <a:r>
              <a:rPr sz="2000" spc="-110" dirty="0">
                <a:latin typeface="Trebuchet MS"/>
                <a:cs typeface="Trebuchet MS"/>
              </a:rPr>
              <a:t>surface.</a:t>
            </a:r>
            <a:endParaRPr sz="2000" dirty="0">
              <a:latin typeface="Trebuchet MS"/>
              <a:cs typeface="Trebuchet MS"/>
            </a:endParaRPr>
          </a:p>
          <a:p>
            <a:pPr marL="334645" indent="-322580" algn="just">
              <a:lnSpc>
                <a:spcPct val="100000"/>
              </a:lnSpc>
              <a:spcBef>
                <a:spcPts val="1200"/>
              </a:spcBef>
              <a:buAutoNum type="romanLcParenR" startAt="3"/>
              <a:tabLst>
                <a:tab pos="335280" algn="l"/>
              </a:tabLst>
            </a:pPr>
            <a:r>
              <a:rPr sz="2000" b="1" spc="-90" dirty="0">
                <a:latin typeface="Trebuchet MS"/>
                <a:cs typeface="Trebuchet MS"/>
              </a:rPr>
              <a:t>Multi-chamber </a:t>
            </a:r>
            <a:r>
              <a:rPr sz="2000" b="1" spc="-130" dirty="0">
                <a:latin typeface="Trebuchet MS"/>
                <a:cs typeface="Trebuchet MS"/>
              </a:rPr>
              <a:t>centrifuge </a:t>
            </a:r>
            <a:r>
              <a:rPr sz="2000" b="1" spc="-150" dirty="0">
                <a:latin typeface="Trebuchet MS"/>
                <a:cs typeface="Trebuchet MS"/>
              </a:rPr>
              <a:t>(Fig.</a:t>
            </a:r>
            <a:r>
              <a:rPr sz="2000" b="1" spc="-240" dirty="0">
                <a:latin typeface="Trebuchet MS"/>
                <a:cs typeface="Trebuchet MS"/>
              </a:rPr>
              <a:t> </a:t>
            </a:r>
            <a:r>
              <a:rPr lang="en-IN" sz="2000" b="1" spc="-240" dirty="0" smtClean="0">
                <a:latin typeface="Trebuchet MS"/>
                <a:cs typeface="Trebuchet MS"/>
              </a:rPr>
              <a:t>C</a:t>
            </a:r>
            <a:r>
              <a:rPr sz="2000" b="1" spc="-165" dirty="0" smtClean="0">
                <a:latin typeface="Trebuchet MS"/>
                <a:cs typeface="Trebuchet MS"/>
              </a:rPr>
              <a:t>):</a:t>
            </a:r>
            <a:endParaRPr sz="2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95" dirty="0">
                <a:latin typeface="Trebuchet MS"/>
                <a:cs typeface="Trebuchet MS"/>
              </a:rPr>
              <a:t>This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100" dirty="0">
                <a:latin typeface="Trebuchet MS"/>
                <a:cs typeface="Trebuchet MS"/>
              </a:rPr>
              <a:t>basically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90" dirty="0">
                <a:latin typeface="Trebuchet MS"/>
                <a:cs typeface="Trebuchet MS"/>
              </a:rPr>
              <a:t>modification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85" dirty="0">
                <a:latin typeface="Trebuchet MS"/>
                <a:cs typeface="Trebuchet MS"/>
              </a:rPr>
              <a:t>tubular </a:t>
            </a:r>
            <a:r>
              <a:rPr sz="2000" spc="-75" dirty="0">
                <a:latin typeface="Trebuchet MS"/>
                <a:cs typeface="Trebuchet MS"/>
              </a:rPr>
              <a:t>bowl </a:t>
            </a:r>
            <a:r>
              <a:rPr sz="2000" spc="-95" dirty="0">
                <a:latin typeface="Trebuchet MS"/>
                <a:cs typeface="Trebuchet MS"/>
              </a:rPr>
              <a:t>type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10" dirty="0">
                <a:latin typeface="Trebuchet MS"/>
                <a:cs typeface="Trebuchet MS"/>
              </a:rPr>
              <a:t>centrifuge. </a:t>
            </a:r>
            <a:r>
              <a:rPr sz="2000" spc="-95" dirty="0">
                <a:latin typeface="Trebuchet MS"/>
                <a:cs typeface="Trebuchet MS"/>
              </a:rPr>
              <a:t>It </a:t>
            </a:r>
            <a:r>
              <a:rPr sz="2000" spc="-75" dirty="0">
                <a:latin typeface="Trebuchet MS"/>
                <a:cs typeface="Trebuchet MS"/>
              </a:rPr>
              <a:t>consists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0" dirty="0">
                <a:latin typeface="Trebuchet MS"/>
                <a:cs typeface="Trebuchet MS"/>
              </a:rPr>
              <a:t>several  </a:t>
            </a:r>
            <a:r>
              <a:rPr sz="2000" spc="-85" dirty="0">
                <a:latin typeface="Trebuchet MS"/>
                <a:cs typeface="Trebuchet MS"/>
              </a:rPr>
              <a:t>chambers </a:t>
            </a:r>
            <a:r>
              <a:rPr sz="2000" spc="-95" dirty="0">
                <a:latin typeface="Trebuchet MS"/>
                <a:cs typeface="Trebuchet MS"/>
              </a:rPr>
              <a:t>connected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65" dirty="0">
                <a:latin typeface="Trebuchet MS"/>
                <a:cs typeface="Trebuchet MS"/>
              </a:rPr>
              <a:t>such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100" dirty="0">
                <a:latin typeface="Trebuchet MS"/>
                <a:cs typeface="Trebuchet MS"/>
              </a:rPr>
              <a:t>way that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10" dirty="0">
                <a:latin typeface="Trebuchet MS"/>
                <a:cs typeface="Trebuchet MS"/>
              </a:rPr>
              <a:t>feed </a:t>
            </a:r>
            <a:r>
              <a:rPr sz="2000" spc="-85" dirty="0">
                <a:latin typeface="Trebuchet MS"/>
                <a:cs typeface="Trebuchet MS"/>
              </a:rPr>
              <a:t>flows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120" dirty="0">
                <a:latin typeface="Trebuchet MS"/>
                <a:cs typeface="Trebuchet MS"/>
              </a:rPr>
              <a:t>zigzag </a:t>
            </a:r>
            <a:r>
              <a:rPr sz="2000" spc="-95" dirty="0">
                <a:latin typeface="Trebuchet MS"/>
                <a:cs typeface="Trebuchet MS"/>
              </a:rPr>
              <a:t>fashion. </a:t>
            </a:r>
            <a:r>
              <a:rPr sz="2000" spc="-110" dirty="0">
                <a:latin typeface="Trebuchet MS"/>
                <a:cs typeface="Trebuchet MS"/>
              </a:rPr>
              <a:t>There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90" dirty="0">
                <a:latin typeface="Trebuchet MS"/>
                <a:cs typeface="Trebuchet MS"/>
              </a:rPr>
              <a:t>variation 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5" dirty="0">
                <a:latin typeface="Trebuchet MS"/>
                <a:cs typeface="Trebuchet MS"/>
              </a:rPr>
              <a:t>centrifugal </a:t>
            </a:r>
            <a:r>
              <a:rPr sz="2000" spc="-110" dirty="0">
                <a:latin typeface="Trebuchet MS"/>
                <a:cs typeface="Trebuchet MS"/>
              </a:rPr>
              <a:t>force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110" dirty="0">
                <a:latin typeface="Trebuchet MS"/>
                <a:cs typeface="Trebuchet MS"/>
              </a:rPr>
              <a:t>different </a:t>
            </a:r>
            <a:r>
              <a:rPr sz="2000" spc="-100" dirty="0">
                <a:latin typeface="Trebuchet MS"/>
                <a:cs typeface="Trebuchet MS"/>
              </a:rPr>
              <a:t>chambers. </a:t>
            </a:r>
            <a:r>
              <a:rPr sz="2000" spc="-110" dirty="0">
                <a:latin typeface="Trebuchet MS"/>
                <a:cs typeface="Trebuchet MS"/>
              </a:rPr>
              <a:t>The force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75" dirty="0">
                <a:latin typeface="Trebuchet MS"/>
                <a:cs typeface="Trebuchet MS"/>
              </a:rPr>
              <a:t>much higher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0" dirty="0">
                <a:latin typeface="Trebuchet MS"/>
                <a:cs typeface="Trebuchet MS"/>
              </a:rPr>
              <a:t>periphery  </a:t>
            </a:r>
            <a:r>
              <a:rPr sz="2000" spc="-100" dirty="0">
                <a:latin typeface="Trebuchet MS"/>
                <a:cs typeface="Trebuchet MS"/>
              </a:rPr>
              <a:t>chambers,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as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a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result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smallest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particles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settle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down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outermost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chamber.</a:t>
            </a:r>
            <a:endParaRPr sz="2000" dirty="0">
              <a:latin typeface="Trebuchet MS"/>
              <a:cs typeface="Trebuchet MS"/>
            </a:endParaRPr>
          </a:p>
          <a:p>
            <a:pPr marL="331470" indent="-319405" algn="just">
              <a:lnSpc>
                <a:spcPct val="100000"/>
              </a:lnSpc>
              <a:spcBef>
                <a:spcPts val="1200"/>
              </a:spcBef>
              <a:buAutoNum type="romanLcParenR" startAt="4"/>
              <a:tabLst>
                <a:tab pos="332105" algn="l"/>
              </a:tabLst>
            </a:pPr>
            <a:r>
              <a:rPr sz="2000" b="1" spc="-120" dirty="0">
                <a:latin typeface="Trebuchet MS"/>
                <a:cs typeface="Trebuchet MS"/>
              </a:rPr>
              <a:t>Scroll </a:t>
            </a:r>
            <a:r>
              <a:rPr sz="2000" b="1" spc="-130" dirty="0">
                <a:latin typeface="Trebuchet MS"/>
                <a:cs typeface="Trebuchet MS"/>
              </a:rPr>
              <a:t>centrifuge </a:t>
            </a:r>
            <a:r>
              <a:rPr sz="2000" b="1" spc="-105" dirty="0">
                <a:latin typeface="Trebuchet MS"/>
                <a:cs typeface="Trebuchet MS"/>
              </a:rPr>
              <a:t>or </a:t>
            </a:r>
            <a:r>
              <a:rPr sz="2000" b="1" spc="-135" dirty="0">
                <a:latin typeface="Trebuchet MS"/>
                <a:cs typeface="Trebuchet MS"/>
              </a:rPr>
              <a:t>decanter </a:t>
            </a:r>
            <a:r>
              <a:rPr sz="2000" b="1" spc="-150" dirty="0">
                <a:latin typeface="Trebuchet MS"/>
                <a:cs typeface="Trebuchet MS"/>
              </a:rPr>
              <a:t>(Fig.</a:t>
            </a:r>
            <a:r>
              <a:rPr sz="2000" b="1" spc="-280" dirty="0">
                <a:latin typeface="Trebuchet MS"/>
                <a:cs typeface="Trebuchet MS"/>
              </a:rPr>
              <a:t> </a:t>
            </a:r>
            <a:r>
              <a:rPr sz="2000" b="1" spc="-145" dirty="0" smtClean="0">
                <a:latin typeface="Trebuchet MS"/>
                <a:cs typeface="Trebuchet MS"/>
              </a:rPr>
              <a:t>D</a:t>
            </a:r>
            <a:r>
              <a:rPr sz="2000" b="1" spc="-145" dirty="0">
                <a:latin typeface="Trebuchet MS"/>
                <a:cs typeface="Trebuchet MS"/>
              </a:rPr>
              <a:t>):</a:t>
            </a:r>
            <a:endParaRPr sz="2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95" dirty="0">
                <a:latin typeface="Trebuchet MS"/>
                <a:cs typeface="Trebuchet MS"/>
              </a:rPr>
              <a:t>It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is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composed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a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rotating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horizontal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bowl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tapered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at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one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end.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The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decanter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is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generally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used 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105" dirty="0">
                <a:latin typeface="Trebuchet MS"/>
                <a:cs typeface="Trebuchet MS"/>
              </a:rPr>
              <a:t>concentrate </a:t>
            </a:r>
            <a:r>
              <a:rPr sz="2000" spc="-90" dirty="0">
                <a:latin typeface="Trebuchet MS"/>
                <a:cs typeface="Trebuchet MS"/>
              </a:rPr>
              <a:t>fluids </a:t>
            </a:r>
            <a:r>
              <a:rPr sz="2000" spc="-85" dirty="0">
                <a:latin typeface="Trebuchet MS"/>
                <a:cs typeface="Trebuchet MS"/>
              </a:rPr>
              <a:t>with </a:t>
            </a:r>
            <a:r>
              <a:rPr sz="2000" spc="-70" dirty="0">
                <a:latin typeface="Trebuchet MS"/>
                <a:cs typeface="Trebuchet MS"/>
              </a:rPr>
              <a:t>high </a:t>
            </a:r>
            <a:r>
              <a:rPr sz="2000" spc="-75" dirty="0">
                <a:latin typeface="Trebuchet MS"/>
                <a:cs typeface="Trebuchet MS"/>
              </a:rPr>
              <a:t>solid </a:t>
            </a:r>
            <a:r>
              <a:rPr sz="2000" spc="-95" dirty="0">
                <a:latin typeface="Trebuchet MS"/>
                <a:cs typeface="Trebuchet MS"/>
              </a:rPr>
              <a:t>concentration </a:t>
            </a:r>
            <a:r>
              <a:rPr sz="2000" spc="-70" dirty="0">
                <a:latin typeface="Trebuchet MS"/>
                <a:cs typeface="Trebuchet MS"/>
              </a:rPr>
              <a:t>(biomass </a:t>
            </a:r>
            <a:r>
              <a:rPr sz="2000" spc="-100" dirty="0">
                <a:latin typeface="Trebuchet MS"/>
                <a:cs typeface="Trebuchet MS"/>
              </a:rPr>
              <a:t>content </a:t>
            </a:r>
            <a:r>
              <a:rPr sz="2000" spc="-55" dirty="0">
                <a:latin typeface="Trebuchet MS"/>
                <a:cs typeface="Trebuchet MS"/>
              </a:rPr>
              <a:t>5-80%).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65" dirty="0">
                <a:latin typeface="Trebuchet MS"/>
                <a:cs typeface="Trebuchet MS"/>
              </a:rPr>
              <a:t>solids </a:t>
            </a:r>
            <a:r>
              <a:rPr sz="2000" spc="-100" dirty="0">
                <a:latin typeface="Trebuchet MS"/>
                <a:cs typeface="Trebuchet MS"/>
              </a:rPr>
              <a:t>are  </a:t>
            </a:r>
            <a:r>
              <a:rPr sz="2000" spc="-80" dirty="0">
                <a:latin typeface="Trebuchet MS"/>
                <a:cs typeface="Trebuchet MS"/>
              </a:rPr>
              <a:t>deposited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on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wall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bowl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which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can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scrapped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removed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from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narrow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end.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115" y="1111250"/>
            <a:ext cx="9785985" cy="41402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b="1" u="sng" spc="-10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</a:rPr>
              <a:t>Stage </a:t>
            </a:r>
            <a:r>
              <a:rPr sz="2000" b="1" u="sng" spc="-18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</a:rPr>
              <a:t>2. </a:t>
            </a:r>
            <a:r>
              <a:rPr sz="2000" b="1" u="sng" spc="-114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</a:rPr>
              <a:t>Release </a:t>
            </a:r>
            <a:r>
              <a:rPr sz="2000" b="1" u="sng" spc="-8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</a:rPr>
              <a:t>of </a:t>
            </a:r>
            <a:r>
              <a:rPr sz="2000" b="1" u="sng" spc="-12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</a:rPr>
              <a:t>Intracellular</a:t>
            </a:r>
            <a:r>
              <a:rPr sz="2000" b="1" u="sng" spc="-26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2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</a:rPr>
              <a:t>Products:</a:t>
            </a:r>
            <a:endParaRPr sz="2000" dirty="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latin typeface="Trebuchet MS"/>
                <a:cs typeface="Trebuchet MS"/>
              </a:rPr>
              <a:t>As </a:t>
            </a:r>
            <a:r>
              <a:rPr sz="2000" spc="-100" dirty="0">
                <a:latin typeface="Trebuchet MS"/>
                <a:cs typeface="Trebuchet MS"/>
              </a:rPr>
              <a:t>already </a:t>
            </a:r>
            <a:r>
              <a:rPr sz="2000" spc="-125" dirty="0">
                <a:latin typeface="Trebuchet MS"/>
                <a:cs typeface="Trebuchet MS"/>
              </a:rPr>
              <a:t>stated, </a:t>
            </a:r>
            <a:r>
              <a:rPr sz="2000" spc="-95" dirty="0">
                <a:latin typeface="Trebuchet MS"/>
                <a:cs typeface="Trebuchet MS"/>
              </a:rPr>
              <a:t>there </a:t>
            </a:r>
            <a:r>
              <a:rPr sz="2000" spc="-100" dirty="0">
                <a:latin typeface="Trebuchet MS"/>
                <a:cs typeface="Trebuchet MS"/>
              </a:rPr>
              <a:t>are several </a:t>
            </a:r>
            <a:r>
              <a:rPr sz="2000" spc="-90" dirty="0">
                <a:latin typeface="Trebuchet MS"/>
                <a:cs typeface="Trebuchet MS"/>
              </a:rPr>
              <a:t>biotechnological </a:t>
            </a:r>
            <a:r>
              <a:rPr sz="2000" spc="-80" dirty="0">
                <a:latin typeface="Trebuchet MS"/>
                <a:cs typeface="Trebuchet MS"/>
              </a:rPr>
              <a:t>products </a:t>
            </a:r>
            <a:r>
              <a:rPr sz="2000" spc="-105" dirty="0">
                <a:latin typeface="Trebuchet MS"/>
                <a:cs typeface="Trebuchet MS"/>
              </a:rPr>
              <a:t>(vitamins, </a:t>
            </a:r>
            <a:r>
              <a:rPr sz="2000" spc="-95" dirty="0">
                <a:latin typeface="Trebuchet MS"/>
                <a:cs typeface="Trebuchet MS"/>
              </a:rPr>
              <a:t>enzymes) </a:t>
            </a:r>
            <a:r>
              <a:rPr sz="2000" spc="-85" dirty="0">
                <a:latin typeface="Trebuchet MS"/>
                <a:cs typeface="Trebuchet MS"/>
              </a:rPr>
              <a:t>which 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105" dirty="0">
                <a:latin typeface="Trebuchet MS"/>
                <a:cs typeface="Trebuchet MS"/>
              </a:rPr>
              <a:t>located </a:t>
            </a:r>
            <a:r>
              <a:rPr sz="2000" spc="-85" dirty="0">
                <a:latin typeface="Trebuchet MS"/>
                <a:cs typeface="Trebuchet MS"/>
              </a:rPr>
              <a:t>within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10" dirty="0">
                <a:latin typeface="Trebuchet MS"/>
                <a:cs typeface="Trebuchet MS"/>
              </a:rPr>
              <a:t>cells </a:t>
            </a:r>
            <a:r>
              <a:rPr sz="2000" spc="-114" dirty="0">
                <a:latin typeface="Trebuchet MS"/>
                <a:cs typeface="Trebuchet MS"/>
              </a:rPr>
              <a:t>(intracellular). </a:t>
            </a:r>
            <a:r>
              <a:rPr sz="2000" spc="-70" dirty="0">
                <a:latin typeface="Trebuchet MS"/>
                <a:cs typeface="Trebuchet MS"/>
              </a:rPr>
              <a:t>Such </a:t>
            </a:r>
            <a:r>
              <a:rPr sz="2000" spc="-60" dirty="0">
                <a:latin typeface="Trebuchet MS"/>
                <a:cs typeface="Trebuchet MS"/>
              </a:rPr>
              <a:t>compounds </a:t>
            </a:r>
            <a:r>
              <a:rPr sz="2000" spc="-95" dirty="0">
                <a:latin typeface="Trebuchet MS"/>
                <a:cs typeface="Trebuchet MS"/>
              </a:rPr>
              <a:t>have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110" dirty="0">
                <a:latin typeface="Trebuchet MS"/>
                <a:cs typeface="Trebuchet MS"/>
              </a:rPr>
              <a:t>first </a:t>
            </a:r>
            <a:r>
              <a:rPr sz="2000" spc="-90" dirty="0">
                <a:latin typeface="Trebuchet MS"/>
                <a:cs typeface="Trebuchet MS"/>
              </a:rPr>
              <a:t>released  </a:t>
            </a:r>
            <a:r>
              <a:rPr sz="2000" spc="-105" dirty="0">
                <a:latin typeface="Trebuchet MS"/>
                <a:cs typeface="Trebuchet MS"/>
              </a:rPr>
              <a:t>(maximally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active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form)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for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their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further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processing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final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isolation.</a:t>
            </a:r>
            <a:endParaRPr sz="2000" dirty="0">
              <a:latin typeface="Trebuchet MS"/>
              <a:cs typeface="Trebuchet MS"/>
            </a:endParaRPr>
          </a:p>
          <a:p>
            <a:pPr marL="355600" marR="5715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80" dirty="0">
                <a:latin typeface="Trebuchet MS"/>
                <a:cs typeface="Trebuchet MS"/>
              </a:rPr>
              <a:t>microorganisms </a:t>
            </a:r>
            <a:r>
              <a:rPr sz="2000" spc="-55" dirty="0">
                <a:latin typeface="Trebuchet MS"/>
                <a:cs typeface="Trebuchet MS"/>
              </a:rPr>
              <a:t>or </a:t>
            </a:r>
            <a:r>
              <a:rPr sz="2000" spc="-75" dirty="0">
                <a:latin typeface="Trebuchet MS"/>
                <a:cs typeface="Trebuchet MS"/>
              </a:rPr>
              <a:t>other </a:t>
            </a:r>
            <a:r>
              <a:rPr sz="2000" spc="-110" dirty="0">
                <a:latin typeface="Trebuchet MS"/>
                <a:cs typeface="Trebuchet MS"/>
              </a:rPr>
              <a:t>cells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95" dirty="0">
                <a:latin typeface="Trebuchet MS"/>
                <a:cs typeface="Trebuchet MS"/>
              </a:rPr>
              <a:t>disintegrated </a:t>
            </a:r>
            <a:r>
              <a:rPr sz="2000" spc="-55" dirty="0">
                <a:latin typeface="Trebuchet MS"/>
                <a:cs typeface="Trebuchet MS"/>
              </a:rPr>
              <a:t>or </a:t>
            </a:r>
            <a:r>
              <a:rPr sz="2000" spc="-80" dirty="0">
                <a:latin typeface="Trebuchet MS"/>
                <a:cs typeface="Trebuchet MS"/>
              </a:rPr>
              <a:t>disrupted by </a:t>
            </a:r>
            <a:r>
              <a:rPr sz="2000" spc="-114" dirty="0">
                <a:latin typeface="Trebuchet MS"/>
                <a:cs typeface="Trebuchet MS"/>
              </a:rPr>
              <a:t>physical, </a:t>
            </a:r>
            <a:r>
              <a:rPr sz="2000" spc="-110" dirty="0">
                <a:latin typeface="Trebuchet MS"/>
                <a:cs typeface="Trebuchet MS"/>
              </a:rPr>
              <a:t>chemical  </a:t>
            </a:r>
            <a:r>
              <a:rPr sz="2000" spc="-55" dirty="0">
                <a:latin typeface="Trebuchet MS"/>
                <a:cs typeface="Trebuchet MS"/>
              </a:rPr>
              <a:t>or </a:t>
            </a:r>
            <a:r>
              <a:rPr sz="2000" spc="-110" dirty="0">
                <a:latin typeface="Trebuchet MS"/>
                <a:cs typeface="Trebuchet MS"/>
              </a:rPr>
              <a:t>enzymatic </a:t>
            </a:r>
            <a:r>
              <a:rPr sz="2000" spc="-85" dirty="0">
                <a:latin typeface="Trebuchet MS"/>
                <a:cs typeface="Trebuchet MS"/>
              </a:rPr>
              <a:t>methods.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outline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10" dirty="0">
                <a:latin typeface="Trebuchet MS"/>
                <a:cs typeface="Trebuchet MS"/>
              </a:rPr>
              <a:t>different </a:t>
            </a:r>
            <a:r>
              <a:rPr sz="2000" spc="-85" dirty="0">
                <a:latin typeface="Trebuchet MS"/>
                <a:cs typeface="Trebuchet MS"/>
              </a:rPr>
              <a:t>techniques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100" dirty="0">
                <a:latin typeface="Trebuchet MS"/>
                <a:cs typeface="Trebuchet MS"/>
              </a:rPr>
              <a:t>breakage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10" dirty="0">
                <a:latin typeface="Trebuchet MS"/>
                <a:cs typeface="Trebuchet MS"/>
              </a:rPr>
              <a:t>cells </a:t>
            </a:r>
            <a:r>
              <a:rPr sz="2000" spc="-70" dirty="0">
                <a:latin typeface="Trebuchet MS"/>
                <a:cs typeface="Trebuchet MS"/>
              </a:rPr>
              <a:t>is  </a:t>
            </a:r>
            <a:r>
              <a:rPr sz="2000" spc="-85" dirty="0">
                <a:latin typeface="Trebuchet MS"/>
                <a:cs typeface="Trebuchet MS"/>
              </a:rPr>
              <a:t>given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135" dirty="0">
                <a:latin typeface="Trebuchet MS"/>
                <a:cs typeface="Trebuchet MS"/>
              </a:rPr>
              <a:t>Fig.</a:t>
            </a:r>
            <a:r>
              <a:rPr sz="2000" spc="-31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20.5.</a:t>
            </a:r>
            <a:endParaRPr sz="2000" dirty="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Georgia"/>
                <a:cs typeface="Georgia"/>
              </a:rPr>
              <a:t>The </a:t>
            </a:r>
            <a:r>
              <a:rPr sz="2000" spc="-5" dirty="0">
                <a:latin typeface="Georgia"/>
                <a:cs typeface="Georgia"/>
              </a:rPr>
              <a:t>selection of </a:t>
            </a:r>
            <a:r>
              <a:rPr sz="2000" dirty="0">
                <a:latin typeface="Georgia"/>
                <a:cs typeface="Georgia"/>
              </a:rPr>
              <a:t>a </a:t>
            </a:r>
            <a:r>
              <a:rPr sz="2000" spc="-5" dirty="0">
                <a:latin typeface="Georgia"/>
                <a:cs typeface="Georgia"/>
              </a:rPr>
              <a:t>particular method depends on the nature of the cells, </a:t>
            </a:r>
            <a:r>
              <a:rPr sz="2000" dirty="0">
                <a:latin typeface="Georgia"/>
                <a:cs typeface="Georgia"/>
              </a:rPr>
              <a:t>since </a:t>
            </a:r>
            <a:r>
              <a:rPr sz="2000" spc="-5" dirty="0">
                <a:latin typeface="Georgia"/>
                <a:cs typeface="Georgia"/>
              </a:rPr>
              <a:t>there  </a:t>
            </a:r>
            <a:r>
              <a:rPr sz="2000" dirty="0">
                <a:latin typeface="Georgia"/>
                <a:cs typeface="Georgia"/>
              </a:rPr>
              <a:t>is a wide </a:t>
            </a:r>
            <a:r>
              <a:rPr sz="2000" spc="-5" dirty="0">
                <a:latin typeface="Georgia"/>
                <a:cs typeface="Georgia"/>
              </a:rPr>
              <a:t>variation </a:t>
            </a:r>
            <a:r>
              <a:rPr sz="2000" dirty="0">
                <a:latin typeface="Georgia"/>
                <a:cs typeface="Georgia"/>
              </a:rPr>
              <a:t>in </a:t>
            </a:r>
            <a:r>
              <a:rPr sz="2000" spc="-5" dirty="0">
                <a:latin typeface="Georgia"/>
                <a:cs typeface="Georgia"/>
              </a:rPr>
              <a:t>the property of cell disruption or</a:t>
            </a:r>
            <a:r>
              <a:rPr sz="2000" spc="9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breakage.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80" y="1259061"/>
            <a:ext cx="9686244" cy="4171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846336"/>
            <a:ext cx="9785985" cy="5511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u="sng" spc="-13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</a:rPr>
              <a:t>Cell</a:t>
            </a:r>
            <a:r>
              <a:rPr sz="2000" b="1" u="sng" spc="-16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0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</a:rPr>
              <a:t>Disruption: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u="sng" spc="-1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1. </a:t>
            </a:r>
            <a:r>
              <a:rPr sz="2000" b="1" u="sng" spc="-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Physical </a:t>
            </a:r>
            <a:r>
              <a:rPr sz="2000" b="1" u="sng" spc="-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methods </a:t>
            </a:r>
            <a:r>
              <a:rPr sz="2000" b="1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 </a:t>
            </a:r>
            <a:r>
              <a:rPr sz="2000" b="1" u="sng" spc="-1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cell</a:t>
            </a:r>
            <a:r>
              <a:rPr sz="2000" b="1" u="sng" spc="-2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disruption:</a:t>
            </a:r>
            <a:endParaRPr sz="2000" dirty="0">
              <a:latin typeface="Trebuchet MS"/>
              <a:cs typeface="Trebuchet MS"/>
            </a:endParaRPr>
          </a:p>
          <a:p>
            <a:pPr marL="210820" indent="-198755" algn="just">
              <a:lnSpc>
                <a:spcPct val="100000"/>
              </a:lnSpc>
              <a:spcBef>
                <a:spcPts val="1200"/>
              </a:spcBef>
              <a:buAutoNum type="romanLcParenR"/>
              <a:tabLst>
                <a:tab pos="211454" algn="l"/>
              </a:tabLst>
            </a:pPr>
            <a:r>
              <a:rPr sz="2000" b="1" spc="-110" dirty="0">
                <a:latin typeface="Trebuchet MS"/>
                <a:cs typeface="Trebuchet MS"/>
              </a:rPr>
              <a:t>Ultra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14" dirty="0">
                <a:latin typeface="Trebuchet MS"/>
                <a:cs typeface="Trebuchet MS"/>
              </a:rPr>
              <a:t>sonication:</a:t>
            </a:r>
            <a:endParaRPr sz="2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85" dirty="0">
                <a:latin typeface="Trebuchet MS"/>
                <a:cs typeface="Trebuchet MS"/>
              </a:rPr>
              <a:t>Ultrasonic </a:t>
            </a:r>
            <a:r>
              <a:rPr sz="2000" spc="-90" dirty="0">
                <a:latin typeface="Trebuchet MS"/>
                <a:cs typeface="Trebuchet MS"/>
              </a:rPr>
              <a:t>disintegration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5" dirty="0">
                <a:latin typeface="Trebuchet MS"/>
                <a:cs typeface="Trebuchet MS"/>
              </a:rPr>
              <a:t>widely </a:t>
            </a:r>
            <a:r>
              <a:rPr sz="2000" spc="-85" dirty="0">
                <a:latin typeface="Trebuchet MS"/>
                <a:cs typeface="Trebuchet MS"/>
              </a:rPr>
              <a:t>employed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14" dirty="0">
                <a:latin typeface="Trebuchet MS"/>
                <a:cs typeface="Trebuchet MS"/>
              </a:rPr>
              <a:t>laboratory. </a:t>
            </a:r>
            <a:r>
              <a:rPr sz="2000" spc="-125" dirty="0">
                <a:latin typeface="Trebuchet MS"/>
                <a:cs typeface="Trebuchet MS"/>
              </a:rPr>
              <a:t>However, </a:t>
            </a:r>
            <a:r>
              <a:rPr sz="2000" spc="-75" dirty="0">
                <a:latin typeface="Trebuchet MS"/>
                <a:cs typeface="Trebuchet MS"/>
              </a:rPr>
              <a:t>due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70" dirty="0">
                <a:latin typeface="Trebuchet MS"/>
                <a:cs typeface="Trebuchet MS"/>
              </a:rPr>
              <a:t>high </a:t>
            </a:r>
            <a:r>
              <a:rPr sz="2000" spc="-120" dirty="0">
                <a:latin typeface="Trebuchet MS"/>
                <a:cs typeface="Trebuchet MS"/>
              </a:rPr>
              <a:t>cost, it </a:t>
            </a:r>
            <a:r>
              <a:rPr sz="2000" spc="-70" dirty="0">
                <a:latin typeface="Trebuchet MS"/>
                <a:cs typeface="Trebuchet MS"/>
              </a:rPr>
              <a:t>is  </a:t>
            </a:r>
            <a:r>
              <a:rPr sz="2000" spc="-65" dirty="0">
                <a:latin typeface="Trebuchet MS"/>
                <a:cs typeface="Trebuchet MS"/>
              </a:rPr>
              <a:t>not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suitable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for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large-scale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use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industries.</a:t>
            </a:r>
            <a:endParaRPr sz="2000" dirty="0">
              <a:latin typeface="Trebuchet MS"/>
              <a:cs typeface="Trebuchet MS"/>
            </a:endParaRPr>
          </a:p>
          <a:p>
            <a:pPr marL="273050" indent="-260350" algn="just">
              <a:lnSpc>
                <a:spcPct val="100000"/>
              </a:lnSpc>
              <a:spcBef>
                <a:spcPts val="1200"/>
              </a:spcBef>
              <a:buAutoNum type="romanLcParenR" startAt="2"/>
              <a:tabLst>
                <a:tab pos="273050" algn="l"/>
              </a:tabLst>
            </a:pPr>
            <a:r>
              <a:rPr sz="2000" b="1" spc="-100" dirty="0">
                <a:latin typeface="Trebuchet MS"/>
                <a:cs typeface="Trebuchet MS"/>
              </a:rPr>
              <a:t>Osmotic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25" dirty="0">
                <a:latin typeface="Trebuchet MS"/>
                <a:cs typeface="Trebuchet MS"/>
              </a:rPr>
              <a:t>shock:</a:t>
            </a:r>
            <a:endParaRPr sz="2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95" dirty="0">
                <a:latin typeface="Trebuchet MS"/>
                <a:cs typeface="Trebuchet MS"/>
              </a:rPr>
              <a:t>This </a:t>
            </a:r>
            <a:r>
              <a:rPr sz="2000" spc="-70" dirty="0">
                <a:latin typeface="Trebuchet MS"/>
                <a:cs typeface="Trebuchet MS"/>
              </a:rPr>
              <a:t>method </a:t>
            </a:r>
            <a:r>
              <a:rPr sz="2000" spc="-85" dirty="0">
                <a:latin typeface="Trebuchet MS"/>
                <a:cs typeface="Trebuchet MS"/>
              </a:rPr>
              <a:t>involves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55" dirty="0">
                <a:latin typeface="Trebuchet MS"/>
                <a:cs typeface="Trebuchet MS"/>
              </a:rPr>
              <a:t>suspension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10" dirty="0">
                <a:latin typeface="Trebuchet MS"/>
                <a:cs typeface="Trebuchet MS"/>
              </a:rPr>
              <a:t>cells (free </a:t>
            </a:r>
            <a:r>
              <a:rPr sz="2000" spc="-85" dirty="0">
                <a:latin typeface="Trebuchet MS"/>
                <a:cs typeface="Trebuchet MS"/>
              </a:rPr>
              <a:t>from </a:t>
            </a:r>
            <a:r>
              <a:rPr sz="2000" spc="-75" dirty="0">
                <a:latin typeface="Trebuchet MS"/>
                <a:cs typeface="Trebuchet MS"/>
              </a:rPr>
              <a:t>growth </a:t>
            </a:r>
            <a:r>
              <a:rPr sz="2000" spc="-85" dirty="0">
                <a:latin typeface="Trebuchet MS"/>
                <a:cs typeface="Trebuchet MS"/>
              </a:rPr>
              <a:t>medium)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45" dirty="0">
                <a:latin typeface="Trebuchet MS"/>
                <a:cs typeface="Trebuchet MS"/>
              </a:rPr>
              <a:t>20% </a:t>
            </a:r>
            <a:r>
              <a:rPr sz="2000" spc="-105" dirty="0">
                <a:latin typeface="Trebuchet MS"/>
                <a:cs typeface="Trebuchet MS"/>
              </a:rPr>
              <a:t>buffered  </a:t>
            </a:r>
            <a:r>
              <a:rPr sz="2000" spc="-90" dirty="0">
                <a:latin typeface="Trebuchet MS"/>
                <a:cs typeface="Trebuchet MS"/>
              </a:rPr>
              <a:t>sucrose. </a:t>
            </a:r>
            <a:r>
              <a:rPr sz="2000" spc="-110" dirty="0">
                <a:latin typeface="Trebuchet MS"/>
                <a:cs typeface="Trebuchet MS"/>
              </a:rPr>
              <a:t>The cells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80" dirty="0">
                <a:latin typeface="Trebuchet MS"/>
                <a:cs typeface="Trebuchet MS"/>
              </a:rPr>
              <a:t>then </a:t>
            </a:r>
            <a:r>
              <a:rPr sz="2000" spc="-95" dirty="0">
                <a:latin typeface="Trebuchet MS"/>
                <a:cs typeface="Trebuchet MS"/>
              </a:rPr>
              <a:t>transferred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105" dirty="0">
                <a:latin typeface="Trebuchet MS"/>
                <a:cs typeface="Trebuchet MS"/>
              </a:rPr>
              <a:t>water </a:t>
            </a:r>
            <a:r>
              <a:rPr sz="2000" spc="-120" dirty="0">
                <a:latin typeface="Trebuchet MS"/>
                <a:cs typeface="Trebuchet MS"/>
              </a:rPr>
              <a:t>at </a:t>
            </a:r>
            <a:r>
              <a:rPr sz="2000" spc="-75" dirty="0">
                <a:latin typeface="Trebuchet MS"/>
                <a:cs typeface="Trebuchet MS"/>
              </a:rPr>
              <a:t>about </a:t>
            </a:r>
            <a:r>
              <a:rPr sz="2000" spc="-200" dirty="0">
                <a:latin typeface="Trebuchet MS"/>
                <a:cs typeface="Trebuchet MS"/>
              </a:rPr>
              <a:t>4°C. </a:t>
            </a:r>
            <a:r>
              <a:rPr sz="2000" spc="-75" dirty="0">
                <a:latin typeface="Trebuchet MS"/>
                <a:cs typeface="Trebuchet MS"/>
              </a:rPr>
              <a:t>Osmotic </a:t>
            </a:r>
            <a:r>
              <a:rPr sz="2000" spc="-70" dirty="0">
                <a:latin typeface="Trebuchet MS"/>
                <a:cs typeface="Trebuchet MS"/>
              </a:rPr>
              <a:t>shock is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90" dirty="0">
                <a:latin typeface="Trebuchet MS"/>
                <a:cs typeface="Trebuchet MS"/>
              </a:rPr>
              <a:t>the  </a:t>
            </a:r>
            <a:r>
              <a:rPr sz="2000" spc="-95" dirty="0">
                <a:latin typeface="Trebuchet MS"/>
                <a:cs typeface="Trebuchet MS"/>
              </a:rPr>
              <a:t>release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hydrolytic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enzymes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binding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proteins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from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Gram-negative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bacteria.</a:t>
            </a:r>
            <a:endParaRPr sz="2000" dirty="0">
              <a:latin typeface="Trebuchet MS"/>
              <a:cs typeface="Trebuchet MS"/>
            </a:endParaRPr>
          </a:p>
          <a:p>
            <a:pPr marL="334645" indent="-322580" algn="just">
              <a:lnSpc>
                <a:spcPct val="100000"/>
              </a:lnSpc>
              <a:spcBef>
                <a:spcPts val="1200"/>
              </a:spcBef>
              <a:buAutoNum type="romanLcParenR" startAt="3"/>
              <a:tabLst>
                <a:tab pos="335280" algn="l"/>
              </a:tabLst>
            </a:pPr>
            <a:r>
              <a:rPr sz="2000" b="1" spc="-114" dirty="0">
                <a:latin typeface="Trebuchet MS"/>
                <a:cs typeface="Trebuchet MS"/>
              </a:rPr>
              <a:t>Heat shock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114" dirty="0">
                <a:latin typeface="Trebuchet MS"/>
                <a:cs typeface="Trebuchet MS"/>
              </a:rPr>
              <a:t>(thermolysis):</a:t>
            </a:r>
            <a:endParaRPr sz="2000" dirty="0">
              <a:latin typeface="Trebuchet MS"/>
              <a:cs typeface="Trebuchet MS"/>
            </a:endParaRPr>
          </a:p>
          <a:p>
            <a:pPr marL="12700" marR="5715" algn="just">
              <a:lnSpc>
                <a:spcPct val="150000"/>
              </a:lnSpc>
            </a:pPr>
            <a:r>
              <a:rPr sz="2000" spc="-95" dirty="0">
                <a:latin typeface="Trebuchet MS"/>
                <a:cs typeface="Trebuchet MS"/>
              </a:rPr>
              <a:t>Breakage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10" dirty="0">
                <a:latin typeface="Trebuchet MS"/>
                <a:cs typeface="Trebuchet MS"/>
              </a:rPr>
              <a:t>cells </a:t>
            </a:r>
            <a:r>
              <a:rPr sz="2000" spc="-80" dirty="0">
                <a:latin typeface="Trebuchet MS"/>
                <a:cs typeface="Trebuchet MS"/>
              </a:rPr>
              <a:t>by </a:t>
            </a:r>
            <a:r>
              <a:rPr sz="2000" spc="-100" dirty="0">
                <a:latin typeface="Trebuchet MS"/>
                <a:cs typeface="Trebuchet MS"/>
              </a:rPr>
              <a:t>subjecting </a:t>
            </a:r>
            <a:r>
              <a:rPr sz="2000" spc="-85" dirty="0">
                <a:latin typeface="Trebuchet MS"/>
                <a:cs typeface="Trebuchet MS"/>
              </a:rPr>
              <a:t>them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95" dirty="0">
                <a:latin typeface="Trebuchet MS"/>
                <a:cs typeface="Trebuchet MS"/>
              </a:rPr>
              <a:t>heat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110" dirty="0">
                <a:latin typeface="Trebuchet MS"/>
                <a:cs typeface="Trebuchet MS"/>
              </a:rPr>
              <a:t>relatively </a:t>
            </a:r>
            <a:r>
              <a:rPr sz="2000" spc="-85" dirty="0">
                <a:latin typeface="Trebuchet MS"/>
                <a:cs typeface="Trebuchet MS"/>
              </a:rPr>
              <a:t>easy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14" dirty="0">
                <a:latin typeface="Trebuchet MS"/>
                <a:cs typeface="Trebuchet MS"/>
              </a:rPr>
              <a:t>cheap. </a:t>
            </a:r>
            <a:r>
              <a:rPr sz="2000" spc="-75" dirty="0">
                <a:latin typeface="Trebuchet MS"/>
                <a:cs typeface="Trebuchet MS"/>
              </a:rPr>
              <a:t>But </a:t>
            </a:r>
            <a:r>
              <a:rPr sz="2000" spc="-80" dirty="0">
                <a:latin typeface="Trebuchet MS"/>
                <a:cs typeface="Trebuchet MS"/>
              </a:rPr>
              <a:t>this </a:t>
            </a:r>
            <a:r>
              <a:rPr sz="2000" spc="-90" dirty="0">
                <a:latin typeface="Trebuchet MS"/>
                <a:cs typeface="Trebuchet MS"/>
              </a:rPr>
              <a:t>technique  </a:t>
            </a:r>
            <a:r>
              <a:rPr sz="2000" spc="-100" dirty="0">
                <a:latin typeface="Trebuchet MS"/>
                <a:cs typeface="Trebuchet MS"/>
              </a:rPr>
              <a:t>can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used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only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for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a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very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few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heat-stable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intracellular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products.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1029470"/>
            <a:ext cx="9786620" cy="50546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31470" indent="-319405" algn="just">
              <a:lnSpc>
                <a:spcPct val="100000"/>
              </a:lnSpc>
              <a:spcBef>
                <a:spcPts val="1300"/>
              </a:spcBef>
              <a:buAutoNum type="romanLcParenR" startAt="4"/>
              <a:tabLst>
                <a:tab pos="332105" algn="l"/>
              </a:tabLst>
            </a:pPr>
            <a:r>
              <a:rPr sz="2000" b="1" spc="-100" dirty="0">
                <a:latin typeface="Trebuchet MS"/>
                <a:cs typeface="Trebuchet MS"/>
              </a:rPr>
              <a:t>High </a:t>
            </a:r>
            <a:r>
              <a:rPr sz="2000" b="1" spc="-120" dirty="0">
                <a:latin typeface="Trebuchet MS"/>
                <a:cs typeface="Trebuchet MS"/>
              </a:rPr>
              <a:t>pressure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114" dirty="0">
                <a:latin typeface="Trebuchet MS"/>
                <a:cs typeface="Trebuchet MS"/>
              </a:rPr>
              <a:t>homogenization:</a:t>
            </a:r>
            <a:endParaRPr sz="2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95" dirty="0">
                <a:latin typeface="Trebuchet MS"/>
                <a:cs typeface="Trebuchet MS"/>
              </a:rPr>
              <a:t>This </a:t>
            </a:r>
            <a:r>
              <a:rPr sz="2000" spc="-90" dirty="0">
                <a:latin typeface="Trebuchet MS"/>
                <a:cs typeface="Trebuchet MS"/>
              </a:rPr>
              <a:t>technique </a:t>
            </a:r>
            <a:r>
              <a:rPr sz="2000" spc="-85" dirty="0">
                <a:latin typeface="Trebuchet MS"/>
                <a:cs typeface="Trebuchet MS"/>
              </a:rPr>
              <a:t>involves </a:t>
            </a:r>
            <a:r>
              <a:rPr sz="2000" spc="-100" dirty="0">
                <a:latin typeface="Trebuchet MS"/>
                <a:cs typeface="Trebuchet MS"/>
              </a:rPr>
              <a:t>forcing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30" dirty="0">
                <a:latin typeface="Trebuchet MS"/>
                <a:cs typeface="Trebuchet MS"/>
              </a:rPr>
              <a:t>cell </a:t>
            </a:r>
            <a:r>
              <a:rPr sz="2000" spc="-55" dirty="0">
                <a:latin typeface="Trebuchet MS"/>
                <a:cs typeface="Trebuchet MS"/>
              </a:rPr>
              <a:t>suspension </a:t>
            </a:r>
            <a:r>
              <a:rPr sz="2000" spc="-120" dirty="0">
                <a:latin typeface="Trebuchet MS"/>
                <a:cs typeface="Trebuchet MS"/>
              </a:rPr>
              <a:t>at </a:t>
            </a:r>
            <a:r>
              <a:rPr sz="2000" spc="-70" dirty="0">
                <a:latin typeface="Trebuchet MS"/>
                <a:cs typeface="Trebuchet MS"/>
              </a:rPr>
              <a:t>high </a:t>
            </a:r>
            <a:r>
              <a:rPr sz="2000" spc="-75" dirty="0">
                <a:latin typeface="Trebuchet MS"/>
                <a:cs typeface="Trebuchet MS"/>
              </a:rPr>
              <a:t>pressure </a:t>
            </a:r>
            <a:r>
              <a:rPr sz="2000" spc="-70" dirty="0">
                <a:latin typeface="Trebuchet MS"/>
                <a:cs typeface="Trebuchet MS"/>
              </a:rPr>
              <a:t>through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90" dirty="0">
                <a:latin typeface="Trebuchet MS"/>
                <a:cs typeface="Trebuchet MS"/>
              </a:rPr>
              <a:t>very </a:t>
            </a:r>
            <a:r>
              <a:rPr sz="2000" spc="-75" dirty="0">
                <a:latin typeface="Trebuchet MS"/>
                <a:cs typeface="Trebuchet MS"/>
              </a:rPr>
              <a:t>narrow  </a:t>
            </a:r>
            <a:r>
              <a:rPr sz="2000" spc="-100" dirty="0">
                <a:latin typeface="Trebuchet MS"/>
                <a:cs typeface="Trebuchet MS"/>
              </a:rPr>
              <a:t>orifice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90" dirty="0">
                <a:latin typeface="Trebuchet MS"/>
                <a:cs typeface="Trebuchet MS"/>
              </a:rPr>
              <a:t>come </a:t>
            </a:r>
            <a:r>
              <a:rPr sz="2000" spc="-65" dirty="0">
                <a:latin typeface="Trebuchet MS"/>
                <a:cs typeface="Trebuchet MS"/>
              </a:rPr>
              <a:t>out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85" dirty="0">
                <a:latin typeface="Trebuchet MS"/>
                <a:cs typeface="Trebuchet MS"/>
              </a:rPr>
              <a:t>atmospheric </a:t>
            </a:r>
            <a:r>
              <a:rPr sz="2000" spc="-90" dirty="0">
                <a:latin typeface="Trebuchet MS"/>
                <a:cs typeface="Trebuchet MS"/>
              </a:rPr>
              <a:t>pressure. </a:t>
            </a:r>
            <a:r>
              <a:rPr sz="2000" spc="-95" dirty="0">
                <a:latin typeface="Trebuchet MS"/>
                <a:cs typeface="Trebuchet MS"/>
              </a:rPr>
              <a:t>This </a:t>
            </a:r>
            <a:r>
              <a:rPr sz="2000" spc="-60" dirty="0">
                <a:latin typeface="Trebuchet MS"/>
                <a:cs typeface="Trebuchet MS"/>
              </a:rPr>
              <a:t>sudden </a:t>
            </a:r>
            <a:r>
              <a:rPr sz="2000" spc="-95" dirty="0">
                <a:latin typeface="Trebuchet MS"/>
                <a:cs typeface="Trebuchet MS"/>
              </a:rPr>
              <a:t>release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70" dirty="0">
                <a:latin typeface="Trebuchet MS"/>
                <a:cs typeface="Trebuchet MS"/>
              </a:rPr>
              <a:t>high </a:t>
            </a:r>
            <a:r>
              <a:rPr sz="2000" spc="-75" dirty="0">
                <a:latin typeface="Trebuchet MS"/>
                <a:cs typeface="Trebuchet MS"/>
              </a:rPr>
              <a:t>pressure </a:t>
            </a:r>
            <a:r>
              <a:rPr sz="2000" spc="-105" dirty="0">
                <a:latin typeface="Trebuchet MS"/>
                <a:cs typeface="Trebuchet MS"/>
              </a:rPr>
              <a:t>creates </a:t>
            </a:r>
            <a:r>
              <a:rPr sz="2000" spc="-95" dirty="0">
                <a:latin typeface="Trebuchet MS"/>
                <a:cs typeface="Trebuchet MS"/>
              </a:rPr>
              <a:t>a  </a:t>
            </a:r>
            <a:r>
              <a:rPr sz="2000" spc="-90" dirty="0">
                <a:latin typeface="Trebuchet MS"/>
                <a:cs typeface="Trebuchet MS"/>
              </a:rPr>
              <a:t>liquid </a:t>
            </a:r>
            <a:r>
              <a:rPr sz="2000" spc="-70" dirty="0">
                <a:latin typeface="Trebuchet MS"/>
                <a:cs typeface="Trebuchet MS"/>
              </a:rPr>
              <a:t>shear </a:t>
            </a:r>
            <a:r>
              <a:rPr sz="2000" spc="-100" dirty="0">
                <a:latin typeface="Trebuchet MS"/>
                <a:cs typeface="Trebuchet MS"/>
              </a:rPr>
              <a:t>that can </a:t>
            </a:r>
            <a:r>
              <a:rPr sz="2000" spc="-95" dirty="0">
                <a:latin typeface="Trebuchet MS"/>
                <a:cs typeface="Trebuchet MS"/>
              </a:rPr>
              <a:t>break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459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cells.</a:t>
            </a:r>
            <a:endParaRPr sz="2000" dirty="0">
              <a:latin typeface="Trebuchet MS"/>
              <a:cs typeface="Trebuchet MS"/>
            </a:endParaRPr>
          </a:p>
          <a:p>
            <a:pPr marL="269875" indent="-257175" algn="just">
              <a:lnSpc>
                <a:spcPct val="100000"/>
              </a:lnSpc>
              <a:spcBef>
                <a:spcPts val="1200"/>
              </a:spcBef>
              <a:buAutoNum type="romanLcParenR" startAt="5"/>
              <a:tabLst>
                <a:tab pos="269875" algn="l"/>
              </a:tabLst>
            </a:pPr>
            <a:r>
              <a:rPr sz="2000" b="1" spc="-110" dirty="0">
                <a:latin typeface="Trebuchet MS"/>
                <a:cs typeface="Trebuchet MS"/>
              </a:rPr>
              <a:t>Impingement:</a:t>
            </a:r>
            <a:endParaRPr sz="2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50" dirty="0">
                <a:latin typeface="Trebuchet MS"/>
                <a:cs typeface="Trebuchet MS"/>
              </a:rPr>
              <a:t>In </a:t>
            </a:r>
            <a:r>
              <a:rPr sz="2000" spc="-80" dirty="0">
                <a:latin typeface="Trebuchet MS"/>
                <a:cs typeface="Trebuchet MS"/>
              </a:rPr>
              <a:t>this </a:t>
            </a:r>
            <a:r>
              <a:rPr sz="2000" spc="-105" dirty="0">
                <a:latin typeface="Trebuchet MS"/>
                <a:cs typeface="Trebuchet MS"/>
              </a:rPr>
              <a:t>procedure,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90" dirty="0">
                <a:latin typeface="Trebuchet MS"/>
                <a:cs typeface="Trebuchet MS"/>
              </a:rPr>
              <a:t>stream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60" dirty="0">
                <a:latin typeface="Trebuchet MS"/>
                <a:cs typeface="Trebuchet MS"/>
              </a:rPr>
              <a:t>suspended </a:t>
            </a:r>
            <a:r>
              <a:rPr sz="2000" spc="-110" dirty="0">
                <a:latin typeface="Trebuchet MS"/>
                <a:cs typeface="Trebuchet MS"/>
              </a:rPr>
              <a:t>cells </a:t>
            </a:r>
            <a:r>
              <a:rPr sz="2000" spc="-120" dirty="0">
                <a:latin typeface="Trebuchet MS"/>
                <a:cs typeface="Trebuchet MS"/>
              </a:rPr>
              <a:t>at </a:t>
            </a:r>
            <a:r>
              <a:rPr sz="2000" spc="-70" dirty="0">
                <a:latin typeface="Trebuchet MS"/>
                <a:cs typeface="Trebuchet MS"/>
              </a:rPr>
              <a:t>high </a:t>
            </a:r>
            <a:r>
              <a:rPr sz="2000" spc="-105" dirty="0">
                <a:latin typeface="Trebuchet MS"/>
                <a:cs typeface="Trebuchet MS"/>
              </a:rPr>
              <a:t>velocity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75" dirty="0">
                <a:latin typeface="Trebuchet MS"/>
                <a:cs typeface="Trebuchet MS"/>
              </a:rPr>
              <a:t>pressure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105" dirty="0">
                <a:latin typeface="Trebuchet MS"/>
                <a:cs typeface="Trebuchet MS"/>
              </a:rPr>
              <a:t>forced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95" dirty="0">
                <a:latin typeface="Trebuchet MS"/>
                <a:cs typeface="Trebuchet MS"/>
              </a:rPr>
              <a:t>hit  either a </a:t>
            </a:r>
            <a:r>
              <a:rPr sz="2000" spc="-85" dirty="0">
                <a:latin typeface="Trebuchet MS"/>
                <a:cs typeface="Trebuchet MS"/>
              </a:rPr>
              <a:t>stationary </a:t>
            </a:r>
            <a:r>
              <a:rPr sz="2000" spc="-95" dirty="0">
                <a:latin typeface="Trebuchet MS"/>
                <a:cs typeface="Trebuchet MS"/>
              </a:rPr>
              <a:t>surface </a:t>
            </a:r>
            <a:r>
              <a:rPr sz="2000" spc="-55" dirty="0">
                <a:latin typeface="Trebuchet MS"/>
                <a:cs typeface="Trebuchet MS"/>
              </a:rPr>
              <a:t>or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70" dirty="0">
                <a:latin typeface="Trebuchet MS"/>
                <a:cs typeface="Trebuchet MS"/>
              </a:rPr>
              <a:t>second </a:t>
            </a:r>
            <a:r>
              <a:rPr sz="2000" spc="-90" dirty="0">
                <a:latin typeface="Trebuchet MS"/>
                <a:cs typeface="Trebuchet MS"/>
              </a:rPr>
              <a:t>stream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60" dirty="0">
                <a:latin typeface="Trebuchet MS"/>
                <a:cs typeface="Trebuchet MS"/>
              </a:rPr>
              <a:t>suspended </a:t>
            </a:r>
            <a:r>
              <a:rPr sz="2000" spc="-110" dirty="0">
                <a:latin typeface="Trebuchet MS"/>
                <a:cs typeface="Trebuchet MS"/>
              </a:rPr>
              <a:t>cells </a:t>
            </a:r>
            <a:r>
              <a:rPr sz="2000" spc="-90" dirty="0">
                <a:latin typeface="Trebuchet MS"/>
                <a:cs typeface="Trebuchet MS"/>
              </a:rPr>
              <a:t>(impinge </a:t>
            </a:r>
            <a:r>
              <a:rPr sz="2000" spc="-114" dirty="0">
                <a:latin typeface="Trebuchet MS"/>
                <a:cs typeface="Trebuchet MS"/>
              </a:rPr>
              <a:t>literally </a:t>
            </a:r>
            <a:r>
              <a:rPr sz="2000" spc="-70" dirty="0">
                <a:latin typeface="Trebuchet MS"/>
                <a:cs typeface="Trebuchet MS"/>
              </a:rPr>
              <a:t>means </a:t>
            </a:r>
            <a:r>
              <a:rPr sz="2000" spc="-90" dirty="0">
                <a:latin typeface="Trebuchet MS"/>
                <a:cs typeface="Trebuchet MS"/>
              </a:rPr>
              <a:t>to  </a:t>
            </a:r>
            <a:r>
              <a:rPr sz="2000" spc="-105" dirty="0">
                <a:latin typeface="Trebuchet MS"/>
                <a:cs typeface="Trebuchet MS"/>
              </a:rPr>
              <a:t>strike </a:t>
            </a:r>
            <a:r>
              <a:rPr sz="2000" spc="-55" dirty="0">
                <a:latin typeface="Trebuchet MS"/>
                <a:cs typeface="Trebuchet MS"/>
              </a:rPr>
              <a:t>or </a:t>
            </a:r>
            <a:r>
              <a:rPr sz="2000" spc="-130" dirty="0">
                <a:latin typeface="Trebuchet MS"/>
                <a:cs typeface="Trebuchet MS"/>
              </a:rPr>
              <a:t>hit). </a:t>
            </a:r>
            <a:r>
              <a:rPr sz="2000" spc="-110" dirty="0">
                <a:latin typeface="Trebuchet MS"/>
                <a:cs typeface="Trebuchet MS"/>
              </a:rPr>
              <a:t>The cells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80" dirty="0">
                <a:latin typeface="Trebuchet MS"/>
                <a:cs typeface="Trebuchet MS"/>
              </a:rPr>
              <a:t>disrupted by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forces </a:t>
            </a:r>
            <a:r>
              <a:rPr sz="2000" spc="-110" dirty="0">
                <a:latin typeface="Trebuchet MS"/>
                <a:cs typeface="Trebuchet MS"/>
              </a:rPr>
              <a:t>created </a:t>
            </a:r>
            <a:r>
              <a:rPr sz="2000" spc="-120" dirty="0">
                <a:latin typeface="Trebuchet MS"/>
                <a:cs typeface="Trebuchet MS"/>
              </a:rPr>
              <a:t>at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0" dirty="0">
                <a:latin typeface="Trebuchet MS"/>
                <a:cs typeface="Trebuchet MS"/>
              </a:rPr>
              <a:t>point of </a:t>
            </a:r>
            <a:r>
              <a:rPr sz="2000" spc="-125" dirty="0">
                <a:latin typeface="Trebuchet MS"/>
                <a:cs typeface="Trebuchet MS"/>
              </a:rPr>
              <a:t>contact. </a:t>
            </a:r>
            <a:r>
              <a:rPr sz="2000" spc="-20" dirty="0">
                <a:latin typeface="Trebuchet MS"/>
                <a:cs typeface="Trebuchet MS"/>
              </a:rPr>
              <a:t>Micro  </a:t>
            </a:r>
            <a:r>
              <a:rPr sz="2000" spc="-110" dirty="0">
                <a:latin typeface="Trebuchet MS"/>
                <a:cs typeface="Trebuchet MS"/>
              </a:rPr>
              <a:t>fluidizer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105" dirty="0">
                <a:latin typeface="Trebuchet MS"/>
                <a:cs typeface="Trebuchet MS"/>
              </a:rPr>
              <a:t>device </a:t>
            </a:r>
            <a:r>
              <a:rPr sz="2000" spc="-85" dirty="0">
                <a:latin typeface="Trebuchet MS"/>
                <a:cs typeface="Trebuchet MS"/>
              </a:rPr>
              <a:t>developed </a:t>
            </a:r>
            <a:r>
              <a:rPr sz="2000" spc="-70" dirty="0">
                <a:latin typeface="Trebuchet MS"/>
                <a:cs typeface="Trebuchet MS"/>
              </a:rPr>
              <a:t>based </a:t>
            </a:r>
            <a:r>
              <a:rPr sz="2000" spc="-35" dirty="0">
                <a:latin typeface="Trebuchet MS"/>
                <a:cs typeface="Trebuchet MS"/>
              </a:rPr>
              <a:t>on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principle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0" dirty="0">
                <a:latin typeface="Trebuchet MS"/>
                <a:cs typeface="Trebuchet MS"/>
              </a:rPr>
              <a:t>impingement. </a:t>
            </a:r>
            <a:r>
              <a:rPr sz="2000" spc="-95" dirty="0">
                <a:latin typeface="Trebuchet MS"/>
                <a:cs typeface="Trebuchet MS"/>
              </a:rPr>
              <a:t>It </a:t>
            </a:r>
            <a:r>
              <a:rPr sz="2000" spc="-60" dirty="0">
                <a:latin typeface="Trebuchet MS"/>
                <a:cs typeface="Trebuchet MS"/>
              </a:rPr>
              <a:t>has </a:t>
            </a:r>
            <a:r>
              <a:rPr sz="2000" spc="-80" dirty="0">
                <a:latin typeface="Trebuchet MS"/>
                <a:cs typeface="Trebuchet MS"/>
              </a:rPr>
              <a:t>been </a:t>
            </a:r>
            <a:r>
              <a:rPr sz="2000" spc="-90" dirty="0">
                <a:latin typeface="Trebuchet MS"/>
                <a:cs typeface="Trebuchet MS"/>
              </a:rPr>
              <a:t>successfully 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90" dirty="0">
                <a:latin typeface="Trebuchet MS"/>
                <a:cs typeface="Trebuchet MS"/>
              </a:rPr>
              <a:t>breaking </a:t>
            </a:r>
            <a:r>
              <a:rPr sz="2000" spc="-165" dirty="0">
                <a:latin typeface="Trebuchet MS"/>
                <a:cs typeface="Trebuchet MS"/>
              </a:rPr>
              <a:t>E. </a:t>
            </a:r>
            <a:r>
              <a:rPr sz="2000" spc="-110" dirty="0">
                <a:latin typeface="Trebuchet MS"/>
                <a:cs typeface="Trebuchet MS"/>
              </a:rPr>
              <a:t>coli </a:t>
            </a:r>
            <a:r>
              <a:rPr sz="2000" spc="-130" dirty="0">
                <a:latin typeface="Trebuchet MS"/>
                <a:cs typeface="Trebuchet MS"/>
              </a:rPr>
              <a:t>cells.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advantage </a:t>
            </a:r>
            <a:r>
              <a:rPr sz="2000" spc="-85" dirty="0">
                <a:latin typeface="Trebuchet MS"/>
                <a:cs typeface="Trebuchet MS"/>
              </a:rPr>
              <a:t>with impingement </a:t>
            </a:r>
            <a:r>
              <a:rPr sz="2000" spc="-90" dirty="0">
                <a:latin typeface="Trebuchet MS"/>
                <a:cs typeface="Trebuchet MS"/>
              </a:rPr>
              <a:t>technique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100" dirty="0">
                <a:latin typeface="Trebuchet MS"/>
                <a:cs typeface="Trebuchet MS"/>
              </a:rPr>
              <a:t>that </a:t>
            </a:r>
            <a:r>
              <a:rPr sz="2000" spc="-120" dirty="0">
                <a:latin typeface="Trebuchet MS"/>
                <a:cs typeface="Trebuchet MS"/>
              </a:rPr>
              <a:t>it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 </a:t>
            </a:r>
            <a:r>
              <a:rPr sz="2000" spc="-120" dirty="0">
                <a:latin typeface="Trebuchet MS"/>
                <a:cs typeface="Trebuchet MS"/>
              </a:rPr>
              <a:t>effectively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used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for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disrupting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cells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even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at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a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low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concentration.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5" y="882650"/>
            <a:ext cx="9785985" cy="50546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b="1" spc="-114" dirty="0">
                <a:latin typeface="Trebuchet MS"/>
                <a:cs typeface="Trebuchet MS"/>
              </a:rPr>
              <a:t>vi) </a:t>
            </a:r>
            <a:r>
              <a:rPr sz="2000" b="1" spc="-100" dirty="0">
                <a:latin typeface="Trebuchet MS"/>
                <a:cs typeface="Trebuchet MS"/>
              </a:rPr>
              <a:t>Grinding </a:t>
            </a:r>
            <a:r>
              <a:rPr sz="2000" b="1" spc="-105" dirty="0">
                <a:latin typeface="Trebuchet MS"/>
                <a:cs typeface="Trebuchet MS"/>
              </a:rPr>
              <a:t>with </a:t>
            </a:r>
            <a:r>
              <a:rPr sz="2000" b="1" spc="-75" dirty="0">
                <a:latin typeface="Trebuchet MS"/>
                <a:cs typeface="Trebuchet MS"/>
              </a:rPr>
              <a:t>glass</a:t>
            </a:r>
            <a:r>
              <a:rPr sz="2000" b="1" spc="-300" dirty="0">
                <a:latin typeface="Trebuchet MS"/>
                <a:cs typeface="Trebuchet MS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beads:</a:t>
            </a:r>
            <a:endParaRPr sz="2000" dirty="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10" dirty="0">
                <a:latin typeface="Trebuchet MS"/>
                <a:cs typeface="Trebuchet MS"/>
              </a:rPr>
              <a:t>The cells mixed </a:t>
            </a:r>
            <a:r>
              <a:rPr sz="2000" spc="-85" dirty="0">
                <a:latin typeface="Trebuchet MS"/>
                <a:cs typeface="Trebuchet MS"/>
              </a:rPr>
              <a:t>with </a:t>
            </a:r>
            <a:r>
              <a:rPr sz="2000" spc="-70" dirty="0">
                <a:latin typeface="Trebuchet MS"/>
                <a:cs typeface="Trebuchet MS"/>
              </a:rPr>
              <a:t>glass </a:t>
            </a:r>
            <a:r>
              <a:rPr sz="2000" spc="-75" dirty="0">
                <a:latin typeface="Trebuchet MS"/>
                <a:cs typeface="Trebuchet MS"/>
              </a:rPr>
              <a:t>beads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105" dirty="0">
                <a:latin typeface="Trebuchet MS"/>
                <a:cs typeface="Trebuchet MS"/>
              </a:rPr>
              <a:t>subjected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90" dirty="0">
                <a:latin typeface="Trebuchet MS"/>
                <a:cs typeface="Trebuchet MS"/>
              </a:rPr>
              <a:t>very </a:t>
            </a:r>
            <a:r>
              <a:rPr sz="2000" spc="-70" dirty="0">
                <a:latin typeface="Trebuchet MS"/>
                <a:cs typeface="Trebuchet MS"/>
              </a:rPr>
              <a:t>high speed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95" dirty="0">
                <a:latin typeface="Trebuchet MS"/>
                <a:cs typeface="Trebuchet MS"/>
              </a:rPr>
              <a:t>a reaction </a:t>
            </a:r>
            <a:r>
              <a:rPr sz="2000" spc="-100" dirty="0">
                <a:latin typeface="Trebuchet MS"/>
                <a:cs typeface="Trebuchet MS"/>
              </a:rPr>
              <a:t>vessel.  </a:t>
            </a:r>
            <a:r>
              <a:rPr sz="2000" spc="-110" dirty="0">
                <a:latin typeface="Trebuchet MS"/>
                <a:cs typeface="Trebuchet MS"/>
              </a:rPr>
              <a:t>The cells </a:t>
            </a:r>
            <a:r>
              <a:rPr sz="2000" spc="-95" dirty="0">
                <a:latin typeface="Trebuchet MS"/>
                <a:cs typeface="Trebuchet MS"/>
              </a:rPr>
              <a:t>break </a:t>
            </a:r>
            <a:r>
              <a:rPr sz="2000" spc="-65" dirty="0">
                <a:latin typeface="Trebuchet MS"/>
                <a:cs typeface="Trebuchet MS"/>
              </a:rPr>
              <a:t>as </a:t>
            </a:r>
            <a:r>
              <a:rPr sz="2000" spc="-90" dirty="0">
                <a:latin typeface="Trebuchet MS"/>
                <a:cs typeface="Trebuchet MS"/>
              </a:rPr>
              <a:t>they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105" dirty="0">
                <a:latin typeface="Trebuchet MS"/>
                <a:cs typeface="Trebuchet MS"/>
              </a:rPr>
              <a:t>forced </a:t>
            </a:r>
            <a:r>
              <a:rPr sz="2000" spc="-90" dirty="0">
                <a:latin typeface="Trebuchet MS"/>
                <a:cs typeface="Trebuchet MS"/>
              </a:rPr>
              <a:t>against the </a:t>
            </a:r>
            <a:r>
              <a:rPr sz="2000" spc="-114" dirty="0">
                <a:latin typeface="Trebuchet MS"/>
                <a:cs typeface="Trebuchet MS"/>
              </a:rPr>
              <a:t>wall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0" dirty="0">
                <a:latin typeface="Trebuchet MS"/>
                <a:cs typeface="Trebuchet MS"/>
              </a:rPr>
              <a:t>vessel by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beads. Several  </a:t>
            </a:r>
            <a:r>
              <a:rPr sz="2000" spc="-105" dirty="0">
                <a:latin typeface="Trebuchet MS"/>
                <a:cs typeface="Trebuchet MS"/>
              </a:rPr>
              <a:t>factors </a:t>
            </a:r>
            <a:r>
              <a:rPr sz="2000" spc="-100" dirty="0">
                <a:latin typeface="Trebuchet MS"/>
                <a:cs typeface="Trebuchet MS"/>
              </a:rPr>
              <a:t>influence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30" dirty="0">
                <a:latin typeface="Trebuchet MS"/>
                <a:cs typeface="Trebuchet MS"/>
              </a:rPr>
              <a:t>cell </a:t>
            </a:r>
            <a:r>
              <a:rPr sz="2000" spc="-105" dirty="0">
                <a:latin typeface="Trebuchet MS"/>
                <a:cs typeface="Trebuchet MS"/>
              </a:rPr>
              <a:t>breakage-size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0" dirty="0">
                <a:latin typeface="Trebuchet MS"/>
                <a:cs typeface="Trebuchet MS"/>
              </a:rPr>
              <a:t>quantity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70" dirty="0">
                <a:latin typeface="Trebuchet MS"/>
                <a:cs typeface="Trebuchet MS"/>
              </a:rPr>
              <a:t>glass </a:t>
            </a:r>
            <a:r>
              <a:rPr sz="2000" spc="-100" dirty="0">
                <a:latin typeface="Trebuchet MS"/>
                <a:cs typeface="Trebuchet MS"/>
              </a:rPr>
              <a:t>beads, </a:t>
            </a:r>
            <a:r>
              <a:rPr sz="2000" spc="-95" dirty="0">
                <a:latin typeface="Trebuchet MS"/>
                <a:cs typeface="Trebuchet MS"/>
              </a:rPr>
              <a:t>concentration </a:t>
            </a:r>
            <a:r>
              <a:rPr sz="2000" spc="-70" dirty="0">
                <a:latin typeface="Trebuchet MS"/>
                <a:cs typeface="Trebuchet MS"/>
              </a:rPr>
              <a:t>and  </a:t>
            </a:r>
            <a:r>
              <a:rPr sz="2000" spc="-95" dirty="0">
                <a:latin typeface="Trebuchet MS"/>
                <a:cs typeface="Trebuchet MS"/>
              </a:rPr>
              <a:t>age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30" dirty="0">
                <a:latin typeface="Trebuchet MS"/>
                <a:cs typeface="Trebuchet MS"/>
              </a:rPr>
              <a:t>cells, </a:t>
            </a:r>
            <a:r>
              <a:rPr sz="2000" spc="-100" dirty="0">
                <a:latin typeface="Trebuchet MS"/>
                <a:cs typeface="Trebuchet MS"/>
              </a:rPr>
              <a:t>temperature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00" dirty="0">
                <a:latin typeface="Trebuchet MS"/>
                <a:cs typeface="Trebuchet MS"/>
              </a:rPr>
              <a:t>agitator speed. </a:t>
            </a:r>
            <a:r>
              <a:rPr sz="2000" spc="-65" dirty="0">
                <a:latin typeface="Trebuchet MS"/>
                <a:cs typeface="Trebuchet MS"/>
              </a:rPr>
              <a:t>Under </a:t>
            </a:r>
            <a:r>
              <a:rPr sz="2000" spc="-90" dirty="0">
                <a:latin typeface="Trebuchet MS"/>
                <a:cs typeface="Trebuchet MS"/>
              </a:rPr>
              <a:t>optimal conditions, </a:t>
            </a:r>
            <a:r>
              <a:rPr sz="2000" spc="-60" dirty="0">
                <a:latin typeface="Trebuchet MS"/>
                <a:cs typeface="Trebuchet MS"/>
              </a:rPr>
              <a:t>one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120" dirty="0">
                <a:latin typeface="Trebuchet MS"/>
                <a:cs typeface="Trebuchet MS"/>
              </a:rPr>
              <a:t>expect </a:t>
            </a:r>
            <a:r>
              <a:rPr sz="2000" spc="-95" dirty="0">
                <a:latin typeface="Trebuchet MS"/>
                <a:cs typeface="Trebuchet MS"/>
              </a:rPr>
              <a:t>a  </a:t>
            </a:r>
            <a:r>
              <a:rPr sz="2000" spc="-105" dirty="0">
                <a:latin typeface="Trebuchet MS"/>
                <a:cs typeface="Trebuchet MS"/>
              </a:rPr>
              <a:t>maximal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breakage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about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45" dirty="0">
                <a:latin typeface="Trebuchet MS"/>
                <a:cs typeface="Trebuchet MS"/>
              </a:rPr>
              <a:t>80%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cells.</a:t>
            </a:r>
            <a:endParaRPr sz="2000" dirty="0">
              <a:latin typeface="Trebuchet MS"/>
              <a:cs typeface="Trebuchet MS"/>
            </a:endParaRPr>
          </a:p>
          <a:p>
            <a:pPr marL="35560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latin typeface="Trebuchet MS"/>
                <a:cs typeface="Trebuchet MS"/>
              </a:rPr>
              <a:t>A </a:t>
            </a:r>
            <a:r>
              <a:rPr sz="2000" spc="-100" dirty="0">
                <a:latin typeface="Trebuchet MS"/>
                <a:cs typeface="Trebuchet MS"/>
              </a:rPr>
              <a:t>diagrammatic </a:t>
            </a:r>
            <a:r>
              <a:rPr sz="2000" spc="-90" dirty="0">
                <a:latin typeface="Trebuchet MS"/>
                <a:cs typeface="Trebuchet MS"/>
              </a:rPr>
              <a:t>representation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130" dirty="0">
                <a:latin typeface="Trebuchet MS"/>
                <a:cs typeface="Trebuchet MS"/>
              </a:rPr>
              <a:t>cell </a:t>
            </a:r>
            <a:r>
              <a:rPr sz="2000" spc="-85" dirty="0">
                <a:latin typeface="Trebuchet MS"/>
                <a:cs typeface="Trebuchet MS"/>
              </a:rPr>
              <a:t>disrupter </a:t>
            </a:r>
            <a:r>
              <a:rPr sz="2000" spc="-80" dirty="0">
                <a:latin typeface="Trebuchet MS"/>
                <a:cs typeface="Trebuchet MS"/>
              </a:rPr>
              <a:t>employing </a:t>
            </a:r>
            <a:r>
              <a:rPr sz="2000" spc="-70" dirty="0">
                <a:latin typeface="Trebuchet MS"/>
                <a:cs typeface="Trebuchet MS"/>
              </a:rPr>
              <a:t>glass </a:t>
            </a:r>
            <a:r>
              <a:rPr sz="2000" spc="-75" dirty="0">
                <a:latin typeface="Trebuchet MS"/>
                <a:cs typeface="Trebuchet MS"/>
              </a:rPr>
              <a:t>beads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45" dirty="0">
                <a:latin typeface="Trebuchet MS"/>
                <a:cs typeface="Trebuchet MS"/>
              </a:rPr>
              <a:t>shown 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Fig.</a:t>
            </a:r>
            <a:endParaRPr sz="2000" dirty="0">
              <a:latin typeface="Trebuchet MS"/>
              <a:cs typeface="Trebuchet MS"/>
            </a:endParaRPr>
          </a:p>
          <a:p>
            <a:pPr marL="355600" marR="5080" algn="just">
              <a:lnSpc>
                <a:spcPct val="150000"/>
              </a:lnSpc>
            </a:pPr>
            <a:r>
              <a:rPr sz="2000" spc="-120" dirty="0">
                <a:latin typeface="Trebuchet MS"/>
                <a:cs typeface="Trebuchet MS"/>
              </a:rPr>
              <a:t>20.6. </a:t>
            </a:r>
            <a:r>
              <a:rPr sz="2000" spc="-95" dirty="0">
                <a:latin typeface="Trebuchet MS"/>
                <a:cs typeface="Trebuchet MS"/>
              </a:rPr>
              <a:t>It </a:t>
            </a:r>
            <a:r>
              <a:rPr sz="2000" spc="-85" dirty="0">
                <a:latin typeface="Trebuchet MS"/>
                <a:cs typeface="Trebuchet MS"/>
              </a:rPr>
              <a:t>contains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110" dirty="0">
                <a:latin typeface="Trebuchet MS"/>
                <a:cs typeface="Trebuchet MS"/>
              </a:rPr>
              <a:t>cylindrical </a:t>
            </a:r>
            <a:r>
              <a:rPr sz="2000" spc="-65" dirty="0">
                <a:latin typeface="Trebuchet MS"/>
                <a:cs typeface="Trebuchet MS"/>
              </a:rPr>
              <a:t>body </a:t>
            </a:r>
            <a:r>
              <a:rPr sz="2000" spc="-85" dirty="0">
                <a:latin typeface="Trebuchet MS"/>
                <a:cs typeface="Trebuchet MS"/>
              </a:rPr>
              <a:t>with </a:t>
            </a:r>
            <a:r>
              <a:rPr sz="2000" spc="-70" dirty="0">
                <a:latin typeface="Trebuchet MS"/>
                <a:cs typeface="Trebuchet MS"/>
              </a:rPr>
              <a:t>an </a:t>
            </a:r>
            <a:r>
              <a:rPr sz="2000" spc="-125" dirty="0">
                <a:latin typeface="Trebuchet MS"/>
                <a:cs typeface="Trebuchet MS"/>
              </a:rPr>
              <a:t>inlet, </a:t>
            </a:r>
            <a:r>
              <a:rPr sz="2000" spc="-95" dirty="0">
                <a:latin typeface="Trebuchet MS"/>
                <a:cs typeface="Trebuchet MS"/>
              </a:rPr>
              <a:t>outlet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110" dirty="0">
                <a:latin typeface="Trebuchet MS"/>
                <a:cs typeface="Trebuchet MS"/>
              </a:rPr>
              <a:t>central </a:t>
            </a:r>
            <a:r>
              <a:rPr sz="2000" spc="-85" dirty="0">
                <a:latin typeface="Trebuchet MS"/>
                <a:cs typeface="Trebuchet MS"/>
              </a:rPr>
              <a:t>motor-driven </a:t>
            </a:r>
            <a:r>
              <a:rPr sz="2000" spc="-110" dirty="0">
                <a:latin typeface="Trebuchet MS"/>
                <a:cs typeface="Trebuchet MS"/>
              </a:rPr>
              <a:t>shaft. </a:t>
            </a:r>
            <a:r>
              <a:rPr sz="2000" spc="-285" dirty="0">
                <a:latin typeface="Trebuchet MS"/>
                <a:cs typeface="Trebuchet MS"/>
              </a:rPr>
              <a:t>To  </a:t>
            </a:r>
            <a:r>
              <a:rPr sz="2000" spc="-80" dirty="0">
                <a:latin typeface="Trebuchet MS"/>
                <a:cs typeface="Trebuchet MS"/>
              </a:rPr>
              <a:t>this </a:t>
            </a:r>
            <a:r>
              <a:rPr sz="2000" spc="-85" dirty="0">
                <a:latin typeface="Trebuchet MS"/>
                <a:cs typeface="Trebuchet MS"/>
              </a:rPr>
              <a:t>shaft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114" dirty="0">
                <a:latin typeface="Trebuchet MS"/>
                <a:cs typeface="Trebuchet MS"/>
              </a:rPr>
              <a:t>fitted </a:t>
            </a:r>
            <a:r>
              <a:rPr sz="2000" spc="-105" dirty="0">
                <a:latin typeface="Trebuchet MS"/>
                <a:cs typeface="Trebuchet MS"/>
              </a:rPr>
              <a:t>radial </a:t>
            </a:r>
            <a:r>
              <a:rPr sz="2000" spc="-110" dirty="0">
                <a:latin typeface="Trebuchet MS"/>
                <a:cs typeface="Trebuchet MS"/>
              </a:rPr>
              <a:t>agitators. The </a:t>
            </a:r>
            <a:r>
              <a:rPr sz="2000" spc="-100" dirty="0">
                <a:latin typeface="Trebuchet MS"/>
                <a:cs typeface="Trebuchet MS"/>
              </a:rPr>
              <a:t>cylinder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114" dirty="0">
                <a:latin typeface="Trebuchet MS"/>
                <a:cs typeface="Trebuchet MS"/>
              </a:rPr>
              <a:t>fitted </a:t>
            </a:r>
            <a:r>
              <a:rPr sz="2000" spc="-85" dirty="0">
                <a:latin typeface="Trebuchet MS"/>
                <a:cs typeface="Trebuchet MS"/>
              </a:rPr>
              <a:t>with </a:t>
            </a:r>
            <a:r>
              <a:rPr sz="2000" spc="-70" dirty="0">
                <a:latin typeface="Trebuchet MS"/>
                <a:cs typeface="Trebuchet MS"/>
              </a:rPr>
              <a:t>glass </a:t>
            </a:r>
            <a:r>
              <a:rPr sz="2000" spc="-100" dirty="0">
                <a:latin typeface="Trebuchet MS"/>
                <a:cs typeface="Trebuchet MS"/>
              </a:rPr>
              <a:t>beads.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130" dirty="0">
                <a:latin typeface="Trebuchet MS"/>
                <a:cs typeface="Trebuchet MS"/>
              </a:rPr>
              <a:t>cell  </a:t>
            </a:r>
            <a:r>
              <a:rPr sz="2000" spc="-55" dirty="0">
                <a:latin typeface="Trebuchet MS"/>
                <a:cs typeface="Trebuchet MS"/>
              </a:rPr>
              <a:t>suspension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80" dirty="0">
                <a:latin typeface="Trebuchet MS"/>
                <a:cs typeface="Trebuchet MS"/>
              </a:rPr>
              <a:t>added </a:t>
            </a:r>
            <a:r>
              <a:rPr sz="2000" spc="-70" dirty="0">
                <a:latin typeface="Trebuchet MS"/>
                <a:cs typeface="Trebuchet MS"/>
              </a:rPr>
              <a:t>through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5" dirty="0">
                <a:latin typeface="Trebuchet MS"/>
                <a:cs typeface="Trebuchet MS"/>
              </a:rPr>
              <a:t>inlet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0" dirty="0">
                <a:latin typeface="Trebuchet MS"/>
                <a:cs typeface="Trebuchet MS"/>
              </a:rPr>
              <a:t>disrupted </a:t>
            </a:r>
            <a:r>
              <a:rPr sz="2000" spc="-110" dirty="0">
                <a:latin typeface="Trebuchet MS"/>
                <a:cs typeface="Trebuchet MS"/>
              </a:rPr>
              <a:t>cells </a:t>
            </a:r>
            <a:r>
              <a:rPr sz="2000" spc="-90" dirty="0">
                <a:latin typeface="Trebuchet MS"/>
                <a:cs typeface="Trebuchet MS"/>
              </a:rPr>
              <a:t>come </a:t>
            </a:r>
            <a:r>
              <a:rPr sz="2000" spc="-65" dirty="0">
                <a:latin typeface="Trebuchet MS"/>
                <a:cs typeface="Trebuchet MS"/>
              </a:rPr>
              <a:t>out </a:t>
            </a:r>
            <a:r>
              <a:rPr sz="2000" spc="-70" dirty="0">
                <a:latin typeface="Trebuchet MS"/>
                <a:cs typeface="Trebuchet MS"/>
              </a:rPr>
              <a:t>through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40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outlet.  </a:t>
            </a:r>
            <a:r>
              <a:rPr sz="2000" spc="-11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body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cell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disrupter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is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kept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cool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while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operation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is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on.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7362" y="519112"/>
            <a:ext cx="6907999" cy="3557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4430267"/>
            <a:ext cx="9785350" cy="23114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b="1" spc="-90" dirty="0">
                <a:latin typeface="Trebuchet MS"/>
                <a:cs typeface="Trebuchet MS"/>
              </a:rPr>
              <a:t>Mechanical </a:t>
            </a:r>
            <a:r>
              <a:rPr sz="2000" b="1" spc="-95" dirty="0">
                <a:latin typeface="Trebuchet MS"/>
                <a:cs typeface="Trebuchet MS"/>
              </a:rPr>
              <a:t>and </a:t>
            </a:r>
            <a:r>
              <a:rPr sz="2000" b="1" spc="-120" dirty="0">
                <a:latin typeface="Trebuchet MS"/>
                <a:cs typeface="Trebuchet MS"/>
              </a:rPr>
              <a:t>non-mechanical</a:t>
            </a:r>
            <a:r>
              <a:rPr sz="2000" b="1" spc="-285" dirty="0">
                <a:latin typeface="Trebuchet MS"/>
                <a:cs typeface="Trebuchet MS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methods: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45" dirty="0">
                <a:latin typeface="Trebuchet MS"/>
                <a:cs typeface="Trebuchet MS"/>
              </a:rPr>
              <a:t>Among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physical </a:t>
            </a:r>
            <a:r>
              <a:rPr sz="2000" spc="-65" dirty="0">
                <a:latin typeface="Trebuchet MS"/>
                <a:cs typeface="Trebuchet MS"/>
              </a:rPr>
              <a:t>methods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30" dirty="0">
                <a:latin typeface="Trebuchet MS"/>
                <a:cs typeface="Trebuchet MS"/>
              </a:rPr>
              <a:t>cell </a:t>
            </a:r>
            <a:r>
              <a:rPr sz="2000" spc="-70" dirty="0">
                <a:latin typeface="Trebuchet MS"/>
                <a:cs typeface="Trebuchet MS"/>
              </a:rPr>
              <a:t>disruption </a:t>
            </a:r>
            <a:r>
              <a:rPr sz="2000" spc="-85" dirty="0">
                <a:latin typeface="Trebuchet MS"/>
                <a:cs typeface="Trebuchet MS"/>
              </a:rPr>
              <a:t>described </a:t>
            </a:r>
            <a:r>
              <a:rPr sz="2000" spc="-105" dirty="0">
                <a:latin typeface="Trebuchet MS"/>
                <a:cs typeface="Trebuchet MS"/>
              </a:rPr>
              <a:t>above, ultra </a:t>
            </a:r>
            <a:r>
              <a:rPr sz="2000" spc="-95" dirty="0">
                <a:latin typeface="Trebuchet MS"/>
                <a:cs typeface="Trebuchet MS"/>
              </a:rPr>
              <a:t>sonication, </a:t>
            </a:r>
            <a:r>
              <a:rPr sz="2000" spc="-80" dirty="0">
                <a:latin typeface="Trebuchet MS"/>
                <a:cs typeface="Trebuchet MS"/>
              </a:rPr>
              <a:t>high-  </a:t>
            </a:r>
            <a:r>
              <a:rPr sz="2000" spc="-75" dirty="0">
                <a:latin typeface="Trebuchet MS"/>
                <a:cs typeface="Trebuchet MS"/>
              </a:rPr>
              <a:t>pressure </a:t>
            </a:r>
            <a:r>
              <a:rPr sz="2000" spc="-90" dirty="0">
                <a:latin typeface="Trebuchet MS"/>
                <a:cs typeface="Trebuchet MS"/>
              </a:rPr>
              <a:t>homogenization, </a:t>
            </a:r>
            <a:r>
              <a:rPr sz="2000" spc="-85" dirty="0">
                <a:latin typeface="Trebuchet MS"/>
                <a:cs typeface="Trebuchet MS"/>
              </a:rPr>
              <a:t>impingement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75" dirty="0">
                <a:latin typeface="Trebuchet MS"/>
                <a:cs typeface="Trebuchet MS"/>
              </a:rPr>
              <a:t>grinding </a:t>
            </a:r>
            <a:r>
              <a:rPr sz="2000" spc="-85" dirty="0">
                <a:latin typeface="Trebuchet MS"/>
                <a:cs typeface="Trebuchet MS"/>
              </a:rPr>
              <a:t>with </a:t>
            </a:r>
            <a:r>
              <a:rPr sz="2000" spc="-70" dirty="0">
                <a:latin typeface="Trebuchet MS"/>
                <a:cs typeface="Trebuchet MS"/>
              </a:rPr>
              <a:t>glass </a:t>
            </a:r>
            <a:r>
              <a:rPr sz="2000" spc="-75" dirty="0">
                <a:latin typeface="Trebuchet MS"/>
                <a:cs typeface="Trebuchet MS"/>
              </a:rPr>
              <a:t>beads </a:t>
            </a:r>
            <a:r>
              <a:rPr sz="2000" spc="-100" dirty="0">
                <a:latin typeface="Trebuchet MS"/>
                <a:cs typeface="Trebuchet MS"/>
              </a:rPr>
              <a:t>are mechanical  </a:t>
            </a:r>
            <a:r>
              <a:rPr sz="2000" spc="-90" dirty="0">
                <a:latin typeface="Trebuchet MS"/>
                <a:cs typeface="Trebuchet MS"/>
              </a:rPr>
              <a:t>while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osmotic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shock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heat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shock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non-mechanical.</a:t>
            </a:r>
            <a:endParaRPr sz="2000">
              <a:latin typeface="Trebuchet MS"/>
              <a:cs typeface="Trebuchet MS"/>
            </a:endParaRPr>
          </a:p>
          <a:p>
            <a:pPr marL="35560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1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chemical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enzymatic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methods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(described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below)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non-mechanical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nature.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8620"/>
            <a:ext cx="9785985" cy="59690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b="1" spc="-185" dirty="0">
                <a:latin typeface="Trebuchet MS"/>
                <a:cs typeface="Trebuchet MS"/>
              </a:rPr>
              <a:t>2. </a:t>
            </a:r>
            <a:r>
              <a:rPr sz="2000" b="1" u="sng" spc="-1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Chemical </a:t>
            </a:r>
            <a:r>
              <a:rPr sz="2000" b="1" u="sng" spc="-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methods </a:t>
            </a:r>
            <a:r>
              <a:rPr sz="2000" b="1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 </a:t>
            </a:r>
            <a:r>
              <a:rPr sz="2000" b="1" u="sng" spc="-1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cell</a:t>
            </a:r>
            <a:r>
              <a:rPr sz="2000" b="1" u="sng" spc="-2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disruption:</a:t>
            </a:r>
            <a:endParaRPr sz="2000">
              <a:latin typeface="Trebuchet MS"/>
              <a:cs typeface="Trebuchet MS"/>
            </a:endParaRPr>
          </a:p>
          <a:p>
            <a:pPr marL="12700" marR="5715" algn="just">
              <a:lnSpc>
                <a:spcPct val="150000"/>
              </a:lnSpc>
            </a:pPr>
            <a:r>
              <a:rPr sz="2000" spc="-120" dirty="0">
                <a:latin typeface="Trebuchet MS"/>
                <a:cs typeface="Trebuchet MS"/>
              </a:rPr>
              <a:t>Treatment </a:t>
            </a:r>
            <a:r>
              <a:rPr sz="2000" spc="-85" dirty="0">
                <a:latin typeface="Trebuchet MS"/>
                <a:cs typeface="Trebuchet MS"/>
              </a:rPr>
              <a:t>with </a:t>
            </a:r>
            <a:r>
              <a:rPr sz="2000" spc="-120" dirty="0">
                <a:latin typeface="Trebuchet MS"/>
                <a:cs typeface="Trebuchet MS"/>
              </a:rPr>
              <a:t>alkalies, </a:t>
            </a:r>
            <a:r>
              <a:rPr sz="2000" spc="-95" dirty="0">
                <a:latin typeface="Trebuchet MS"/>
                <a:cs typeface="Trebuchet MS"/>
              </a:rPr>
              <a:t>organic </a:t>
            </a:r>
            <a:r>
              <a:rPr sz="2000" spc="-75" dirty="0">
                <a:latin typeface="Trebuchet MS"/>
                <a:cs typeface="Trebuchet MS"/>
              </a:rPr>
              <a:t>solvents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5" dirty="0">
                <a:latin typeface="Trebuchet MS"/>
                <a:cs typeface="Trebuchet MS"/>
              </a:rPr>
              <a:t>detergents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90" dirty="0">
                <a:latin typeface="Trebuchet MS"/>
                <a:cs typeface="Trebuchet MS"/>
              </a:rPr>
              <a:t>lyse the </a:t>
            </a:r>
            <a:r>
              <a:rPr sz="2000" spc="-110" dirty="0">
                <a:latin typeface="Trebuchet MS"/>
                <a:cs typeface="Trebuchet MS"/>
              </a:rPr>
              <a:t>cells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95" dirty="0">
                <a:latin typeface="Trebuchet MS"/>
                <a:cs typeface="Trebuchet MS"/>
              </a:rPr>
              <a:t>release </a:t>
            </a:r>
            <a:r>
              <a:rPr sz="2000" spc="-90" dirty="0">
                <a:latin typeface="Trebuchet MS"/>
                <a:cs typeface="Trebuchet MS"/>
              </a:rPr>
              <a:t>the  </a:t>
            </a:r>
            <a:r>
              <a:rPr sz="2000" spc="-105" dirty="0">
                <a:latin typeface="Trebuchet MS"/>
                <a:cs typeface="Trebuchet MS"/>
              </a:rPr>
              <a:t>contents.</a:t>
            </a:r>
            <a:endParaRPr sz="2000">
              <a:latin typeface="Trebuchet MS"/>
              <a:cs typeface="Trebuchet MS"/>
            </a:endParaRPr>
          </a:p>
          <a:p>
            <a:pPr marL="210820" indent="-198755" algn="just">
              <a:lnSpc>
                <a:spcPct val="100000"/>
              </a:lnSpc>
              <a:spcBef>
                <a:spcPts val="1200"/>
              </a:spcBef>
              <a:buAutoNum type="romanLcParenR"/>
              <a:tabLst>
                <a:tab pos="211454" algn="l"/>
              </a:tabLst>
            </a:pPr>
            <a:r>
              <a:rPr sz="2000" b="1" spc="-114" dirty="0">
                <a:latin typeface="Trebuchet MS"/>
                <a:cs typeface="Trebuchet MS"/>
              </a:rPr>
              <a:t>Alkalies: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105" dirty="0">
                <a:latin typeface="Trebuchet MS"/>
                <a:cs typeface="Trebuchet MS"/>
              </a:rPr>
              <a:t>Alkali </a:t>
            </a:r>
            <a:r>
              <a:rPr sz="2000" spc="-100" dirty="0">
                <a:latin typeface="Trebuchet MS"/>
                <a:cs typeface="Trebuchet MS"/>
              </a:rPr>
              <a:t>treatment </a:t>
            </a:r>
            <a:r>
              <a:rPr sz="2000" spc="-60" dirty="0">
                <a:latin typeface="Trebuchet MS"/>
                <a:cs typeface="Trebuchet MS"/>
              </a:rPr>
              <a:t>has </a:t>
            </a:r>
            <a:r>
              <a:rPr sz="2000" spc="-80" dirty="0">
                <a:latin typeface="Trebuchet MS"/>
                <a:cs typeface="Trebuchet MS"/>
              </a:rPr>
              <a:t>been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5" dirty="0">
                <a:latin typeface="Trebuchet MS"/>
                <a:cs typeface="Trebuchet MS"/>
              </a:rPr>
              <a:t>extraction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55" dirty="0">
                <a:latin typeface="Trebuchet MS"/>
                <a:cs typeface="Trebuchet MS"/>
              </a:rPr>
              <a:t>some </a:t>
            </a:r>
            <a:r>
              <a:rPr sz="2000" spc="-110" dirty="0">
                <a:latin typeface="Trebuchet MS"/>
                <a:cs typeface="Trebuchet MS"/>
              </a:rPr>
              <a:t>bacterial </a:t>
            </a:r>
            <a:r>
              <a:rPr sz="2000" spc="-100" dirty="0">
                <a:latin typeface="Trebuchet MS"/>
                <a:cs typeface="Trebuchet MS"/>
              </a:rPr>
              <a:t>proteins. </a:t>
            </a:r>
            <a:r>
              <a:rPr sz="2000" spc="-125" dirty="0">
                <a:latin typeface="Trebuchet MS"/>
                <a:cs typeface="Trebuchet MS"/>
              </a:rPr>
              <a:t>However, </a:t>
            </a:r>
            <a:r>
              <a:rPr sz="2000" spc="-90" dirty="0">
                <a:latin typeface="Trebuchet MS"/>
                <a:cs typeface="Trebuchet MS"/>
              </a:rPr>
              <a:t>the  </a:t>
            </a:r>
            <a:r>
              <a:rPr sz="2000" spc="-120" dirty="0">
                <a:latin typeface="Trebuchet MS"/>
                <a:cs typeface="Trebuchet MS"/>
              </a:rPr>
              <a:t>alkali </a:t>
            </a:r>
            <a:r>
              <a:rPr sz="2000" spc="-105" dirty="0">
                <a:latin typeface="Trebuchet MS"/>
                <a:cs typeface="Trebuchet MS"/>
              </a:rPr>
              <a:t>stability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desired product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0" dirty="0">
                <a:latin typeface="Trebuchet MS"/>
                <a:cs typeface="Trebuchet MS"/>
              </a:rPr>
              <a:t>very </a:t>
            </a:r>
            <a:r>
              <a:rPr sz="2000" spc="-110" dirty="0">
                <a:latin typeface="Trebuchet MS"/>
                <a:cs typeface="Trebuchet MS"/>
              </a:rPr>
              <a:t>crucial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75" dirty="0">
                <a:latin typeface="Trebuchet MS"/>
                <a:cs typeface="Trebuchet MS"/>
              </a:rPr>
              <a:t>success </a:t>
            </a:r>
            <a:r>
              <a:rPr sz="2000" spc="-80" dirty="0">
                <a:latin typeface="Trebuchet MS"/>
                <a:cs typeface="Trebuchet MS"/>
              </a:rPr>
              <a:t>of this </a:t>
            </a:r>
            <a:r>
              <a:rPr sz="2000" spc="-70" dirty="0">
                <a:latin typeface="Trebuchet MS"/>
                <a:cs typeface="Trebuchet MS"/>
              </a:rPr>
              <a:t>method </a:t>
            </a:r>
            <a:r>
              <a:rPr sz="2000" spc="-170" dirty="0">
                <a:latin typeface="Trebuchet MS"/>
                <a:cs typeface="Trebuchet MS"/>
              </a:rPr>
              <a:t>e.g.,  </a:t>
            </a:r>
            <a:r>
              <a:rPr sz="2000" spc="-90" dirty="0">
                <a:latin typeface="Trebuchet MS"/>
                <a:cs typeface="Trebuchet MS"/>
              </a:rPr>
              <a:t>recombinant </a:t>
            </a:r>
            <a:r>
              <a:rPr sz="2000" spc="-75" dirty="0">
                <a:latin typeface="Trebuchet MS"/>
                <a:cs typeface="Trebuchet MS"/>
              </a:rPr>
              <a:t>growth </a:t>
            </a:r>
            <a:r>
              <a:rPr sz="2000" spc="-55" dirty="0">
                <a:latin typeface="Trebuchet MS"/>
                <a:cs typeface="Trebuchet MS"/>
              </a:rPr>
              <a:t>hormone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114" dirty="0">
                <a:latin typeface="Trebuchet MS"/>
                <a:cs typeface="Trebuchet MS"/>
              </a:rPr>
              <a:t>efficiently </a:t>
            </a:r>
            <a:r>
              <a:rPr sz="2000" spc="-90" dirty="0">
                <a:latin typeface="Trebuchet MS"/>
                <a:cs typeface="Trebuchet MS"/>
              </a:rPr>
              <a:t>released </a:t>
            </a:r>
            <a:r>
              <a:rPr sz="2000" spc="-85" dirty="0">
                <a:latin typeface="Trebuchet MS"/>
                <a:cs typeface="Trebuchet MS"/>
              </a:rPr>
              <a:t>from </a:t>
            </a:r>
            <a:r>
              <a:rPr sz="2000" spc="-165" dirty="0">
                <a:latin typeface="Trebuchet MS"/>
                <a:cs typeface="Trebuchet MS"/>
              </a:rPr>
              <a:t>E. </a:t>
            </a:r>
            <a:r>
              <a:rPr sz="2000" spc="-110" dirty="0">
                <a:latin typeface="Trebuchet MS"/>
                <a:cs typeface="Trebuchet MS"/>
              </a:rPr>
              <a:t>coli </a:t>
            </a:r>
            <a:r>
              <a:rPr sz="2000" spc="-80" dirty="0">
                <a:latin typeface="Trebuchet MS"/>
                <a:cs typeface="Trebuchet MS"/>
              </a:rPr>
              <a:t>by </a:t>
            </a:r>
            <a:r>
              <a:rPr sz="2000" spc="-100" dirty="0">
                <a:latin typeface="Trebuchet MS"/>
                <a:cs typeface="Trebuchet MS"/>
              </a:rPr>
              <a:t>treatment </a:t>
            </a:r>
            <a:r>
              <a:rPr sz="2000" spc="-85" dirty="0">
                <a:latin typeface="Trebuchet MS"/>
                <a:cs typeface="Trebuchet MS"/>
              </a:rPr>
              <a:t>with  </a:t>
            </a:r>
            <a:r>
              <a:rPr sz="2000" spc="-60" dirty="0">
                <a:latin typeface="Trebuchet MS"/>
                <a:cs typeface="Trebuchet MS"/>
              </a:rPr>
              <a:t>sodium </a:t>
            </a:r>
            <a:r>
              <a:rPr sz="2000" spc="-100" dirty="0">
                <a:latin typeface="Trebuchet MS"/>
                <a:cs typeface="Trebuchet MS"/>
              </a:rPr>
              <a:t>hydroxide </a:t>
            </a:r>
            <a:r>
              <a:rPr sz="2000" spc="-120" dirty="0">
                <a:latin typeface="Trebuchet MS"/>
                <a:cs typeface="Trebuchet MS"/>
              </a:rPr>
              <a:t>at </a:t>
            </a:r>
            <a:r>
              <a:rPr sz="2000" spc="-70" dirty="0">
                <a:latin typeface="Trebuchet MS"/>
                <a:cs typeface="Trebuchet MS"/>
              </a:rPr>
              <a:t>pH</a:t>
            </a:r>
            <a:r>
              <a:rPr sz="2000" spc="-33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11.</a:t>
            </a:r>
            <a:endParaRPr sz="2000">
              <a:latin typeface="Trebuchet MS"/>
              <a:cs typeface="Trebuchet MS"/>
            </a:endParaRPr>
          </a:p>
          <a:p>
            <a:pPr marL="273050" indent="-260350" algn="just">
              <a:lnSpc>
                <a:spcPct val="100000"/>
              </a:lnSpc>
              <a:spcBef>
                <a:spcPts val="1200"/>
              </a:spcBef>
              <a:buAutoNum type="romanLcParenR" startAt="2"/>
              <a:tabLst>
                <a:tab pos="273050" algn="l"/>
              </a:tabLst>
            </a:pPr>
            <a:r>
              <a:rPr sz="2000" b="1" spc="-114" dirty="0">
                <a:latin typeface="Trebuchet MS"/>
                <a:cs typeface="Trebuchet MS"/>
              </a:rPr>
              <a:t>Organic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solvents: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100" dirty="0">
                <a:latin typeface="Trebuchet MS"/>
                <a:cs typeface="Trebuchet MS"/>
              </a:rPr>
              <a:t>Several </a:t>
            </a:r>
            <a:r>
              <a:rPr sz="2000" spc="-105" dirty="0">
                <a:latin typeface="Trebuchet MS"/>
                <a:cs typeface="Trebuchet MS"/>
              </a:rPr>
              <a:t>water </a:t>
            </a:r>
            <a:r>
              <a:rPr sz="2000" spc="-95" dirty="0">
                <a:latin typeface="Trebuchet MS"/>
                <a:cs typeface="Trebuchet MS"/>
              </a:rPr>
              <a:t>miscible organic </a:t>
            </a:r>
            <a:r>
              <a:rPr sz="2000" spc="-75" dirty="0">
                <a:latin typeface="Trebuchet MS"/>
                <a:cs typeface="Trebuchet MS"/>
              </a:rPr>
              <a:t>solvents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80" dirty="0">
                <a:latin typeface="Trebuchet MS"/>
                <a:cs typeface="Trebuchet MS"/>
              </a:rPr>
              <a:t>to disrupt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10" dirty="0">
                <a:latin typeface="Trebuchet MS"/>
                <a:cs typeface="Trebuchet MS"/>
              </a:rPr>
              <a:t>cells </a:t>
            </a:r>
            <a:r>
              <a:rPr sz="2000" spc="-170" dirty="0">
                <a:latin typeface="Trebuchet MS"/>
                <a:cs typeface="Trebuchet MS"/>
              </a:rPr>
              <a:t>e.g., </a:t>
            </a:r>
            <a:r>
              <a:rPr sz="2000" spc="-100" dirty="0">
                <a:latin typeface="Trebuchet MS"/>
                <a:cs typeface="Trebuchet MS"/>
              </a:rPr>
              <a:t>methanol,  ethanol, </a:t>
            </a:r>
            <a:r>
              <a:rPr sz="2000" spc="-85" dirty="0">
                <a:latin typeface="Trebuchet MS"/>
                <a:cs typeface="Trebuchet MS"/>
              </a:rPr>
              <a:t>isopropanol, </a:t>
            </a:r>
            <a:r>
              <a:rPr sz="2000" spc="-100" dirty="0">
                <a:latin typeface="Trebuchet MS"/>
                <a:cs typeface="Trebuchet MS"/>
              </a:rPr>
              <a:t>butanol. </a:t>
            </a:r>
            <a:r>
              <a:rPr sz="2000" spc="-90" dirty="0">
                <a:latin typeface="Trebuchet MS"/>
                <a:cs typeface="Trebuchet MS"/>
              </a:rPr>
              <a:t>These </a:t>
            </a:r>
            <a:r>
              <a:rPr sz="2000" spc="-60" dirty="0">
                <a:latin typeface="Trebuchet MS"/>
                <a:cs typeface="Trebuchet MS"/>
              </a:rPr>
              <a:t>compounds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105" dirty="0">
                <a:latin typeface="Trebuchet MS"/>
                <a:cs typeface="Trebuchet MS"/>
              </a:rPr>
              <a:t>inflammable; </a:t>
            </a:r>
            <a:r>
              <a:rPr sz="2000" spc="-90" dirty="0">
                <a:latin typeface="Trebuchet MS"/>
                <a:cs typeface="Trebuchet MS"/>
              </a:rPr>
              <a:t>hence require specialised  </a:t>
            </a:r>
            <a:r>
              <a:rPr sz="2000" spc="-85" dirty="0">
                <a:latin typeface="Trebuchet MS"/>
                <a:cs typeface="Trebuchet MS"/>
              </a:rPr>
              <a:t>equipment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114" dirty="0">
                <a:latin typeface="Trebuchet MS"/>
                <a:cs typeface="Trebuchet MS"/>
              </a:rPr>
              <a:t>fire </a:t>
            </a:r>
            <a:r>
              <a:rPr sz="2000" spc="-140" dirty="0">
                <a:latin typeface="Trebuchet MS"/>
                <a:cs typeface="Trebuchet MS"/>
              </a:rPr>
              <a:t>safety.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organic </a:t>
            </a:r>
            <a:r>
              <a:rPr sz="2000" spc="-80" dirty="0">
                <a:latin typeface="Trebuchet MS"/>
                <a:cs typeface="Trebuchet MS"/>
              </a:rPr>
              <a:t>solvent </a:t>
            </a:r>
            <a:r>
              <a:rPr sz="2000" spc="-85" dirty="0">
                <a:latin typeface="Trebuchet MS"/>
                <a:cs typeface="Trebuchet MS"/>
              </a:rPr>
              <a:t>toluene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5" dirty="0">
                <a:latin typeface="Trebuchet MS"/>
                <a:cs typeface="Trebuchet MS"/>
              </a:rPr>
              <a:t>frequently used. It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100" dirty="0">
                <a:latin typeface="Trebuchet MS"/>
                <a:cs typeface="Trebuchet MS"/>
              </a:rPr>
              <a:t>believed that  </a:t>
            </a:r>
            <a:r>
              <a:rPr sz="2000" spc="-85" dirty="0">
                <a:latin typeface="Trebuchet MS"/>
                <a:cs typeface="Trebuchet MS"/>
              </a:rPr>
              <a:t>toluene </a:t>
            </a:r>
            <a:r>
              <a:rPr sz="2000" spc="-70" dirty="0">
                <a:latin typeface="Trebuchet MS"/>
                <a:cs typeface="Trebuchet MS"/>
              </a:rPr>
              <a:t>dissolves </a:t>
            </a:r>
            <a:r>
              <a:rPr sz="2000" spc="-85" dirty="0">
                <a:latin typeface="Trebuchet MS"/>
                <a:cs typeface="Trebuchet MS"/>
              </a:rPr>
              <a:t>membrane </a:t>
            </a:r>
            <a:r>
              <a:rPr sz="2000" spc="-65" dirty="0">
                <a:latin typeface="Trebuchet MS"/>
                <a:cs typeface="Trebuchet MS"/>
              </a:rPr>
              <a:t>phospholipids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05" dirty="0">
                <a:latin typeface="Trebuchet MS"/>
                <a:cs typeface="Trebuchet MS"/>
              </a:rPr>
              <a:t>creates </a:t>
            </a:r>
            <a:r>
              <a:rPr sz="2000" spc="-85" dirty="0">
                <a:latin typeface="Trebuchet MS"/>
                <a:cs typeface="Trebuchet MS"/>
              </a:rPr>
              <a:t>membrane </a:t>
            </a:r>
            <a:r>
              <a:rPr sz="2000" spc="-65" dirty="0">
                <a:latin typeface="Trebuchet MS"/>
                <a:cs typeface="Trebuchet MS"/>
              </a:rPr>
              <a:t>pores </a:t>
            </a:r>
            <a:r>
              <a:rPr sz="2000" spc="-95" dirty="0">
                <a:latin typeface="Trebuchet MS"/>
                <a:cs typeface="Trebuchet MS"/>
              </a:rPr>
              <a:t>for release</a:t>
            </a:r>
            <a:r>
              <a:rPr sz="2000" spc="34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6484620"/>
            <a:ext cx="22809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latin typeface="Trebuchet MS"/>
                <a:cs typeface="Trebuchet MS"/>
              </a:rPr>
              <a:t>intracellular</a:t>
            </a:r>
            <a:r>
              <a:rPr sz="2000" spc="-20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contents.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97238" y="6662419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98989"/>
                </a:solidFill>
                <a:latin typeface="Trebuchet MS"/>
                <a:cs typeface="Trebuchet MS"/>
              </a:rPr>
              <a:t>18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8620"/>
            <a:ext cx="9785985" cy="3225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b="1" spc="-114" dirty="0">
                <a:latin typeface="Trebuchet MS"/>
                <a:cs typeface="Trebuchet MS"/>
              </a:rPr>
              <a:t>iii)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Detergents:</a:t>
            </a:r>
            <a:endParaRPr sz="2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85" dirty="0">
                <a:latin typeface="Trebuchet MS"/>
                <a:cs typeface="Trebuchet MS"/>
              </a:rPr>
              <a:t>Detergents </a:t>
            </a:r>
            <a:r>
              <a:rPr sz="2000" spc="-100" dirty="0">
                <a:latin typeface="Trebuchet MS"/>
                <a:cs typeface="Trebuchet MS"/>
              </a:rPr>
              <a:t>that are </a:t>
            </a:r>
            <a:r>
              <a:rPr sz="2000" spc="-90" dirty="0">
                <a:latin typeface="Trebuchet MS"/>
                <a:cs typeface="Trebuchet MS"/>
              </a:rPr>
              <a:t>ionic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110" dirty="0">
                <a:latin typeface="Trebuchet MS"/>
                <a:cs typeface="Trebuchet MS"/>
              </a:rPr>
              <a:t>nature, cationic-cetyl </a:t>
            </a:r>
            <a:r>
              <a:rPr sz="2000" spc="-100" dirty="0">
                <a:latin typeface="Trebuchet MS"/>
                <a:cs typeface="Trebuchet MS"/>
              </a:rPr>
              <a:t>trimethyl </a:t>
            </a:r>
            <a:r>
              <a:rPr sz="2000" spc="-65" dirty="0">
                <a:latin typeface="Trebuchet MS"/>
                <a:cs typeface="Trebuchet MS"/>
              </a:rPr>
              <a:t>ammonium </a:t>
            </a:r>
            <a:r>
              <a:rPr sz="2000" spc="-80" dirty="0">
                <a:latin typeface="Trebuchet MS"/>
                <a:cs typeface="Trebuchet MS"/>
              </a:rPr>
              <a:t>bromide </a:t>
            </a:r>
            <a:r>
              <a:rPr sz="2000" spc="-135" dirty="0">
                <a:latin typeface="Trebuchet MS"/>
                <a:cs typeface="Trebuchet MS"/>
              </a:rPr>
              <a:t>(CTAB) </a:t>
            </a:r>
            <a:r>
              <a:rPr sz="2000" spc="-55" dirty="0">
                <a:latin typeface="Trebuchet MS"/>
                <a:cs typeface="Trebuchet MS"/>
              </a:rPr>
              <a:t>or  </a:t>
            </a:r>
            <a:r>
              <a:rPr sz="2000" spc="-75" dirty="0">
                <a:latin typeface="Trebuchet MS"/>
                <a:cs typeface="Trebuchet MS"/>
              </a:rPr>
              <a:t>anionic-sodium </a:t>
            </a:r>
            <a:r>
              <a:rPr sz="2000" spc="-95" dirty="0">
                <a:latin typeface="Trebuchet MS"/>
                <a:cs typeface="Trebuchet MS"/>
              </a:rPr>
              <a:t>lauryl </a:t>
            </a:r>
            <a:r>
              <a:rPr sz="2000" spc="-105" dirty="0">
                <a:latin typeface="Trebuchet MS"/>
                <a:cs typeface="Trebuchet MS"/>
              </a:rPr>
              <a:t>sulfate (SLS)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90" dirty="0">
                <a:latin typeface="Trebuchet MS"/>
                <a:cs typeface="Trebuchet MS"/>
              </a:rPr>
              <a:t>denature </a:t>
            </a:r>
            <a:r>
              <a:rPr sz="2000" spc="-85" dirty="0">
                <a:latin typeface="Trebuchet MS"/>
                <a:cs typeface="Trebuchet MS"/>
              </a:rPr>
              <a:t>membrane </a:t>
            </a:r>
            <a:r>
              <a:rPr sz="2000" spc="-80" dirty="0">
                <a:latin typeface="Trebuchet MS"/>
                <a:cs typeface="Trebuchet MS"/>
              </a:rPr>
              <a:t>proteins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0" dirty="0">
                <a:latin typeface="Trebuchet MS"/>
                <a:cs typeface="Trebuchet MS"/>
              </a:rPr>
              <a:t>lyse the </a:t>
            </a:r>
            <a:r>
              <a:rPr sz="2000" spc="-130" dirty="0">
                <a:latin typeface="Trebuchet MS"/>
                <a:cs typeface="Trebuchet MS"/>
              </a:rPr>
              <a:t>cells. </a:t>
            </a:r>
            <a:r>
              <a:rPr sz="2000" spc="-50" dirty="0">
                <a:latin typeface="Trebuchet MS"/>
                <a:cs typeface="Trebuchet MS"/>
              </a:rPr>
              <a:t>Non-  </a:t>
            </a:r>
            <a:r>
              <a:rPr sz="2000" spc="-90" dirty="0">
                <a:latin typeface="Trebuchet MS"/>
                <a:cs typeface="Trebuchet MS"/>
              </a:rPr>
              <a:t>ionic </a:t>
            </a:r>
            <a:r>
              <a:rPr sz="2000" spc="-95" dirty="0">
                <a:latin typeface="Trebuchet MS"/>
                <a:cs typeface="Trebuchet MS"/>
              </a:rPr>
              <a:t>detergents </a:t>
            </a:r>
            <a:r>
              <a:rPr sz="2000" spc="-80" dirty="0">
                <a:latin typeface="Trebuchet MS"/>
                <a:cs typeface="Trebuchet MS"/>
              </a:rPr>
              <a:t>(although </a:t>
            </a:r>
            <a:r>
              <a:rPr sz="2000" spc="-70" dirty="0">
                <a:latin typeface="Trebuchet MS"/>
                <a:cs typeface="Trebuchet MS"/>
              </a:rPr>
              <a:t>less </a:t>
            </a:r>
            <a:r>
              <a:rPr sz="2000" spc="-110" dirty="0">
                <a:latin typeface="Trebuchet MS"/>
                <a:cs typeface="Trebuchet MS"/>
              </a:rPr>
              <a:t>reactive </a:t>
            </a:r>
            <a:r>
              <a:rPr sz="2000" spc="-75" dirty="0">
                <a:latin typeface="Trebuchet MS"/>
                <a:cs typeface="Trebuchet MS"/>
              </a:rPr>
              <a:t>than </a:t>
            </a:r>
            <a:r>
              <a:rPr sz="2000" spc="-90" dirty="0">
                <a:latin typeface="Trebuchet MS"/>
                <a:cs typeface="Trebuchet MS"/>
              </a:rPr>
              <a:t>ionic </a:t>
            </a:r>
            <a:r>
              <a:rPr sz="2000" spc="-65" dirty="0">
                <a:latin typeface="Trebuchet MS"/>
                <a:cs typeface="Trebuchet MS"/>
              </a:rPr>
              <a:t>ones)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70" dirty="0">
                <a:latin typeface="Trebuchet MS"/>
                <a:cs typeface="Trebuchet MS"/>
              </a:rPr>
              <a:t>also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55" dirty="0">
                <a:latin typeface="Trebuchet MS"/>
                <a:cs typeface="Trebuchet MS"/>
              </a:rPr>
              <a:t>some </a:t>
            </a:r>
            <a:r>
              <a:rPr sz="2000" spc="-114" dirty="0">
                <a:latin typeface="Trebuchet MS"/>
                <a:cs typeface="Trebuchet MS"/>
              </a:rPr>
              <a:t>extent </a:t>
            </a:r>
            <a:r>
              <a:rPr sz="2000" spc="-170" dirty="0">
                <a:latin typeface="Trebuchet MS"/>
                <a:cs typeface="Trebuchet MS"/>
              </a:rPr>
              <a:t>e.g.,  </a:t>
            </a:r>
            <a:r>
              <a:rPr sz="2000" spc="-120" dirty="0">
                <a:latin typeface="Trebuchet MS"/>
                <a:cs typeface="Trebuchet MS"/>
              </a:rPr>
              <a:t>Triton </a:t>
            </a:r>
            <a:r>
              <a:rPr sz="2000" spc="-80" dirty="0">
                <a:latin typeface="Trebuchet MS"/>
                <a:cs typeface="Trebuchet MS"/>
              </a:rPr>
              <a:t>X-100 </a:t>
            </a:r>
            <a:r>
              <a:rPr sz="2000" spc="-55" dirty="0">
                <a:latin typeface="Trebuchet MS"/>
                <a:cs typeface="Trebuchet MS"/>
              </a:rPr>
              <a:t>or </a:t>
            </a:r>
            <a:r>
              <a:rPr sz="2000" spc="-140" dirty="0">
                <a:latin typeface="Trebuchet MS"/>
                <a:cs typeface="Trebuchet MS"/>
              </a:rPr>
              <a:t>Tween.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problem with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60" dirty="0">
                <a:latin typeface="Trebuchet MS"/>
                <a:cs typeface="Trebuchet MS"/>
              </a:rPr>
              <a:t>use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5" dirty="0">
                <a:latin typeface="Trebuchet MS"/>
                <a:cs typeface="Trebuchet MS"/>
              </a:rPr>
              <a:t>detergents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100" dirty="0">
                <a:latin typeface="Trebuchet MS"/>
                <a:cs typeface="Trebuchet MS"/>
              </a:rPr>
              <a:t>that </a:t>
            </a:r>
            <a:r>
              <a:rPr sz="2000" spc="-90" dirty="0">
                <a:latin typeface="Trebuchet MS"/>
                <a:cs typeface="Trebuchet MS"/>
              </a:rPr>
              <a:t>they </a:t>
            </a:r>
            <a:r>
              <a:rPr sz="2000" spc="-135" dirty="0">
                <a:latin typeface="Trebuchet MS"/>
                <a:cs typeface="Trebuchet MS"/>
              </a:rPr>
              <a:t>affect </a:t>
            </a:r>
            <a:r>
              <a:rPr sz="2000" spc="-95" dirty="0">
                <a:latin typeface="Trebuchet MS"/>
                <a:cs typeface="Trebuchet MS"/>
              </a:rPr>
              <a:t>purification  </a:t>
            </a:r>
            <a:r>
              <a:rPr sz="2000" spc="-105" dirty="0">
                <a:latin typeface="Trebuchet MS"/>
                <a:cs typeface="Trebuchet MS"/>
              </a:rPr>
              <a:t>steps, </a:t>
            </a:r>
            <a:r>
              <a:rPr sz="2000" spc="-100" dirty="0">
                <a:latin typeface="Trebuchet MS"/>
                <a:cs typeface="Trebuchet MS"/>
              </a:rPr>
              <a:t>particularly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salt </a:t>
            </a:r>
            <a:r>
              <a:rPr sz="2000" spc="-110" dirty="0">
                <a:latin typeface="Trebuchet MS"/>
                <a:cs typeface="Trebuchet MS"/>
              </a:rPr>
              <a:t>precipitation. </a:t>
            </a:r>
            <a:r>
              <a:rPr sz="2000" spc="-95" dirty="0">
                <a:latin typeface="Trebuchet MS"/>
                <a:cs typeface="Trebuchet MS"/>
              </a:rPr>
              <a:t>This </a:t>
            </a:r>
            <a:r>
              <a:rPr sz="2000" spc="-100" dirty="0">
                <a:latin typeface="Trebuchet MS"/>
                <a:cs typeface="Trebuchet MS"/>
              </a:rPr>
              <a:t>limitation can </a:t>
            </a:r>
            <a:r>
              <a:rPr sz="2000" spc="-85" dirty="0">
                <a:latin typeface="Trebuchet MS"/>
                <a:cs typeface="Trebuchet MS"/>
              </a:rPr>
              <a:t>be overcome </a:t>
            </a:r>
            <a:r>
              <a:rPr sz="2000" spc="-80" dirty="0">
                <a:latin typeface="Trebuchet MS"/>
                <a:cs typeface="Trebuchet MS"/>
              </a:rPr>
              <a:t>by </a:t>
            </a:r>
            <a:r>
              <a:rPr sz="2000" spc="-60" dirty="0">
                <a:latin typeface="Trebuchet MS"/>
                <a:cs typeface="Trebuchet MS"/>
              </a:rPr>
              <a:t>using  </a:t>
            </a:r>
            <a:r>
              <a:rPr sz="2000" spc="-105" dirty="0">
                <a:latin typeface="Trebuchet MS"/>
                <a:cs typeface="Trebuchet MS"/>
              </a:rPr>
              <a:t>ultrafiltration </a:t>
            </a:r>
            <a:r>
              <a:rPr sz="2000" spc="-55" dirty="0">
                <a:latin typeface="Trebuchet MS"/>
                <a:cs typeface="Trebuchet MS"/>
              </a:rPr>
              <a:t>or </a:t>
            </a:r>
            <a:r>
              <a:rPr sz="2000" spc="-95" dirty="0">
                <a:latin typeface="Trebuchet MS"/>
                <a:cs typeface="Trebuchet MS"/>
              </a:rPr>
              <a:t>ion-exchange </a:t>
            </a:r>
            <a:r>
              <a:rPr sz="2000" spc="-85" dirty="0">
                <a:latin typeface="Trebuchet MS"/>
                <a:cs typeface="Trebuchet MS"/>
              </a:rPr>
              <a:t>chromatography </a:t>
            </a:r>
            <a:r>
              <a:rPr sz="2000" spc="-95" dirty="0">
                <a:latin typeface="Trebuchet MS"/>
                <a:cs typeface="Trebuchet MS"/>
              </a:rPr>
              <a:t>for</a:t>
            </a:r>
            <a:r>
              <a:rPr sz="2000" spc="-43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purification.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97238" y="6662419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98989"/>
                </a:solidFill>
                <a:latin typeface="Trebuchet MS"/>
                <a:cs typeface="Trebuchet MS"/>
              </a:rPr>
              <a:t>19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95452"/>
            <a:ext cx="6717665" cy="371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75" dirty="0">
                <a:latin typeface="Trebuchet MS"/>
                <a:cs typeface="Trebuchet MS"/>
              </a:rPr>
              <a:t>Five </a:t>
            </a:r>
            <a:r>
              <a:rPr sz="2200" b="1" spc="-110" dirty="0">
                <a:latin typeface="Trebuchet MS"/>
                <a:cs typeface="Trebuchet MS"/>
              </a:rPr>
              <a:t>stages </a:t>
            </a:r>
            <a:r>
              <a:rPr sz="2200" b="1" spc="-120" dirty="0">
                <a:latin typeface="Trebuchet MS"/>
                <a:cs typeface="Trebuchet MS"/>
              </a:rPr>
              <a:t>in </a:t>
            </a:r>
            <a:r>
              <a:rPr sz="2200" b="1" spc="-114" dirty="0">
                <a:latin typeface="Trebuchet MS"/>
                <a:cs typeface="Trebuchet MS"/>
              </a:rPr>
              <a:t>downstream </a:t>
            </a:r>
            <a:r>
              <a:rPr sz="2200" b="1" spc="-120" dirty="0">
                <a:latin typeface="Trebuchet MS"/>
                <a:cs typeface="Trebuchet MS"/>
              </a:rPr>
              <a:t>processing </a:t>
            </a:r>
            <a:r>
              <a:rPr sz="2200" b="1" spc="-135" dirty="0">
                <a:latin typeface="Trebuchet MS"/>
                <a:cs typeface="Trebuchet MS"/>
              </a:rPr>
              <a:t>after</a:t>
            </a:r>
            <a:r>
              <a:rPr sz="2200" b="1" spc="-355" dirty="0">
                <a:latin typeface="Trebuchet MS"/>
                <a:cs typeface="Trebuchet MS"/>
              </a:rPr>
              <a:t> </a:t>
            </a:r>
            <a:r>
              <a:rPr sz="2200" b="1" spc="-145" dirty="0">
                <a:latin typeface="Trebuchet MS"/>
                <a:cs typeface="Trebuchet MS"/>
              </a:rPr>
              <a:t>Fermentation:</a:t>
            </a:r>
            <a:endParaRPr sz="2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 dirty="0">
              <a:latin typeface="Trebuchet MS"/>
              <a:cs typeface="Trebuchet MS"/>
            </a:endParaRPr>
          </a:p>
          <a:p>
            <a:pPr marL="596900" indent="-584200">
              <a:lnSpc>
                <a:spcPct val="100000"/>
              </a:lnSpc>
              <a:buAutoNum type="arabicPeriod"/>
              <a:tabLst>
                <a:tab pos="596265" algn="l"/>
                <a:tab pos="596900" algn="l"/>
              </a:tabLst>
            </a:pPr>
            <a:r>
              <a:rPr sz="2200" spc="-105" dirty="0">
                <a:latin typeface="Trebuchet MS"/>
                <a:cs typeface="Trebuchet MS"/>
              </a:rPr>
              <a:t>Solid-Liquid</a:t>
            </a:r>
            <a:r>
              <a:rPr sz="2200" spc="-175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Separation</a:t>
            </a:r>
            <a:endParaRPr sz="2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rabicPeriod"/>
            </a:pPr>
            <a:endParaRPr sz="2250" dirty="0">
              <a:latin typeface="Trebuchet MS"/>
              <a:cs typeface="Trebuchet MS"/>
            </a:endParaRPr>
          </a:p>
          <a:p>
            <a:pPr marL="596900" indent="-584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96265" algn="l"/>
                <a:tab pos="596900" algn="l"/>
              </a:tabLst>
            </a:pPr>
            <a:r>
              <a:rPr sz="2200" spc="-105" dirty="0">
                <a:latin typeface="Trebuchet MS"/>
                <a:cs typeface="Trebuchet MS"/>
              </a:rPr>
              <a:t>Release </a:t>
            </a:r>
            <a:r>
              <a:rPr sz="2200" spc="-85" dirty="0">
                <a:latin typeface="Trebuchet MS"/>
                <a:cs typeface="Trebuchet MS"/>
              </a:rPr>
              <a:t>of </a:t>
            </a:r>
            <a:r>
              <a:rPr sz="2200" spc="-114" dirty="0">
                <a:latin typeface="Trebuchet MS"/>
                <a:cs typeface="Trebuchet MS"/>
              </a:rPr>
              <a:t>Intracellular</a:t>
            </a:r>
            <a:r>
              <a:rPr sz="2200" spc="-305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Products</a:t>
            </a:r>
            <a:endParaRPr sz="2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rabicPeriod"/>
            </a:pPr>
            <a:endParaRPr sz="2250" dirty="0">
              <a:latin typeface="Trebuchet MS"/>
              <a:cs typeface="Trebuchet MS"/>
            </a:endParaRPr>
          </a:p>
          <a:p>
            <a:pPr marL="596900" indent="-584200">
              <a:lnSpc>
                <a:spcPct val="100000"/>
              </a:lnSpc>
              <a:buAutoNum type="arabicPeriod"/>
              <a:tabLst>
                <a:tab pos="596265" algn="l"/>
                <a:tab pos="596900" algn="l"/>
              </a:tabLst>
            </a:pPr>
            <a:r>
              <a:rPr sz="2200" spc="-100" dirty="0">
                <a:latin typeface="Trebuchet MS"/>
                <a:cs typeface="Trebuchet MS"/>
              </a:rPr>
              <a:t>Concentration</a:t>
            </a:r>
            <a:endParaRPr sz="2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rabicPeriod"/>
            </a:pPr>
            <a:endParaRPr sz="2250" dirty="0">
              <a:latin typeface="Trebuchet MS"/>
              <a:cs typeface="Trebuchet MS"/>
            </a:endParaRPr>
          </a:p>
          <a:p>
            <a:pPr marL="596900" indent="-584200">
              <a:lnSpc>
                <a:spcPct val="100000"/>
              </a:lnSpc>
              <a:buAutoNum type="arabicPeriod"/>
              <a:tabLst>
                <a:tab pos="596265" algn="l"/>
                <a:tab pos="596900" algn="l"/>
              </a:tabLst>
            </a:pPr>
            <a:r>
              <a:rPr sz="2200" spc="-110" dirty="0">
                <a:latin typeface="Trebuchet MS"/>
                <a:cs typeface="Trebuchet MS"/>
              </a:rPr>
              <a:t>Purification </a:t>
            </a:r>
            <a:r>
              <a:rPr sz="2200" spc="-90" dirty="0">
                <a:latin typeface="Trebuchet MS"/>
                <a:cs typeface="Trebuchet MS"/>
              </a:rPr>
              <a:t>by </a:t>
            </a:r>
            <a:r>
              <a:rPr sz="2200" spc="-95" dirty="0">
                <a:latin typeface="Trebuchet MS"/>
                <a:cs typeface="Trebuchet MS"/>
              </a:rPr>
              <a:t>Chromatography</a:t>
            </a:r>
            <a:r>
              <a:rPr sz="2200" spc="-295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and</a:t>
            </a:r>
            <a:endParaRPr sz="2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rabicPeriod"/>
            </a:pPr>
            <a:endParaRPr sz="2250" dirty="0">
              <a:latin typeface="Trebuchet MS"/>
              <a:cs typeface="Trebuchet MS"/>
            </a:endParaRPr>
          </a:p>
          <a:p>
            <a:pPr marL="596900" indent="-584200">
              <a:lnSpc>
                <a:spcPct val="100000"/>
              </a:lnSpc>
              <a:buAutoNum type="arabicPeriod"/>
              <a:tabLst>
                <a:tab pos="596265" algn="l"/>
                <a:tab pos="596900" algn="l"/>
              </a:tabLst>
            </a:pPr>
            <a:r>
              <a:rPr sz="2200" spc="-110" dirty="0">
                <a:latin typeface="Trebuchet MS"/>
                <a:cs typeface="Trebuchet MS"/>
              </a:rPr>
              <a:t>Formulation.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57288" y="432816"/>
            <a:ext cx="2657855" cy="6641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51213" y="6669712"/>
            <a:ext cx="15367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spc="-25" dirty="0">
                <a:solidFill>
                  <a:srgbClr val="898989"/>
                </a:solidFill>
                <a:latin typeface="Trebuchet MS"/>
                <a:cs typeface="Trebuchet MS"/>
              </a:rPr>
              <a:t>2</a:t>
            </a:fld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4"/>
          <p:cNvSpPr txBox="1">
            <a:spLocks noGrp="1"/>
          </p:cNvSpPr>
          <p:nvPr>
            <p:ph type="title"/>
          </p:nvPr>
        </p:nvSpPr>
        <p:spPr>
          <a:xfrm>
            <a:off x="127030" y="-70353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8620"/>
            <a:ext cx="9785350" cy="5511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b="1" spc="-185" dirty="0">
                <a:latin typeface="Trebuchet MS"/>
                <a:cs typeface="Trebuchet MS"/>
              </a:rPr>
              <a:t>3. </a:t>
            </a:r>
            <a:r>
              <a:rPr sz="2000" b="1" u="sng" spc="-1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Enzymatic </a:t>
            </a:r>
            <a:r>
              <a:rPr sz="2000" b="1" u="sng" spc="-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methods </a:t>
            </a:r>
            <a:r>
              <a:rPr sz="2000" b="1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 </a:t>
            </a:r>
            <a:r>
              <a:rPr sz="2000" b="1" u="sng" spc="-1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cell</a:t>
            </a:r>
            <a:r>
              <a:rPr sz="2000" b="1" u="sng" spc="-2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disruption</a:t>
            </a:r>
            <a:r>
              <a:rPr sz="2000" b="1" spc="-110" dirty="0"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25" dirty="0">
                <a:latin typeface="Trebuchet MS"/>
                <a:cs typeface="Trebuchet MS"/>
              </a:rPr>
              <a:t>Cell </a:t>
            </a:r>
            <a:r>
              <a:rPr sz="2000" spc="-70" dirty="0">
                <a:latin typeface="Trebuchet MS"/>
                <a:cs typeface="Trebuchet MS"/>
              </a:rPr>
              <a:t>disruption </a:t>
            </a:r>
            <a:r>
              <a:rPr sz="2000" spc="-80" dirty="0">
                <a:latin typeface="Trebuchet MS"/>
                <a:cs typeface="Trebuchet MS"/>
              </a:rPr>
              <a:t>by </a:t>
            </a:r>
            <a:r>
              <a:rPr sz="2000" spc="-110" dirty="0">
                <a:latin typeface="Trebuchet MS"/>
                <a:cs typeface="Trebuchet MS"/>
              </a:rPr>
              <a:t>enzymatic </a:t>
            </a:r>
            <a:r>
              <a:rPr sz="2000" spc="-65" dirty="0">
                <a:latin typeface="Trebuchet MS"/>
                <a:cs typeface="Trebuchet MS"/>
              </a:rPr>
              <a:t>methods </a:t>
            </a:r>
            <a:r>
              <a:rPr sz="2000" spc="-60" dirty="0">
                <a:latin typeface="Trebuchet MS"/>
                <a:cs typeface="Trebuchet MS"/>
              </a:rPr>
              <a:t>has</a:t>
            </a:r>
            <a:r>
              <a:rPr sz="2000" spc="-44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certain </a:t>
            </a:r>
            <a:r>
              <a:rPr sz="2000" spc="-90" dirty="0">
                <a:latin typeface="Trebuchet MS"/>
                <a:cs typeface="Trebuchet MS"/>
              </a:rPr>
              <a:t>advantages </a:t>
            </a:r>
            <a:r>
              <a:rPr sz="2000" spc="-185" dirty="0">
                <a:latin typeface="Trebuchet MS"/>
                <a:cs typeface="Trebuchet MS"/>
              </a:rPr>
              <a:t>i.e., 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lysis 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 </a:t>
            </a:r>
            <a:r>
              <a:rPr sz="2000" u="sng" spc="-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cells 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occurs 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under  </a:t>
            </a:r>
            <a:r>
              <a:rPr sz="2000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mild</a:t>
            </a:r>
            <a:r>
              <a:rPr sz="2000" u="sng" spc="-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conditions</a:t>
            </a:r>
            <a:r>
              <a:rPr sz="2000" u="sng" spc="-1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</a:t>
            </a:r>
            <a:r>
              <a:rPr sz="2000" u="sng" spc="-1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000" u="sng" spc="-1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selective</a:t>
            </a:r>
            <a:r>
              <a:rPr sz="2000" u="sng" spc="-1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1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manner</a:t>
            </a:r>
            <a:r>
              <a:rPr sz="2000" spc="-125" dirty="0">
                <a:latin typeface="Trebuchet MS"/>
                <a:cs typeface="Trebuchet MS"/>
              </a:rPr>
              <a:t>.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This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is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quite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advantageous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for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product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recovery.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u="sng" spc="-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Lysozyme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65" dirty="0">
                <a:latin typeface="Trebuchet MS"/>
                <a:cs typeface="Trebuchet MS"/>
              </a:rPr>
              <a:t>most </a:t>
            </a:r>
            <a:r>
              <a:rPr sz="2000" spc="-95" dirty="0">
                <a:latin typeface="Trebuchet MS"/>
                <a:cs typeface="Trebuchet MS"/>
              </a:rPr>
              <a:t>frequently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100" dirty="0">
                <a:latin typeface="Trebuchet MS"/>
                <a:cs typeface="Trebuchet MS"/>
              </a:rPr>
              <a:t>enzyme </a:t>
            </a:r>
            <a:r>
              <a:rPr sz="2000" spc="-70" dirty="0">
                <a:latin typeface="Trebuchet MS"/>
                <a:cs typeface="Trebuchet MS"/>
              </a:rPr>
              <a:t>and is </a:t>
            </a:r>
            <a:r>
              <a:rPr sz="2000" spc="-100" dirty="0">
                <a:latin typeface="Trebuchet MS"/>
                <a:cs typeface="Trebuchet MS"/>
              </a:rPr>
              <a:t>commercially </a:t>
            </a:r>
            <a:r>
              <a:rPr sz="2000" spc="-110" dirty="0">
                <a:latin typeface="Trebuchet MS"/>
                <a:cs typeface="Trebuchet MS"/>
              </a:rPr>
              <a:t>available </a:t>
            </a:r>
            <a:r>
              <a:rPr sz="2000" spc="-85" dirty="0">
                <a:latin typeface="Trebuchet MS"/>
                <a:cs typeface="Trebuchet MS"/>
              </a:rPr>
              <a:t>(produced  from </a:t>
            </a:r>
            <a:r>
              <a:rPr sz="2000" spc="-65" dirty="0">
                <a:latin typeface="Trebuchet MS"/>
                <a:cs typeface="Trebuchet MS"/>
              </a:rPr>
              <a:t>hen </a:t>
            </a:r>
            <a:r>
              <a:rPr sz="2000" spc="-75" dirty="0">
                <a:latin typeface="Trebuchet MS"/>
                <a:cs typeface="Trebuchet MS"/>
              </a:rPr>
              <a:t>egg </a:t>
            </a:r>
            <a:r>
              <a:rPr sz="2000" spc="-120" dirty="0">
                <a:latin typeface="Trebuchet MS"/>
                <a:cs typeface="Trebuchet MS"/>
              </a:rPr>
              <a:t>white). </a:t>
            </a:r>
            <a:r>
              <a:rPr sz="2000" spc="-95" dirty="0">
                <a:latin typeface="Trebuchet MS"/>
                <a:cs typeface="Trebuchet MS"/>
              </a:rPr>
              <a:t>It </a:t>
            </a:r>
            <a:r>
              <a:rPr sz="2000" spc="-80" dirty="0">
                <a:latin typeface="Trebuchet MS"/>
                <a:cs typeface="Trebuchet MS"/>
              </a:rPr>
              <a:t>hydrolyses </a:t>
            </a:r>
            <a:r>
              <a:rPr sz="2000" spc="-120" dirty="0">
                <a:latin typeface="Trebuchet MS"/>
                <a:cs typeface="Trebuchet MS"/>
              </a:rPr>
              <a:t>β-1, </a:t>
            </a:r>
            <a:r>
              <a:rPr sz="2000" spc="-95" dirty="0">
                <a:latin typeface="Trebuchet MS"/>
                <a:cs typeface="Trebuchet MS"/>
              </a:rPr>
              <a:t>4-glycosidic </a:t>
            </a:r>
            <a:r>
              <a:rPr sz="2000" spc="-50" dirty="0">
                <a:latin typeface="Trebuchet MS"/>
                <a:cs typeface="Trebuchet MS"/>
              </a:rPr>
              <a:t>bonds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mucopeptide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110" dirty="0">
                <a:latin typeface="Trebuchet MS"/>
                <a:cs typeface="Trebuchet MS"/>
              </a:rPr>
              <a:t>bacterial  </a:t>
            </a:r>
            <a:r>
              <a:rPr sz="2000" spc="-130" dirty="0">
                <a:latin typeface="Trebuchet MS"/>
                <a:cs typeface="Trebuchet MS"/>
              </a:rPr>
              <a:t>cell </a:t>
            </a:r>
            <a:r>
              <a:rPr sz="2000" spc="-120" dirty="0">
                <a:latin typeface="Trebuchet MS"/>
                <a:cs typeface="Trebuchet MS"/>
              </a:rPr>
              <a:t>walls.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Gram- </a:t>
            </a:r>
            <a:r>
              <a:rPr sz="2000" spc="-85" dirty="0">
                <a:latin typeface="Trebuchet MS"/>
                <a:cs typeface="Trebuchet MS"/>
              </a:rPr>
              <a:t>positive </a:t>
            </a:r>
            <a:r>
              <a:rPr sz="2000" spc="-105" dirty="0">
                <a:latin typeface="Trebuchet MS"/>
                <a:cs typeface="Trebuchet MS"/>
              </a:rPr>
              <a:t>bacteria </a:t>
            </a:r>
            <a:r>
              <a:rPr sz="2000" spc="-95" dirty="0">
                <a:latin typeface="Trebuchet MS"/>
                <a:cs typeface="Trebuchet MS"/>
              </a:rPr>
              <a:t>(with </a:t>
            </a:r>
            <a:r>
              <a:rPr sz="2000" spc="-70" dirty="0">
                <a:latin typeface="Trebuchet MS"/>
                <a:cs typeface="Trebuchet MS"/>
              </a:rPr>
              <a:t>high </a:t>
            </a:r>
            <a:r>
              <a:rPr sz="2000" spc="-100" dirty="0">
                <a:latin typeface="Trebuchet MS"/>
                <a:cs typeface="Trebuchet MS"/>
              </a:rPr>
              <a:t>content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30" dirty="0">
                <a:latin typeface="Trebuchet MS"/>
                <a:cs typeface="Trebuchet MS"/>
              </a:rPr>
              <a:t>cell </a:t>
            </a:r>
            <a:r>
              <a:rPr sz="2000" spc="-114" dirty="0">
                <a:latin typeface="Trebuchet MS"/>
                <a:cs typeface="Trebuchet MS"/>
              </a:rPr>
              <a:t>wall </a:t>
            </a:r>
            <a:r>
              <a:rPr sz="2000" spc="-85" dirty="0">
                <a:latin typeface="Trebuchet MS"/>
                <a:cs typeface="Trebuchet MS"/>
              </a:rPr>
              <a:t>mucopeptides) </a:t>
            </a:r>
            <a:r>
              <a:rPr sz="2000" spc="-100" dirty="0">
                <a:latin typeface="Trebuchet MS"/>
                <a:cs typeface="Trebuchet MS"/>
              </a:rPr>
              <a:t>are  </a:t>
            </a:r>
            <a:r>
              <a:rPr sz="2000" spc="-75" dirty="0">
                <a:latin typeface="Trebuchet MS"/>
                <a:cs typeface="Trebuchet MS"/>
              </a:rPr>
              <a:t>more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susceptible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for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action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lysozyme.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90" dirty="0">
                <a:latin typeface="Trebuchet MS"/>
                <a:cs typeface="Trebuchet MS"/>
              </a:rPr>
              <a:t>For </a:t>
            </a:r>
            <a:r>
              <a:rPr sz="2000" spc="-100" dirty="0">
                <a:latin typeface="Trebuchet MS"/>
                <a:cs typeface="Trebuchet MS"/>
              </a:rPr>
              <a:t>Gram-negative </a:t>
            </a:r>
            <a:r>
              <a:rPr sz="2000" spc="-120" dirty="0">
                <a:latin typeface="Trebuchet MS"/>
                <a:cs typeface="Trebuchet MS"/>
              </a:rPr>
              <a:t>bacteria, </a:t>
            </a:r>
            <a:r>
              <a:rPr sz="2000" spc="-95" dirty="0">
                <a:latin typeface="Trebuchet MS"/>
                <a:cs typeface="Trebuchet MS"/>
              </a:rPr>
              <a:t>lysozyme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75" dirty="0">
                <a:latin typeface="Trebuchet MS"/>
                <a:cs typeface="Trebuchet MS"/>
              </a:rPr>
              <a:t>association </a:t>
            </a:r>
            <a:r>
              <a:rPr sz="2000" spc="-85" dirty="0">
                <a:latin typeface="Trebuchet MS"/>
                <a:cs typeface="Trebuchet MS"/>
              </a:rPr>
              <a:t>with </a:t>
            </a:r>
            <a:r>
              <a:rPr sz="2000" spc="-125" dirty="0">
                <a:latin typeface="Trebuchet MS"/>
                <a:cs typeface="Trebuchet MS"/>
              </a:rPr>
              <a:t>EDTA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95" dirty="0">
                <a:latin typeface="Trebuchet MS"/>
                <a:cs typeface="Trebuchet MS"/>
              </a:rPr>
              <a:t>break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30" dirty="0">
                <a:latin typeface="Trebuchet MS"/>
                <a:cs typeface="Trebuchet MS"/>
              </a:rPr>
              <a:t>cells. </a:t>
            </a:r>
            <a:r>
              <a:rPr sz="2000" spc="-25" dirty="0">
                <a:latin typeface="Trebuchet MS"/>
                <a:cs typeface="Trebuchet MS"/>
              </a:rPr>
              <a:t>As </a:t>
            </a:r>
            <a:r>
              <a:rPr sz="2000" spc="-90" dirty="0">
                <a:latin typeface="Trebuchet MS"/>
                <a:cs typeface="Trebuchet MS"/>
              </a:rPr>
              <a:t>the  </a:t>
            </a:r>
            <a:r>
              <a:rPr sz="2000" spc="-130" dirty="0">
                <a:latin typeface="Trebuchet MS"/>
                <a:cs typeface="Trebuchet MS"/>
              </a:rPr>
              <a:t>cell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wall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gets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digested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by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lysozyme,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osmotic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effects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break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periplasmic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membrane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to  </a:t>
            </a:r>
            <a:r>
              <a:rPr sz="2000" spc="-95" dirty="0">
                <a:latin typeface="Trebuchet MS"/>
                <a:cs typeface="Trebuchet MS"/>
              </a:rPr>
              <a:t>release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5" dirty="0">
                <a:latin typeface="Trebuchet MS"/>
                <a:cs typeface="Trebuchet MS"/>
              </a:rPr>
              <a:t>intracellular</a:t>
            </a:r>
            <a:r>
              <a:rPr sz="2000" spc="-27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contents.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0" dirty="0">
                <a:latin typeface="Trebuchet MS"/>
                <a:cs typeface="Trebuchet MS"/>
              </a:rPr>
              <a:t>Certain </a:t>
            </a:r>
            <a:r>
              <a:rPr sz="2000" spc="-75" dirty="0">
                <a:latin typeface="Trebuchet MS"/>
                <a:cs typeface="Trebuchet MS"/>
              </a:rPr>
              <a:t>other </a:t>
            </a:r>
            <a:r>
              <a:rPr sz="2000" spc="-90" dirty="0">
                <a:latin typeface="Trebuchet MS"/>
                <a:cs typeface="Trebuchet MS"/>
              </a:rPr>
              <a:t>enzymes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70" dirty="0">
                <a:latin typeface="Trebuchet MS"/>
                <a:cs typeface="Trebuchet MS"/>
              </a:rPr>
              <a:t>also </a:t>
            </a:r>
            <a:r>
              <a:rPr sz="2000" spc="-95" dirty="0">
                <a:latin typeface="Trebuchet MS"/>
                <a:cs typeface="Trebuchet MS"/>
              </a:rPr>
              <a:t>used, </a:t>
            </a:r>
            <a:r>
              <a:rPr sz="2000" spc="-75" dirty="0">
                <a:latin typeface="Trebuchet MS"/>
                <a:cs typeface="Trebuchet MS"/>
              </a:rPr>
              <a:t>although </a:t>
            </a:r>
            <a:r>
              <a:rPr sz="2000" spc="-70" dirty="0">
                <a:latin typeface="Trebuchet MS"/>
                <a:cs typeface="Trebuchet MS"/>
              </a:rPr>
              <a:t>less </a:t>
            </a:r>
            <a:r>
              <a:rPr sz="2000" spc="-120" dirty="0">
                <a:latin typeface="Trebuchet MS"/>
                <a:cs typeface="Trebuchet MS"/>
              </a:rPr>
              <a:t>frequently,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130" dirty="0">
                <a:latin typeface="Trebuchet MS"/>
                <a:cs typeface="Trebuchet MS"/>
              </a:rPr>
              <a:t>cell </a:t>
            </a:r>
            <a:r>
              <a:rPr sz="2000" spc="-85" dirty="0">
                <a:latin typeface="Trebuchet MS"/>
                <a:cs typeface="Trebuchet MS"/>
              </a:rPr>
              <a:t>disruption. </a:t>
            </a:r>
            <a:r>
              <a:rPr sz="2000" spc="-90" dirty="0">
                <a:latin typeface="Trebuchet MS"/>
                <a:cs typeface="Trebuchet MS"/>
              </a:rPr>
              <a:t>For the  </a:t>
            </a:r>
            <a:r>
              <a:rPr sz="2000" spc="-85" dirty="0">
                <a:latin typeface="Trebuchet MS"/>
                <a:cs typeface="Trebuchet MS"/>
              </a:rPr>
              <a:t>lysis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yeast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cell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walls,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glucanase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mannanase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combination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with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proteases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used.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7265" y="602742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103620"/>
            <a:ext cx="27171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5" dirty="0">
                <a:latin typeface="Trebuchet MS"/>
                <a:cs typeface="Trebuchet MS"/>
              </a:rPr>
              <a:t>Combination </a:t>
            </a:r>
            <a:r>
              <a:rPr sz="2000" b="1" spc="-85" dirty="0">
                <a:latin typeface="Trebuchet MS"/>
                <a:cs typeface="Trebuchet MS"/>
              </a:rPr>
              <a:t>of</a:t>
            </a:r>
            <a:r>
              <a:rPr sz="2000" b="1" spc="-235" dirty="0">
                <a:latin typeface="Trebuchet MS"/>
                <a:cs typeface="Trebuchet MS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methods: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6408420"/>
            <a:ext cx="97853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  <a:tab pos="1073785" algn="l"/>
                <a:tab pos="1438910" algn="l"/>
                <a:tab pos="2448560" algn="l"/>
                <a:tab pos="2943225" algn="l"/>
                <a:tab pos="4077335" algn="l"/>
                <a:tab pos="4436745" algn="l"/>
                <a:tab pos="4937125" algn="l"/>
                <a:tab pos="6511290" algn="l"/>
                <a:tab pos="6851650" algn="l"/>
                <a:tab pos="7122159" algn="l"/>
                <a:tab pos="8651875" algn="l"/>
                <a:tab pos="9650095" algn="l"/>
              </a:tabLst>
            </a:pPr>
            <a:r>
              <a:rPr sz="2000" spc="-40" dirty="0">
                <a:latin typeface="Trebuchet MS"/>
                <a:cs typeface="Trebuchet MS"/>
              </a:rPr>
              <a:t>I</a:t>
            </a:r>
            <a:r>
              <a:rPr sz="2000" spc="-65" dirty="0">
                <a:latin typeface="Trebuchet MS"/>
                <a:cs typeface="Trebuchet MS"/>
              </a:rPr>
              <a:t>n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25" dirty="0">
                <a:latin typeface="Trebuchet MS"/>
                <a:cs typeface="Trebuchet MS"/>
              </a:rPr>
              <a:t>o</a:t>
            </a:r>
            <a:r>
              <a:rPr sz="2000" spc="-110" dirty="0">
                <a:latin typeface="Trebuchet MS"/>
                <a:cs typeface="Trebuchet MS"/>
              </a:rPr>
              <a:t>r</a:t>
            </a:r>
            <a:r>
              <a:rPr sz="2000" spc="-90" dirty="0">
                <a:latin typeface="Trebuchet MS"/>
                <a:cs typeface="Trebuchet MS"/>
              </a:rPr>
              <a:t>d</a:t>
            </a:r>
            <a:r>
              <a:rPr sz="2000" spc="-80" dirty="0">
                <a:latin typeface="Trebuchet MS"/>
                <a:cs typeface="Trebuchet MS"/>
              </a:rPr>
              <a:t>e</a:t>
            </a:r>
            <a:r>
              <a:rPr sz="2000" spc="-85" dirty="0">
                <a:latin typeface="Trebuchet MS"/>
                <a:cs typeface="Trebuchet MS"/>
              </a:rPr>
              <a:t>r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80" dirty="0">
                <a:latin typeface="Trebuchet MS"/>
                <a:cs typeface="Trebuchet MS"/>
              </a:rPr>
              <a:t>t</a:t>
            </a:r>
            <a:r>
              <a:rPr sz="2000" spc="-85" dirty="0">
                <a:latin typeface="Trebuchet MS"/>
                <a:cs typeface="Trebuchet MS"/>
              </a:rPr>
              <a:t>o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14" dirty="0">
                <a:latin typeface="Trebuchet MS"/>
                <a:cs typeface="Trebuchet MS"/>
              </a:rPr>
              <a:t>i</a:t>
            </a:r>
            <a:r>
              <a:rPr sz="2000" spc="-105" dirty="0">
                <a:latin typeface="Trebuchet MS"/>
                <a:cs typeface="Trebuchet MS"/>
              </a:rPr>
              <a:t>n</a:t>
            </a:r>
            <a:r>
              <a:rPr sz="2000" spc="-90" dirty="0">
                <a:latin typeface="Trebuchet MS"/>
                <a:cs typeface="Trebuchet MS"/>
              </a:rPr>
              <a:t>c</a:t>
            </a:r>
            <a:r>
              <a:rPr sz="2000" spc="-110" dirty="0">
                <a:latin typeface="Trebuchet MS"/>
                <a:cs typeface="Trebuchet MS"/>
              </a:rPr>
              <a:t>r</a:t>
            </a:r>
            <a:r>
              <a:rPr sz="2000" spc="-100" dirty="0">
                <a:latin typeface="Trebuchet MS"/>
                <a:cs typeface="Trebuchet MS"/>
              </a:rPr>
              <a:t>e</a:t>
            </a:r>
            <a:r>
              <a:rPr sz="2000" spc="-95" dirty="0">
                <a:latin typeface="Trebuchet MS"/>
                <a:cs typeface="Trebuchet MS"/>
              </a:rPr>
              <a:t>a</a:t>
            </a:r>
            <a:r>
              <a:rPr sz="2000" spc="-25" dirty="0">
                <a:latin typeface="Trebuchet MS"/>
                <a:cs typeface="Trebuchet MS"/>
              </a:rPr>
              <a:t>s</a:t>
            </a:r>
            <a:r>
              <a:rPr sz="2000" spc="-100" dirty="0">
                <a:latin typeface="Trebuchet MS"/>
                <a:cs typeface="Trebuchet MS"/>
              </a:rPr>
              <a:t>e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20" dirty="0">
                <a:latin typeface="Trebuchet MS"/>
                <a:cs typeface="Trebuchet MS"/>
              </a:rPr>
              <a:t>t</a:t>
            </a:r>
            <a:r>
              <a:rPr sz="2000" spc="-75" dirty="0">
                <a:latin typeface="Trebuchet MS"/>
                <a:cs typeface="Trebuchet MS"/>
              </a:rPr>
              <a:t>h</a:t>
            </a:r>
            <a:r>
              <a:rPr sz="2000" spc="-70" dirty="0">
                <a:latin typeface="Trebuchet MS"/>
                <a:cs typeface="Trebuchet MS"/>
              </a:rPr>
              <a:t>e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14" dirty="0">
                <a:latin typeface="Trebuchet MS"/>
                <a:cs typeface="Trebuchet MS"/>
              </a:rPr>
              <a:t>e</a:t>
            </a:r>
            <a:r>
              <a:rPr sz="2000" spc="-150" dirty="0">
                <a:latin typeface="Trebuchet MS"/>
                <a:cs typeface="Trebuchet MS"/>
              </a:rPr>
              <a:t>f</a:t>
            </a:r>
            <a:r>
              <a:rPr sz="2000" spc="-130" dirty="0">
                <a:latin typeface="Trebuchet MS"/>
                <a:cs typeface="Trebuchet MS"/>
              </a:rPr>
              <a:t>f</a:t>
            </a:r>
            <a:r>
              <a:rPr sz="2000" spc="-114" dirty="0">
                <a:latin typeface="Trebuchet MS"/>
                <a:cs typeface="Trebuchet MS"/>
              </a:rPr>
              <a:t>i</a:t>
            </a:r>
            <a:r>
              <a:rPr sz="2000" spc="-145" dirty="0">
                <a:latin typeface="Trebuchet MS"/>
                <a:cs typeface="Trebuchet MS"/>
              </a:rPr>
              <a:t>c</a:t>
            </a:r>
            <a:r>
              <a:rPr sz="2000" spc="-114" dirty="0">
                <a:latin typeface="Trebuchet MS"/>
                <a:cs typeface="Trebuchet MS"/>
              </a:rPr>
              <a:t>i</a:t>
            </a:r>
            <a:r>
              <a:rPr sz="2000" spc="-100" dirty="0">
                <a:latin typeface="Trebuchet MS"/>
                <a:cs typeface="Trebuchet MS"/>
              </a:rPr>
              <a:t>e</a:t>
            </a:r>
            <a:r>
              <a:rPr sz="2000" spc="-105" dirty="0">
                <a:latin typeface="Trebuchet MS"/>
                <a:cs typeface="Trebuchet MS"/>
              </a:rPr>
              <a:t>n</a:t>
            </a:r>
            <a:r>
              <a:rPr sz="2000" spc="-90" dirty="0">
                <a:latin typeface="Trebuchet MS"/>
                <a:cs typeface="Trebuchet MS"/>
              </a:rPr>
              <a:t>c</a:t>
            </a:r>
            <a:r>
              <a:rPr sz="2000" spc="-85" dirty="0">
                <a:latin typeface="Trebuchet MS"/>
                <a:cs typeface="Trebuchet MS"/>
              </a:rPr>
              <a:t>y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95" dirty="0">
                <a:latin typeface="Trebuchet MS"/>
                <a:cs typeface="Trebuchet MS"/>
              </a:rPr>
              <a:t>o</a:t>
            </a:r>
            <a:r>
              <a:rPr sz="2000" spc="-65" dirty="0">
                <a:latin typeface="Trebuchet MS"/>
                <a:cs typeface="Trebuchet MS"/>
              </a:rPr>
              <a:t>f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30" dirty="0">
                <a:latin typeface="Trebuchet MS"/>
                <a:cs typeface="Trebuchet MS"/>
              </a:rPr>
              <a:t>cell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25" dirty="0">
                <a:latin typeface="Trebuchet MS"/>
                <a:cs typeface="Trebuchet MS"/>
              </a:rPr>
              <a:t>d</a:t>
            </a:r>
            <a:r>
              <a:rPr sz="2000" spc="-60" dirty="0">
                <a:latin typeface="Trebuchet MS"/>
                <a:cs typeface="Trebuchet MS"/>
              </a:rPr>
              <a:t>i</a:t>
            </a:r>
            <a:r>
              <a:rPr sz="2000" spc="-25" dirty="0">
                <a:latin typeface="Trebuchet MS"/>
                <a:cs typeface="Trebuchet MS"/>
              </a:rPr>
              <a:t>s</a:t>
            </a:r>
            <a:r>
              <a:rPr sz="2000" spc="-114" dirty="0">
                <a:latin typeface="Trebuchet MS"/>
                <a:cs typeface="Trebuchet MS"/>
              </a:rPr>
              <a:t>i</a:t>
            </a:r>
            <a:r>
              <a:rPr sz="2000" spc="-65" dirty="0">
                <a:latin typeface="Trebuchet MS"/>
                <a:cs typeface="Trebuchet MS"/>
              </a:rPr>
              <a:t>n</a:t>
            </a:r>
            <a:r>
              <a:rPr sz="2000" spc="-145" dirty="0">
                <a:latin typeface="Trebuchet MS"/>
                <a:cs typeface="Trebuchet MS"/>
              </a:rPr>
              <a:t>t</a:t>
            </a:r>
            <a:r>
              <a:rPr sz="2000" spc="-100" dirty="0">
                <a:latin typeface="Trebuchet MS"/>
                <a:cs typeface="Trebuchet MS"/>
              </a:rPr>
              <a:t>e</a:t>
            </a:r>
            <a:r>
              <a:rPr sz="2000" spc="-70" dirty="0">
                <a:latin typeface="Trebuchet MS"/>
                <a:cs typeface="Trebuchet MS"/>
              </a:rPr>
              <a:t>g</a:t>
            </a:r>
            <a:r>
              <a:rPr sz="2000" spc="-125" dirty="0">
                <a:latin typeface="Trebuchet MS"/>
                <a:cs typeface="Trebuchet MS"/>
              </a:rPr>
              <a:t>r</a:t>
            </a:r>
            <a:r>
              <a:rPr sz="2000" spc="-110" dirty="0">
                <a:latin typeface="Trebuchet MS"/>
                <a:cs typeface="Trebuchet MS"/>
              </a:rPr>
              <a:t>a</a:t>
            </a:r>
            <a:r>
              <a:rPr sz="2000" spc="-120" dirty="0">
                <a:latin typeface="Trebuchet MS"/>
                <a:cs typeface="Trebuchet MS"/>
              </a:rPr>
              <a:t>t</a:t>
            </a:r>
            <a:r>
              <a:rPr sz="2000" spc="-114" dirty="0">
                <a:latin typeface="Trebuchet MS"/>
                <a:cs typeface="Trebuchet MS"/>
              </a:rPr>
              <a:t>i</a:t>
            </a:r>
            <a:r>
              <a:rPr sz="2000" spc="-25" dirty="0">
                <a:latin typeface="Trebuchet MS"/>
                <a:cs typeface="Trebuchet MS"/>
              </a:rPr>
              <a:t>o</a:t>
            </a:r>
            <a:r>
              <a:rPr sz="2000" spc="-45" dirty="0">
                <a:latin typeface="Trebuchet MS"/>
                <a:cs typeface="Trebuchet MS"/>
              </a:rPr>
              <a:t>n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95" dirty="0">
                <a:latin typeface="Trebuchet MS"/>
                <a:cs typeface="Trebuchet MS"/>
              </a:rPr>
              <a:t>a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95" dirty="0">
                <a:latin typeface="Trebuchet MS"/>
                <a:cs typeface="Trebuchet MS"/>
              </a:rPr>
              <a:t>c</a:t>
            </a:r>
            <a:r>
              <a:rPr sz="2000" spc="-90" dirty="0">
                <a:latin typeface="Trebuchet MS"/>
                <a:cs typeface="Trebuchet MS"/>
              </a:rPr>
              <a:t>o</a:t>
            </a:r>
            <a:r>
              <a:rPr sz="2000" spc="-50" dirty="0">
                <a:latin typeface="Trebuchet MS"/>
                <a:cs typeface="Trebuchet MS"/>
              </a:rPr>
              <a:t>s</a:t>
            </a:r>
            <a:r>
              <a:rPr sz="2000" spc="-185" dirty="0">
                <a:latin typeface="Trebuchet MS"/>
                <a:cs typeface="Trebuchet MS"/>
              </a:rPr>
              <a:t>t</a:t>
            </a:r>
            <a:r>
              <a:rPr sz="2000" spc="-125" dirty="0">
                <a:latin typeface="Trebuchet MS"/>
                <a:cs typeface="Trebuchet MS"/>
              </a:rPr>
              <a:t>-</a:t>
            </a:r>
            <a:r>
              <a:rPr sz="2000" spc="-150" dirty="0">
                <a:latin typeface="Trebuchet MS"/>
                <a:cs typeface="Trebuchet MS"/>
              </a:rPr>
              <a:t>e</a:t>
            </a:r>
            <a:r>
              <a:rPr sz="2000" spc="-114" dirty="0">
                <a:latin typeface="Trebuchet MS"/>
                <a:cs typeface="Trebuchet MS"/>
              </a:rPr>
              <a:t>f</a:t>
            </a:r>
            <a:r>
              <a:rPr sz="2000" spc="-180" dirty="0">
                <a:latin typeface="Trebuchet MS"/>
                <a:cs typeface="Trebuchet MS"/>
              </a:rPr>
              <a:t>f</a:t>
            </a:r>
            <a:r>
              <a:rPr sz="2000" spc="-95" dirty="0">
                <a:latin typeface="Trebuchet MS"/>
                <a:cs typeface="Trebuchet MS"/>
              </a:rPr>
              <a:t>e</a:t>
            </a:r>
            <a:r>
              <a:rPr sz="2000" spc="-145" dirty="0">
                <a:latin typeface="Trebuchet MS"/>
                <a:cs typeface="Trebuchet MS"/>
              </a:rPr>
              <a:t>c</a:t>
            </a:r>
            <a:r>
              <a:rPr sz="2000" spc="-125" dirty="0">
                <a:latin typeface="Trebuchet MS"/>
                <a:cs typeface="Trebuchet MS"/>
              </a:rPr>
              <a:t>t</a:t>
            </a:r>
            <a:r>
              <a:rPr sz="2000" spc="-114" dirty="0">
                <a:latin typeface="Trebuchet MS"/>
                <a:cs typeface="Trebuchet MS"/>
              </a:rPr>
              <a:t>i</a:t>
            </a:r>
            <a:r>
              <a:rPr sz="2000" spc="-105" dirty="0">
                <a:latin typeface="Trebuchet MS"/>
                <a:cs typeface="Trebuchet MS"/>
              </a:rPr>
              <a:t>v</a:t>
            </a:r>
            <a:r>
              <a:rPr sz="2000" spc="-100" dirty="0">
                <a:latin typeface="Trebuchet MS"/>
                <a:cs typeface="Trebuchet MS"/>
              </a:rPr>
              <a:t>e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65" dirty="0">
                <a:latin typeface="Trebuchet MS"/>
                <a:cs typeface="Trebuchet MS"/>
              </a:rPr>
              <a:t>m</a:t>
            </a:r>
            <a:r>
              <a:rPr sz="2000" spc="-95" dirty="0">
                <a:latin typeface="Trebuchet MS"/>
                <a:cs typeface="Trebuchet MS"/>
              </a:rPr>
              <a:t>a</a:t>
            </a:r>
            <a:r>
              <a:rPr sz="2000" spc="-65" dirty="0">
                <a:latin typeface="Trebuchet MS"/>
                <a:cs typeface="Trebuchet MS"/>
              </a:rPr>
              <a:t>nn</a:t>
            </a:r>
            <a:r>
              <a:rPr sz="2000" spc="-60" dirty="0">
                <a:latin typeface="Trebuchet MS"/>
                <a:cs typeface="Trebuchet MS"/>
              </a:rPr>
              <a:t>e</a:t>
            </a:r>
            <a:r>
              <a:rPr sz="2000" spc="-254" dirty="0">
                <a:latin typeface="Trebuchet MS"/>
                <a:cs typeface="Trebuchet MS"/>
              </a:rPr>
              <a:t>r</a:t>
            </a:r>
            <a:r>
              <a:rPr sz="2000" spc="-240" dirty="0">
                <a:latin typeface="Trebuchet MS"/>
                <a:cs typeface="Trebuchet MS"/>
              </a:rPr>
              <a:t>,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95" dirty="0">
                <a:latin typeface="Trebuchet MS"/>
                <a:cs typeface="Trebuchet MS"/>
              </a:rPr>
              <a:t>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6713220"/>
            <a:ext cx="7393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0" dirty="0">
                <a:latin typeface="Trebuchet MS"/>
                <a:cs typeface="Trebuchet MS"/>
              </a:rPr>
              <a:t>combination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physical,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chemical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enzymatic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methods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is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employed.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97238" y="6662419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98989"/>
                </a:solidFill>
                <a:latin typeface="Trebuchet MS"/>
                <a:cs typeface="Trebuchet MS"/>
              </a:rPr>
              <a:t>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4"/>
          <p:cNvSpPr txBox="1">
            <a:spLocks noGrp="1"/>
          </p:cNvSpPr>
          <p:nvPr>
            <p:ph type="title"/>
          </p:nvPr>
        </p:nvSpPr>
        <p:spPr>
          <a:xfrm>
            <a:off x="57499" y="22957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8620"/>
            <a:ext cx="9785350" cy="5511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b="1" u="sng" spc="-10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</a:rPr>
              <a:t>Stage </a:t>
            </a:r>
            <a:r>
              <a:rPr sz="2000" b="1" u="sng" spc="-18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</a:rPr>
              <a:t>3.</a:t>
            </a:r>
            <a:r>
              <a:rPr sz="2000" b="1" u="sng" spc="-20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3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</a:rPr>
              <a:t>Concentration: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125" dirty="0">
                <a:latin typeface="Trebuchet MS"/>
                <a:cs typeface="Trebuchet MS"/>
              </a:rPr>
              <a:t>filtrate </a:t>
            </a:r>
            <a:r>
              <a:rPr sz="2000" spc="-100" dirty="0">
                <a:latin typeface="Trebuchet MS"/>
                <a:cs typeface="Trebuchet MS"/>
              </a:rPr>
              <a:t>that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110" dirty="0">
                <a:latin typeface="Trebuchet MS"/>
                <a:cs typeface="Trebuchet MS"/>
              </a:rPr>
              <a:t>free </a:t>
            </a:r>
            <a:r>
              <a:rPr sz="2000" spc="-85" dirty="0">
                <a:latin typeface="Trebuchet MS"/>
                <a:cs typeface="Trebuchet MS"/>
              </a:rPr>
              <a:t>from </a:t>
            </a:r>
            <a:r>
              <a:rPr sz="2000" spc="-60" dirty="0">
                <a:latin typeface="Trebuchet MS"/>
                <a:cs typeface="Trebuchet MS"/>
              </a:rPr>
              <a:t>suspended </a:t>
            </a:r>
            <a:r>
              <a:rPr sz="2000" spc="-100" dirty="0">
                <a:latin typeface="Trebuchet MS"/>
                <a:cs typeface="Trebuchet MS"/>
              </a:rPr>
              <a:t>particles </a:t>
            </a:r>
            <a:r>
              <a:rPr sz="2000" spc="-130" dirty="0">
                <a:latin typeface="Trebuchet MS"/>
                <a:cs typeface="Trebuchet MS"/>
              </a:rPr>
              <a:t>(cells, cell </a:t>
            </a:r>
            <a:r>
              <a:rPr sz="2000" spc="-80" dirty="0">
                <a:latin typeface="Trebuchet MS"/>
                <a:cs typeface="Trebuchet MS"/>
              </a:rPr>
              <a:t>debris </a:t>
            </a:r>
            <a:r>
              <a:rPr sz="2000" spc="-155" dirty="0">
                <a:latin typeface="Trebuchet MS"/>
                <a:cs typeface="Trebuchet MS"/>
              </a:rPr>
              <a:t>etc.) </a:t>
            </a:r>
            <a:r>
              <a:rPr sz="2000" spc="-80" dirty="0">
                <a:latin typeface="Trebuchet MS"/>
                <a:cs typeface="Trebuchet MS"/>
              </a:rPr>
              <a:t>usually </a:t>
            </a:r>
            <a:r>
              <a:rPr sz="2000" spc="-85" dirty="0">
                <a:latin typeface="Trebuchet MS"/>
                <a:cs typeface="Trebuchet MS"/>
              </a:rPr>
              <a:t>contains 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80-  </a:t>
            </a:r>
            <a:r>
              <a:rPr sz="2000" u="sng" spc="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98% 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 </a:t>
            </a:r>
            <a:r>
              <a:rPr sz="2000" u="sng" spc="-1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water</a:t>
            </a:r>
            <a:r>
              <a:rPr sz="2000" spc="-160" dirty="0">
                <a:latin typeface="Trebuchet MS"/>
                <a:cs typeface="Trebuchet MS"/>
              </a:rPr>
              <a:t>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desired product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90" dirty="0">
                <a:latin typeface="Trebuchet MS"/>
                <a:cs typeface="Trebuchet MS"/>
              </a:rPr>
              <a:t>very </a:t>
            </a:r>
            <a:r>
              <a:rPr sz="2000" spc="-65" dirty="0">
                <a:latin typeface="Trebuchet MS"/>
                <a:cs typeface="Trebuchet MS"/>
              </a:rPr>
              <a:t>minor </a:t>
            </a:r>
            <a:r>
              <a:rPr sz="2000" spc="-100" dirty="0">
                <a:latin typeface="Trebuchet MS"/>
                <a:cs typeface="Trebuchet MS"/>
              </a:rPr>
              <a:t>constituent.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water 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has 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to 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be  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removed to </a:t>
            </a:r>
            <a:r>
              <a:rPr sz="2000" u="sng" spc="-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achieve </a:t>
            </a:r>
            <a:r>
              <a:rPr sz="2000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the 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product</a:t>
            </a:r>
            <a:r>
              <a:rPr sz="2000" u="sng" spc="-4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concentration</a:t>
            </a:r>
            <a:r>
              <a:rPr sz="2000" spc="-105" dirty="0"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35560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1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commonly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used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techniques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for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concentrating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biological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products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are:</a:t>
            </a:r>
            <a:endParaRPr sz="2000">
              <a:latin typeface="Trebuchet MS"/>
              <a:cs typeface="Trebuchet MS"/>
            </a:endParaRPr>
          </a:p>
          <a:p>
            <a:pPr marL="956944" lvl="1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56310" algn="l"/>
                <a:tab pos="956944" algn="l"/>
              </a:tabLst>
            </a:pPr>
            <a:r>
              <a:rPr sz="2000" spc="-90" dirty="0">
                <a:latin typeface="Trebuchet MS"/>
                <a:cs typeface="Trebuchet MS"/>
              </a:rPr>
              <a:t>Evaporation</a:t>
            </a:r>
            <a:endParaRPr sz="2000">
              <a:latin typeface="Trebuchet MS"/>
              <a:cs typeface="Trebuchet MS"/>
            </a:endParaRPr>
          </a:p>
          <a:p>
            <a:pPr marL="956944" lvl="1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56310" algn="l"/>
                <a:tab pos="956944" algn="l"/>
              </a:tabLst>
            </a:pPr>
            <a:r>
              <a:rPr sz="2000" spc="-100" dirty="0">
                <a:latin typeface="Trebuchet MS"/>
                <a:cs typeface="Trebuchet MS"/>
              </a:rPr>
              <a:t>Liquid-liquid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extraction</a:t>
            </a:r>
            <a:endParaRPr sz="2000">
              <a:latin typeface="Trebuchet MS"/>
              <a:cs typeface="Trebuchet MS"/>
            </a:endParaRPr>
          </a:p>
          <a:p>
            <a:pPr marL="956944" lvl="1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56310" algn="l"/>
                <a:tab pos="956944" algn="l"/>
              </a:tabLst>
            </a:pPr>
            <a:r>
              <a:rPr sz="2000" spc="-40" dirty="0">
                <a:latin typeface="Trebuchet MS"/>
                <a:cs typeface="Trebuchet MS"/>
              </a:rPr>
              <a:t>Membrane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filtration</a:t>
            </a:r>
            <a:endParaRPr sz="2000">
              <a:latin typeface="Trebuchet MS"/>
              <a:cs typeface="Trebuchet MS"/>
            </a:endParaRPr>
          </a:p>
          <a:p>
            <a:pPr marL="956944" lvl="1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56310" algn="l"/>
                <a:tab pos="956944" algn="l"/>
              </a:tabLst>
            </a:pPr>
            <a:r>
              <a:rPr sz="2000" spc="-100" dirty="0">
                <a:latin typeface="Trebuchet MS"/>
                <a:cs typeface="Trebuchet MS"/>
              </a:rPr>
              <a:t>Precipitation</a:t>
            </a:r>
            <a:endParaRPr sz="2000">
              <a:latin typeface="Trebuchet MS"/>
              <a:cs typeface="Trebuchet MS"/>
            </a:endParaRPr>
          </a:p>
          <a:p>
            <a:pPr marL="956944" lvl="1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56310" algn="l"/>
                <a:tab pos="956944" algn="l"/>
              </a:tabLst>
            </a:pPr>
            <a:r>
              <a:rPr sz="2000" spc="-75" dirty="0">
                <a:latin typeface="Trebuchet MS"/>
                <a:cs typeface="Trebuchet MS"/>
              </a:rPr>
              <a:t>Adsorption.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105" dirty="0">
                <a:latin typeface="Trebuchet MS"/>
                <a:cs typeface="Trebuchet MS"/>
              </a:rPr>
              <a:t>actual </a:t>
            </a:r>
            <a:r>
              <a:rPr sz="2000" spc="-90" dirty="0">
                <a:latin typeface="Trebuchet MS"/>
                <a:cs typeface="Trebuchet MS"/>
              </a:rPr>
              <a:t>procedure </a:t>
            </a:r>
            <a:r>
              <a:rPr sz="2000" spc="-85" dirty="0">
                <a:latin typeface="Trebuchet MS"/>
                <a:cs typeface="Trebuchet MS"/>
              </a:rPr>
              <a:t>adopted </a:t>
            </a:r>
            <a:r>
              <a:rPr sz="2000" spc="-70" dirty="0">
                <a:latin typeface="Trebuchet MS"/>
                <a:cs typeface="Trebuchet MS"/>
              </a:rPr>
              <a:t>depends </a:t>
            </a:r>
            <a:r>
              <a:rPr sz="2000" spc="-35" dirty="0">
                <a:latin typeface="Trebuchet MS"/>
                <a:cs typeface="Trebuchet MS"/>
              </a:rPr>
              <a:t>on </a:t>
            </a:r>
            <a:r>
              <a:rPr sz="2000" spc="-90" dirty="0">
                <a:latin typeface="Trebuchet MS"/>
                <a:cs typeface="Trebuchet MS"/>
              </a:rPr>
              <a:t>the nature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desired product </a:t>
            </a:r>
            <a:r>
              <a:rPr sz="2000" spc="-100" dirty="0">
                <a:latin typeface="Trebuchet MS"/>
                <a:cs typeface="Trebuchet MS"/>
              </a:rPr>
              <a:t>(quality </a:t>
            </a:r>
            <a:r>
              <a:rPr sz="2000" spc="-70" dirty="0">
                <a:latin typeface="Trebuchet MS"/>
                <a:cs typeface="Trebuchet MS"/>
              </a:rPr>
              <a:t>and  </a:t>
            </a:r>
            <a:r>
              <a:rPr sz="2000" spc="-90" dirty="0">
                <a:latin typeface="Trebuchet MS"/>
                <a:cs typeface="Trebuchet MS"/>
              </a:rPr>
              <a:t>quantity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to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retained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as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far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as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possible)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cost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55" dirty="0">
                <a:latin typeface="Trebuchet MS"/>
                <a:cs typeface="Trebuchet MS"/>
              </a:rPr>
              <a:t>factor.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97238" y="6662419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98989"/>
                </a:solidFill>
                <a:latin typeface="Trebuchet MS"/>
                <a:cs typeface="Trebuchet MS"/>
              </a:rPr>
              <a:t>21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16052"/>
            <a:ext cx="9785350" cy="59690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b="1" u="sng" spc="-1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1.</a:t>
            </a:r>
            <a:r>
              <a:rPr sz="2000" b="1" u="sng" spc="-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Evaporation: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90" dirty="0">
                <a:latin typeface="Trebuchet MS"/>
                <a:cs typeface="Trebuchet MS"/>
              </a:rPr>
              <a:t>Water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75" dirty="0">
                <a:latin typeface="Trebuchet MS"/>
                <a:cs typeface="Trebuchet MS"/>
              </a:rPr>
              <a:t>broth </a:t>
            </a:r>
            <a:r>
              <a:rPr sz="2000" spc="-125" dirty="0">
                <a:latin typeface="Trebuchet MS"/>
                <a:cs typeface="Trebuchet MS"/>
              </a:rPr>
              <a:t>filtrate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80" dirty="0">
                <a:latin typeface="Trebuchet MS"/>
                <a:cs typeface="Trebuchet MS"/>
              </a:rPr>
              <a:t>removed by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85" dirty="0">
                <a:latin typeface="Trebuchet MS"/>
                <a:cs typeface="Trebuchet MS"/>
              </a:rPr>
              <a:t>simple evaporation </a:t>
            </a:r>
            <a:r>
              <a:rPr sz="2000" spc="-95" dirty="0">
                <a:latin typeface="Trebuchet MS"/>
                <a:cs typeface="Trebuchet MS"/>
              </a:rPr>
              <a:t>process. </a:t>
            </a:r>
            <a:r>
              <a:rPr sz="2000" spc="-114" dirty="0">
                <a:latin typeface="Trebuchet MS"/>
                <a:cs typeface="Trebuchet MS"/>
              </a:rPr>
              <a:t>The  </a:t>
            </a:r>
            <a:r>
              <a:rPr sz="2000" spc="-100" dirty="0">
                <a:latin typeface="Trebuchet MS"/>
                <a:cs typeface="Trebuchet MS"/>
              </a:rPr>
              <a:t>evaporators,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114" dirty="0">
                <a:latin typeface="Trebuchet MS"/>
                <a:cs typeface="Trebuchet MS"/>
              </a:rPr>
              <a:t>general, </a:t>
            </a:r>
            <a:r>
              <a:rPr sz="2000" spc="-95" dirty="0">
                <a:latin typeface="Trebuchet MS"/>
                <a:cs typeface="Trebuchet MS"/>
              </a:rPr>
              <a:t>have a </a:t>
            </a:r>
            <a:r>
              <a:rPr sz="2000" spc="-85" dirty="0">
                <a:latin typeface="Trebuchet MS"/>
                <a:cs typeface="Trebuchet MS"/>
              </a:rPr>
              <a:t>heating </a:t>
            </a:r>
            <a:r>
              <a:rPr sz="2000" spc="-105" dirty="0">
                <a:latin typeface="Trebuchet MS"/>
                <a:cs typeface="Trebuchet MS"/>
              </a:rPr>
              <a:t>device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70" dirty="0">
                <a:latin typeface="Trebuchet MS"/>
                <a:cs typeface="Trebuchet MS"/>
              </a:rPr>
              <a:t>supply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14" dirty="0">
                <a:latin typeface="Trebuchet MS"/>
                <a:cs typeface="Trebuchet MS"/>
              </a:rPr>
              <a:t>steam,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85" dirty="0">
                <a:latin typeface="Trebuchet MS"/>
                <a:cs typeface="Trebuchet MS"/>
              </a:rPr>
              <a:t>unit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90" dirty="0">
                <a:latin typeface="Trebuchet MS"/>
                <a:cs typeface="Trebuchet MS"/>
              </a:rPr>
              <a:t>the  </a:t>
            </a:r>
            <a:r>
              <a:rPr sz="2000" spc="-85" dirty="0">
                <a:latin typeface="Trebuchet MS"/>
                <a:cs typeface="Trebuchet MS"/>
              </a:rPr>
              <a:t>separation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0" dirty="0">
                <a:latin typeface="Trebuchet MS"/>
                <a:cs typeface="Trebuchet MS"/>
              </a:rPr>
              <a:t>concentrated </a:t>
            </a:r>
            <a:r>
              <a:rPr sz="2000" spc="-85" dirty="0">
                <a:latin typeface="Trebuchet MS"/>
                <a:cs typeface="Trebuchet MS"/>
              </a:rPr>
              <a:t>product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20" dirty="0">
                <a:latin typeface="Trebuchet MS"/>
                <a:cs typeface="Trebuchet MS"/>
              </a:rPr>
              <a:t>vapour,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75" dirty="0">
                <a:latin typeface="Trebuchet MS"/>
                <a:cs typeface="Trebuchet MS"/>
              </a:rPr>
              <a:t>condenser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70" dirty="0">
                <a:latin typeface="Trebuchet MS"/>
                <a:cs typeface="Trebuchet MS"/>
              </a:rPr>
              <a:t>condensing </a:t>
            </a:r>
            <a:r>
              <a:rPr sz="2000" spc="-120" dirty="0">
                <a:latin typeface="Trebuchet MS"/>
                <a:cs typeface="Trebuchet MS"/>
              </a:rPr>
              <a:t>vapour,  </a:t>
            </a:r>
            <a:r>
              <a:rPr sz="2000" spc="-80" dirty="0">
                <a:latin typeface="Trebuchet MS"/>
                <a:cs typeface="Trebuchet MS"/>
              </a:rPr>
              <a:t>accessories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5" dirty="0">
                <a:latin typeface="Trebuchet MS"/>
                <a:cs typeface="Trebuchet MS"/>
              </a:rPr>
              <a:t>control</a:t>
            </a:r>
            <a:r>
              <a:rPr sz="2000" spc="-30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equipment.</a:t>
            </a:r>
            <a:endParaRPr sz="2000">
              <a:latin typeface="Trebuchet MS"/>
              <a:cs typeface="Trebuchet MS"/>
            </a:endParaRPr>
          </a:p>
          <a:p>
            <a:pPr marL="35560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60" dirty="0">
                <a:latin typeface="Trebuchet MS"/>
                <a:cs typeface="Trebuchet MS"/>
              </a:rPr>
              <a:t>Some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important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types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evaporators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common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use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briefly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described: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Trebuchet MS"/>
              <a:cs typeface="Trebuchet MS"/>
            </a:endParaRPr>
          </a:p>
          <a:p>
            <a:pPr marL="267970" lvl="1" indent="-199390">
              <a:lnSpc>
                <a:spcPct val="100000"/>
              </a:lnSpc>
              <a:spcBef>
                <a:spcPts val="2010"/>
              </a:spcBef>
              <a:buAutoNum type="romanLcParenR"/>
              <a:tabLst>
                <a:tab pos="268605" algn="l"/>
              </a:tabLst>
            </a:pPr>
            <a:r>
              <a:rPr sz="2000" b="1" spc="-120" dirty="0">
                <a:latin typeface="Trebuchet MS"/>
                <a:cs typeface="Trebuchet MS"/>
              </a:rPr>
              <a:t>Plate</a:t>
            </a:r>
            <a:r>
              <a:rPr sz="2000" b="1" spc="-150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evaporators:</a:t>
            </a:r>
            <a:endParaRPr sz="2000">
              <a:latin typeface="Trebuchet MS"/>
              <a:cs typeface="Trebuchet MS"/>
            </a:endParaRPr>
          </a:p>
          <a:p>
            <a:pPr marL="12700" marR="5080" indent="57150">
              <a:lnSpc>
                <a:spcPct val="150000"/>
              </a:lnSpc>
            </a:pP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90" dirty="0">
                <a:latin typeface="Trebuchet MS"/>
                <a:cs typeface="Trebuchet MS"/>
              </a:rPr>
              <a:t>liquid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100" dirty="0">
                <a:latin typeface="Trebuchet MS"/>
                <a:cs typeface="Trebuchet MS"/>
              </a:rPr>
              <a:t>concentrated </a:t>
            </a:r>
            <a:r>
              <a:rPr sz="2000" spc="-85" dirty="0">
                <a:latin typeface="Trebuchet MS"/>
                <a:cs typeface="Trebuchet MS"/>
              </a:rPr>
              <a:t>flows </a:t>
            </a:r>
            <a:r>
              <a:rPr sz="2000" spc="-80" dirty="0">
                <a:latin typeface="Trebuchet MS"/>
                <a:cs typeface="Trebuchet MS"/>
              </a:rPr>
              <a:t>over </a:t>
            </a:r>
            <a:r>
              <a:rPr sz="2000" spc="-114" dirty="0">
                <a:latin typeface="Trebuchet MS"/>
                <a:cs typeface="Trebuchet MS"/>
              </a:rPr>
              <a:t>plates. </a:t>
            </a:r>
            <a:r>
              <a:rPr sz="2000" spc="-25" dirty="0">
                <a:latin typeface="Trebuchet MS"/>
                <a:cs typeface="Trebuchet MS"/>
              </a:rPr>
              <a:t>As </a:t>
            </a:r>
            <a:r>
              <a:rPr sz="2000" spc="-90" dirty="0">
                <a:latin typeface="Trebuchet MS"/>
                <a:cs typeface="Trebuchet MS"/>
              </a:rPr>
              <a:t>the steam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5" dirty="0">
                <a:latin typeface="Trebuchet MS"/>
                <a:cs typeface="Trebuchet MS"/>
              </a:rPr>
              <a:t>supplied, </a:t>
            </a:r>
            <a:r>
              <a:rPr sz="2000" spc="-90" dirty="0">
                <a:latin typeface="Trebuchet MS"/>
                <a:cs typeface="Trebuchet MS"/>
              </a:rPr>
              <a:t>the liquid </a:t>
            </a:r>
            <a:r>
              <a:rPr sz="2000" spc="-85" dirty="0">
                <a:latin typeface="Trebuchet MS"/>
                <a:cs typeface="Trebuchet MS"/>
              </a:rPr>
              <a:t>gets  </a:t>
            </a:r>
            <a:r>
              <a:rPr sz="2000" spc="-100" dirty="0">
                <a:latin typeface="Trebuchet MS"/>
                <a:cs typeface="Trebuchet MS"/>
              </a:rPr>
              <a:t>concentrated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80" dirty="0">
                <a:latin typeface="Trebuchet MS"/>
                <a:cs typeface="Trebuchet MS"/>
              </a:rPr>
              <a:t>becomes</a:t>
            </a:r>
            <a:r>
              <a:rPr sz="2000" spc="-29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viscous.</a:t>
            </a:r>
            <a:endParaRPr sz="2000">
              <a:latin typeface="Trebuchet MS"/>
              <a:cs typeface="Trebuchet MS"/>
            </a:endParaRPr>
          </a:p>
          <a:p>
            <a:pPr marL="330200" lvl="1" indent="-260985">
              <a:lnSpc>
                <a:spcPct val="100000"/>
              </a:lnSpc>
              <a:spcBef>
                <a:spcPts val="1200"/>
              </a:spcBef>
              <a:buAutoNum type="romanLcParenR" startAt="2"/>
              <a:tabLst>
                <a:tab pos="330200" algn="l"/>
              </a:tabLst>
            </a:pPr>
            <a:r>
              <a:rPr sz="2000" b="1" spc="-125" dirty="0">
                <a:latin typeface="Trebuchet MS"/>
                <a:cs typeface="Trebuchet MS"/>
              </a:rPr>
              <a:t>Falling </a:t>
            </a:r>
            <a:r>
              <a:rPr sz="2000" b="1" spc="-105" dirty="0">
                <a:latin typeface="Trebuchet MS"/>
                <a:cs typeface="Trebuchet MS"/>
              </a:rPr>
              <a:t>film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evaporators: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50000"/>
              </a:lnSpc>
            </a:pPr>
            <a:r>
              <a:rPr sz="2000" spc="-50" dirty="0">
                <a:latin typeface="Trebuchet MS"/>
                <a:cs typeface="Trebuchet MS"/>
              </a:rPr>
              <a:t>In </a:t>
            </a:r>
            <a:r>
              <a:rPr sz="2000" spc="-80" dirty="0">
                <a:latin typeface="Trebuchet MS"/>
                <a:cs typeface="Trebuchet MS"/>
              </a:rPr>
              <a:t>this </a:t>
            </a:r>
            <a:r>
              <a:rPr sz="2000" spc="-125" dirty="0">
                <a:latin typeface="Trebuchet MS"/>
                <a:cs typeface="Trebuchet MS"/>
              </a:rPr>
              <a:t>case, </a:t>
            </a:r>
            <a:r>
              <a:rPr sz="2000" spc="-90" dirty="0">
                <a:latin typeface="Trebuchet MS"/>
                <a:cs typeface="Trebuchet MS"/>
              </a:rPr>
              <a:t>the liquid </a:t>
            </a:r>
            <a:r>
              <a:rPr sz="2000" spc="-85" dirty="0">
                <a:latin typeface="Trebuchet MS"/>
                <a:cs typeface="Trebuchet MS"/>
              </a:rPr>
              <a:t>flows </a:t>
            </a:r>
            <a:r>
              <a:rPr sz="2000" spc="-55" dirty="0">
                <a:latin typeface="Trebuchet MS"/>
                <a:cs typeface="Trebuchet MS"/>
              </a:rPr>
              <a:t>down </a:t>
            </a:r>
            <a:r>
              <a:rPr sz="2000" spc="-70" dirty="0">
                <a:latin typeface="Trebuchet MS"/>
                <a:cs typeface="Trebuchet MS"/>
              </a:rPr>
              <a:t>long </a:t>
            </a:r>
            <a:r>
              <a:rPr sz="2000" spc="-75" dirty="0">
                <a:latin typeface="Trebuchet MS"/>
                <a:cs typeface="Trebuchet MS"/>
              </a:rPr>
              <a:t>tubes </a:t>
            </a:r>
            <a:r>
              <a:rPr sz="2000" spc="-85" dirty="0">
                <a:latin typeface="Trebuchet MS"/>
                <a:cs typeface="Trebuchet MS"/>
              </a:rPr>
              <a:t>which gets </a:t>
            </a:r>
            <a:r>
              <a:rPr sz="2000" spc="-90" dirty="0">
                <a:latin typeface="Trebuchet MS"/>
                <a:cs typeface="Trebuchet MS"/>
              </a:rPr>
              <a:t>distributed </a:t>
            </a:r>
            <a:r>
              <a:rPr sz="2000" spc="-65" dirty="0">
                <a:latin typeface="Trebuchet MS"/>
                <a:cs typeface="Trebuchet MS"/>
              </a:rPr>
              <a:t>as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80" dirty="0">
                <a:latin typeface="Trebuchet MS"/>
                <a:cs typeface="Trebuchet MS"/>
              </a:rPr>
              <a:t>thin </a:t>
            </a:r>
            <a:r>
              <a:rPr sz="2000" spc="-110" dirty="0">
                <a:latin typeface="Trebuchet MS"/>
                <a:cs typeface="Trebuchet MS"/>
              </a:rPr>
              <a:t>film </a:t>
            </a:r>
            <a:r>
              <a:rPr sz="2000" spc="-80" dirty="0">
                <a:latin typeface="Trebuchet MS"/>
                <a:cs typeface="Trebuchet MS"/>
              </a:rPr>
              <a:t>over </a:t>
            </a:r>
            <a:r>
              <a:rPr sz="2000" spc="-90" dirty="0">
                <a:latin typeface="Trebuchet MS"/>
                <a:cs typeface="Trebuchet MS"/>
              </a:rPr>
              <a:t>the  </a:t>
            </a:r>
            <a:r>
              <a:rPr sz="2000" spc="-85" dirty="0">
                <a:latin typeface="Trebuchet MS"/>
                <a:cs typeface="Trebuchet MS"/>
              </a:rPr>
              <a:t>heating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surface.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Falling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film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evaporators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suitable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for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removing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water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from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viscous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products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6512052"/>
            <a:ext cx="17202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22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fermentation.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97238" y="6662419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98989"/>
                </a:solidFill>
                <a:latin typeface="Trebuchet MS"/>
                <a:cs typeface="Trebuchet MS"/>
              </a:rPr>
              <a:t>22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15" y="1339850"/>
            <a:ext cx="9836785" cy="3225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34645" indent="-322580" algn="just">
              <a:lnSpc>
                <a:spcPct val="100000"/>
              </a:lnSpc>
              <a:spcBef>
                <a:spcPts val="1300"/>
              </a:spcBef>
              <a:buAutoNum type="romanLcParenR" startAt="3"/>
              <a:tabLst>
                <a:tab pos="335280" algn="l"/>
              </a:tabLst>
            </a:pPr>
            <a:r>
              <a:rPr sz="2000" b="1" spc="-155" dirty="0">
                <a:latin typeface="Trebuchet MS"/>
                <a:cs typeface="Trebuchet MS"/>
              </a:rPr>
              <a:t>Forced </a:t>
            </a:r>
            <a:r>
              <a:rPr sz="2000" b="1" spc="-105" dirty="0">
                <a:latin typeface="Trebuchet MS"/>
                <a:cs typeface="Trebuchet MS"/>
              </a:rPr>
              <a:t>film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evaporators:</a:t>
            </a:r>
            <a:endParaRPr sz="2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90" dirty="0">
                <a:latin typeface="Trebuchet MS"/>
                <a:cs typeface="Trebuchet MS"/>
              </a:rPr>
              <a:t>liquid </a:t>
            </a:r>
            <a:r>
              <a:rPr sz="2000" spc="-95" dirty="0">
                <a:latin typeface="Trebuchet MS"/>
                <a:cs typeface="Trebuchet MS"/>
              </a:rPr>
              <a:t>films </a:t>
            </a:r>
            <a:r>
              <a:rPr sz="2000" spc="-100" dirty="0">
                <a:latin typeface="Trebuchet MS"/>
                <a:cs typeface="Trebuchet MS"/>
              </a:rPr>
              <a:t>are mechanically </a:t>
            </a:r>
            <a:r>
              <a:rPr sz="2000" spc="-85" dirty="0">
                <a:latin typeface="Trebuchet MS"/>
                <a:cs typeface="Trebuchet MS"/>
              </a:rPr>
              <a:t>driven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80" dirty="0">
                <a:latin typeface="Trebuchet MS"/>
                <a:cs typeface="Trebuchet MS"/>
              </a:rPr>
              <a:t>these </a:t>
            </a:r>
            <a:r>
              <a:rPr sz="2000" spc="-95" dirty="0">
                <a:latin typeface="Trebuchet MS"/>
                <a:cs typeface="Trebuchet MS"/>
              </a:rPr>
              <a:t>devices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90" dirty="0">
                <a:latin typeface="Trebuchet MS"/>
                <a:cs typeface="Trebuchet MS"/>
              </a:rPr>
              <a:t>suitable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80" dirty="0">
                <a:latin typeface="Trebuchet MS"/>
                <a:cs typeface="Trebuchet MS"/>
              </a:rPr>
              <a:t>producing </a:t>
            </a:r>
            <a:r>
              <a:rPr sz="2000" spc="-75" dirty="0">
                <a:latin typeface="Trebuchet MS"/>
                <a:cs typeface="Trebuchet MS"/>
              </a:rPr>
              <a:t>dry  </a:t>
            </a:r>
            <a:r>
              <a:rPr sz="2000" spc="-85" dirty="0">
                <a:latin typeface="Trebuchet MS"/>
                <a:cs typeface="Trebuchet MS"/>
              </a:rPr>
              <a:t>product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concentrates.</a:t>
            </a:r>
            <a:endParaRPr sz="2000" dirty="0">
              <a:latin typeface="Trebuchet MS"/>
              <a:cs typeface="Trebuchet MS"/>
            </a:endParaRPr>
          </a:p>
          <a:p>
            <a:pPr marL="331470" indent="-319405" algn="just">
              <a:lnSpc>
                <a:spcPct val="100000"/>
              </a:lnSpc>
              <a:spcBef>
                <a:spcPts val="1200"/>
              </a:spcBef>
              <a:buAutoNum type="romanLcParenR" startAt="4"/>
              <a:tabLst>
                <a:tab pos="332105" algn="l"/>
              </a:tabLst>
            </a:pPr>
            <a:r>
              <a:rPr sz="2000" b="1" spc="-120" dirty="0">
                <a:latin typeface="Trebuchet MS"/>
                <a:cs typeface="Trebuchet MS"/>
              </a:rPr>
              <a:t>Centrifugal </a:t>
            </a:r>
            <a:r>
              <a:rPr sz="2000" b="1" spc="-135" dirty="0">
                <a:latin typeface="Trebuchet MS"/>
                <a:cs typeface="Trebuchet MS"/>
              </a:rPr>
              <a:t>forced </a:t>
            </a:r>
            <a:r>
              <a:rPr sz="2000" b="1" spc="-105" dirty="0">
                <a:latin typeface="Trebuchet MS"/>
                <a:cs typeface="Trebuchet MS"/>
              </a:rPr>
              <a:t>film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evaporators:</a:t>
            </a:r>
            <a:endParaRPr sz="2000" dirty="0">
              <a:latin typeface="Trebuchet MS"/>
              <a:cs typeface="Trebuchet MS"/>
            </a:endParaRPr>
          </a:p>
          <a:p>
            <a:pPr marL="12700" marR="5715" algn="just">
              <a:lnSpc>
                <a:spcPct val="150000"/>
              </a:lnSpc>
            </a:pPr>
            <a:r>
              <a:rPr sz="2000" spc="-90" dirty="0">
                <a:latin typeface="Trebuchet MS"/>
                <a:cs typeface="Trebuchet MS"/>
              </a:rPr>
              <a:t>These </a:t>
            </a:r>
            <a:r>
              <a:rPr sz="2000" spc="-85" dirty="0">
                <a:latin typeface="Trebuchet MS"/>
                <a:cs typeface="Trebuchet MS"/>
              </a:rPr>
              <a:t>equipment </a:t>
            </a:r>
            <a:r>
              <a:rPr sz="2000" spc="-100" dirty="0">
                <a:latin typeface="Trebuchet MS"/>
                <a:cs typeface="Trebuchet MS"/>
              </a:rPr>
              <a:t>evaporate </a:t>
            </a:r>
            <a:r>
              <a:rPr sz="2000" spc="-90" dirty="0">
                <a:latin typeface="Trebuchet MS"/>
                <a:cs typeface="Trebuchet MS"/>
              </a:rPr>
              <a:t>the liquid very </a:t>
            </a:r>
            <a:r>
              <a:rPr sz="2000" spc="-100" dirty="0">
                <a:latin typeface="Trebuchet MS"/>
                <a:cs typeface="Trebuchet MS"/>
              </a:rPr>
              <a:t>quickly </a:t>
            </a:r>
            <a:r>
              <a:rPr sz="2000" spc="-95" dirty="0">
                <a:latin typeface="Trebuchet MS"/>
                <a:cs typeface="Trebuchet MS"/>
              </a:rPr>
              <a:t>(in </a:t>
            </a:r>
            <a:r>
              <a:rPr sz="2000" spc="-90" dirty="0">
                <a:latin typeface="Trebuchet MS"/>
                <a:cs typeface="Trebuchet MS"/>
              </a:rPr>
              <a:t>seconds), hence suitable </a:t>
            </a:r>
            <a:r>
              <a:rPr sz="2000" spc="-95" dirty="0">
                <a:latin typeface="Trebuchet MS"/>
                <a:cs typeface="Trebuchet MS"/>
              </a:rPr>
              <a:t>for  concentrating </a:t>
            </a:r>
            <a:r>
              <a:rPr sz="2000" spc="-90" dirty="0">
                <a:latin typeface="Trebuchet MS"/>
                <a:cs typeface="Trebuchet MS"/>
              </a:rPr>
              <a:t>even </a:t>
            </a:r>
            <a:r>
              <a:rPr sz="2000" spc="-110" dirty="0">
                <a:latin typeface="Trebuchet MS"/>
                <a:cs typeface="Trebuchet MS"/>
              </a:rPr>
              <a:t>heat-labile </a:t>
            </a:r>
            <a:r>
              <a:rPr sz="2000" spc="-90" dirty="0">
                <a:latin typeface="Trebuchet MS"/>
                <a:cs typeface="Trebuchet MS"/>
              </a:rPr>
              <a:t>substances. </a:t>
            </a:r>
            <a:r>
              <a:rPr sz="2000" spc="-50" dirty="0">
                <a:latin typeface="Trebuchet MS"/>
                <a:cs typeface="Trebuchet MS"/>
              </a:rPr>
              <a:t>In </a:t>
            </a:r>
            <a:r>
              <a:rPr sz="2000" spc="-80" dirty="0">
                <a:latin typeface="Trebuchet MS"/>
                <a:cs typeface="Trebuchet MS"/>
              </a:rPr>
              <a:t>these </a:t>
            </a:r>
            <a:r>
              <a:rPr sz="2000" spc="-100" dirty="0">
                <a:latin typeface="Trebuchet MS"/>
                <a:cs typeface="Trebuchet MS"/>
              </a:rPr>
              <a:t>evaporators,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105" dirty="0">
                <a:latin typeface="Trebuchet MS"/>
                <a:cs typeface="Trebuchet MS"/>
              </a:rPr>
              <a:t>centrifugal </a:t>
            </a:r>
            <a:r>
              <a:rPr sz="2000" spc="-110" dirty="0">
                <a:latin typeface="Trebuchet MS"/>
                <a:cs typeface="Trebuchet MS"/>
              </a:rPr>
              <a:t>force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90" dirty="0">
                <a:latin typeface="Trebuchet MS"/>
                <a:cs typeface="Trebuchet MS"/>
              </a:rPr>
              <a:t>to  </a:t>
            </a:r>
            <a:r>
              <a:rPr sz="2000" spc="-55" dirty="0">
                <a:latin typeface="Trebuchet MS"/>
                <a:cs typeface="Trebuchet MS"/>
              </a:rPr>
              <a:t>pass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on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liquid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over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heated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plates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or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conical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surfaces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for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instantaneous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evaporation.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19100"/>
            <a:ext cx="9785985" cy="59690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b="1" u="sng" spc="-1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2. </a:t>
            </a:r>
            <a:r>
              <a:rPr sz="2000" b="1" u="sng" spc="-1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Liquid-Liquid</a:t>
            </a:r>
            <a:r>
              <a:rPr sz="2000" b="1" u="sng" spc="-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Extraction:</a:t>
            </a:r>
            <a:endParaRPr sz="2000">
              <a:latin typeface="Trebuchet MS"/>
              <a:cs typeface="Trebuchet MS"/>
            </a:endParaRPr>
          </a:p>
          <a:p>
            <a:pPr marL="12700" marR="5715" algn="just">
              <a:lnSpc>
                <a:spcPct val="150000"/>
              </a:lnSpc>
            </a:pP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concentration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5" dirty="0">
                <a:latin typeface="Trebuchet MS"/>
                <a:cs typeface="Trebuchet MS"/>
              </a:rPr>
              <a:t>biological </a:t>
            </a:r>
            <a:r>
              <a:rPr sz="2000" spc="-80" dirty="0">
                <a:latin typeface="Trebuchet MS"/>
                <a:cs typeface="Trebuchet MS"/>
              </a:rPr>
              <a:t>products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100" dirty="0">
                <a:latin typeface="Trebuchet MS"/>
                <a:cs typeface="Trebuchet MS"/>
              </a:rPr>
              <a:t>achieved </a:t>
            </a:r>
            <a:r>
              <a:rPr sz="2000" spc="-80" dirty="0">
                <a:latin typeface="Trebuchet MS"/>
                <a:cs typeface="Trebuchet MS"/>
              </a:rPr>
              <a:t>by </a:t>
            </a:r>
            <a:r>
              <a:rPr sz="2000" spc="-90" dirty="0">
                <a:latin typeface="Trebuchet MS"/>
                <a:cs typeface="Trebuchet MS"/>
              </a:rPr>
              <a:t>transferring the </a:t>
            </a:r>
            <a:r>
              <a:rPr sz="2000" spc="-85" dirty="0">
                <a:latin typeface="Trebuchet MS"/>
                <a:cs typeface="Trebuchet MS"/>
              </a:rPr>
              <a:t>desired product  </a:t>
            </a:r>
            <a:r>
              <a:rPr sz="2000" spc="-90" dirty="0">
                <a:latin typeface="Trebuchet MS"/>
                <a:cs typeface="Trebuchet MS"/>
              </a:rPr>
              <a:t>(solute) </a:t>
            </a:r>
            <a:r>
              <a:rPr sz="2000" spc="-85" dirty="0">
                <a:latin typeface="Trebuchet MS"/>
                <a:cs typeface="Trebuchet MS"/>
              </a:rPr>
              <a:t>from </a:t>
            </a:r>
            <a:r>
              <a:rPr sz="2000" spc="-60" dirty="0">
                <a:latin typeface="Trebuchet MS"/>
                <a:cs typeface="Trebuchet MS"/>
              </a:rPr>
              <a:t>one </a:t>
            </a:r>
            <a:r>
              <a:rPr sz="2000" spc="-90" dirty="0">
                <a:latin typeface="Trebuchet MS"/>
                <a:cs typeface="Trebuchet MS"/>
              </a:rPr>
              <a:t>liquid </a:t>
            </a:r>
            <a:r>
              <a:rPr sz="2000" spc="-70" dirty="0">
                <a:latin typeface="Trebuchet MS"/>
                <a:cs typeface="Trebuchet MS"/>
              </a:rPr>
              <a:t>phase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75" dirty="0">
                <a:latin typeface="Trebuchet MS"/>
                <a:cs typeface="Trebuchet MS"/>
              </a:rPr>
              <a:t>another </a:t>
            </a:r>
            <a:r>
              <a:rPr sz="2000" spc="-90" dirty="0">
                <a:latin typeface="Trebuchet MS"/>
                <a:cs typeface="Trebuchet MS"/>
              </a:rPr>
              <a:t>liquid </a:t>
            </a:r>
            <a:r>
              <a:rPr sz="2000" spc="-95" dirty="0">
                <a:latin typeface="Trebuchet MS"/>
                <a:cs typeface="Trebuchet MS"/>
              </a:rPr>
              <a:t>phase, a </a:t>
            </a:r>
            <a:r>
              <a:rPr sz="2000" spc="-60" dirty="0">
                <a:latin typeface="Trebuchet MS"/>
                <a:cs typeface="Trebuchet MS"/>
              </a:rPr>
              <a:t>phenomenon </a:t>
            </a:r>
            <a:r>
              <a:rPr sz="2000" spc="-105" dirty="0">
                <a:latin typeface="Trebuchet MS"/>
                <a:cs typeface="Trebuchet MS"/>
              </a:rPr>
              <a:t>referred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65" dirty="0">
                <a:latin typeface="Trebuchet MS"/>
                <a:cs typeface="Trebuchet MS"/>
              </a:rPr>
              <a:t>as </a:t>
            </a:r>
            <a:r>
              <a:rPr sz="2000" spc="-95" dirty="0">
                <a:latin typeface="Trebuchet MS"/>
                <a:cs typeface="Trebuchet MS"/>
              </a:rPr>
              <a:t>liquid-  </a:t>
            </a:r>
            <a:r>
              <a:rPr sz="2000" spc="-90" dirty="0">
                <a:latin typeface="Trebuchet MS"/>
                <a:cs typeface="Trebuchet MS"/>
              </a:rPr>
              <a:t>liquid </a:t>
            </a:r>
            <a:r>
              <a:rPr sz="2000" spc="-120" dirty="0">
                <a:latin typeface="Trebuchet MS"/>
                <a:cs typeface="Trebuchet MS"/>
              </a:rPr>
              <a:t>extraction. </a:t>
            </a:r>
            <a:r>
              <a:rPr sz="2000" spc="-70" dirty="0">
                <a:latin typeface="Trebuchet MS"/>
                <a:cs typeface="Trebuchet MS"/>
              </a:rPr>
              <a:t>Besides </a:t>
            </a:r>
            <a:r>
              <a:rPr sz="2000" spc="-105" dirty="0">
                <a:latin typeface="Trebuchet MS"/>
                <a:cs typeface="Trebuchet MS"/>
              </a:rPr>
              <a:t>concentration, </a:t>
            </a:r>
            <a:r>
              <a:rPr sz="2000" spc="-80" dirty="0">
                <a:latin typeface="Trebuchet MS"/>
                <a:cs typeface="Trebuchet MS"/>
              </a:rPr>
              <a:t>this </a:t>
            </a:r>
            <a:r>
              <a:rPr sz="2000" spc="-90" dirty="0">
                <a:latin typeface="Trebuchet MS"/>
                <a:cs typeface="Trebuchet MS"/>
              </a:rPr>
              <a:t>technique </a:t>
            </a:r>
            <a:r>
              <a:rPr sz="2000" spc="-70" dirty="0">
                <a:latin typeface="Trebuchet MS"/>
                <a:cs typeface="Trebuchet MS"/>
              </a:rPr>
              <a:t>is also </a:t>
            </a:r>
            <a:r>
              <a:rPr sz="2000" spc="-85" dirty="0">
                <a:latin typeface="Trebuchet MS"/>
                <a:cs typeface="Trebuchet MS"/>
              </a:rPr>
              <a:t>useful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100" dirty="0">
                <a:latin typeface="Trebuchet MS"/>
                <a:cs typeface="Trebuchet MS"/>
              </a:rPr>
              <a:t>partial </a:t>
            </a:r>
            <a:r>
              <a:rPr sz="2000" spc="-95" dirty="0">
                <a:latin typeface="Trebuchet MS"/>
                <a:cs typeface="Trebuchet MS"/>
              </a:rPr>
              <a:t>purification </a:t>
            </a:r>
            <a:r>
              <a:rPr sz="2000" spc="-80" dirty="0">
                <a:latin typeface="Trebuchet MS"/>
                <a:cs typeface="Trebuchet MS"/>
              </a:rPr>
              <a:t>of  </a:t>
            </a:r>
            <a:r>
              <a:rPr sz="2000" spc="-95" dirty="0">
                <a:latin typeface="Trebuchet MS"/>
                <a:cs typeface="Trebuchet MS"/>
              </a:rPr>
              <a:t>a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product.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114" dirty="0">
                <a:latin typeface="Trebuchet MS"/>
                <a:cs typeface="Trebuchet MS"/>
              </a:rPr>
              <a:t>efficiency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5" dirty="0">
                <a:latin typeface="Trebuchet MS"/>
                <a:cs typeface="Trebuchet MS"/>
              </a:rPr>
              <a:t>extraction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85" dirty="0">
                <a:latin typeface="Trebuchet MS"/>
                <a:cs typeface="Trebuchet MS"/>
              </a:rPr>
              <a:t>dependent </a:t>
            </a:r>
            <a:r>
              <a:rPr sz="2000" spc="-35" dirty="0">
                <a:latin typeface="Trebuchet MS"/>
                <a:cs typeface="Trebuchet MS"/>
              </a:rPr>
              <a:t>on </a:t>
            </a:r>
            <a:r>
              <a:rPr sz="2000" spc="-90" dirty="0">
                <a:latin typeface="Trebuchet MS"/>
                <a:cs typeface="Trebuchet MS"/>
              </a:rPr>
              <a:t>the partition </a:t>
            </a:r>
            <a:r>
              <a:rPr sz="2000" spc="-114" dirty="0">
                <a:latin typeface="Trebuchet MS"/>
                <a:cs typeface="Trebuchet MS"/>
              </a:rPr>
              <a:t>coefficient </a:t>
            </a:r>
            <a:r>
              <a:rPr sz="2000" spc="-170" dirty="0">
                <a:latin typeface="Trebuchet MS"/>
                <a:cs typeface="Trebuchet MS"/>
              </a:rPr>
              <a:t>i.e.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10" dirty="0">
                <a:latin typeface="Trebuchet MS"/>
                <a:cs typeface="Trebuchet MS"/>
              </a:rPr>
              <a:t>relative  </a:t>
            </a:r>
            <a:r>
              <a:rPr sz="2000" spc="-80" dirty="0">
                <a:latin typeface="Trebuchet MS"/>
                <a:cs typeface="Trebuchet MS"/>
              </a:rPr>
              <a:t>distribution of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80" dirty="0">
                <a:latin typeface="Trebuchet MS"/>
                <a:cs typeface="Trebuchet MS"/>
              </a:rPr>
              <a:t>substance </a:t>
            </a:r>
            <a:r>
              <a:rPr sz="2000" spc="-90" dirty="0">
                <a:latin typeface="Trebuchet MS"/>
                <a:cs typeface="Trebuchet MS"/>
              </a:rPr>
              <a:t>between the </a:t>
            </a:r>
            <a:r>
              <a:rPr sz="2000" spc="-75" dirty="0">
                <a:latin typeface="Trebuchet MS"/>
                <a:cs typeface="Trebuchet MS"/>
              </a:rPr>
              <a:t>two </a:t>
            </a:r>
            <a:r>
              <a:rPr sz="2000" spc="-90" dirty="0">
                <a:latin typeface="Trebuchet MS"/>
                <a:cs typeface="Trebuchet MS"/>
              </a:rPr>
              <a:t>liquid </a:t>
            </a:r>
            <a:r>
              <a:rPr sz="2000" spc="-85" dirty="0">
                <a:latin typeface="Trebuchet MS"/>
                <a:cs typeface="Trebuchet MS"/>
              </a:rPr>
              <a:t>phases.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75" dirty="0">
                <a:latin typeface="Trebuchet MS"/>
                <a:cs typeface="Trebuchet MS"/>
              </a:rPr>
              <a:t>process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5" dirty="0">
                <a:latin typeface="Trebuchet MS"/>
                <a:cs typeface="Trebuchet MS"/>
              </a:rPr>
              <a:t>liquid-liquid  </a:t>
            </a:r>
            <a:r>
              <a:rPr sz="2000" spc="-105" dirty="0">
                <a:latin typeface="Trebuchet MS"/>
                <a:cs typeface="Trebuchet MS"/>
              </a:rPr>
              <a:t>extraction </a:t>
            </a:r>
            <a:r>
              <a:rPr sz="2000" spc="-95" dirty="0">
                <a:latin typeface="Trebuchet MS"/>
                <a:cs typeface="Trebuchet MS"/>
              </a:rPr>
              <a:t>may </a:t>
            </a:r>
            <a:r>
              <a:rPr sz="2000" spc="-85" dirty="0">
                <a:latin typeface="Trebuchet MS"/>
                <a:cs typeface="Trebuchet MS"/>
              </a:rPr>
              <a:t>be broadly </a:t>
            </a:r>
            <a:r>
              <a:rPr sz="2000" spc="-110" dirty="0">
                <a:latin typeface="Trebuchet MS"/>
                <a:cs typeface="Trebuchet MS"/>
              </a:rPr>
              <a:t>categorized </a:t>
            </a:r>
            <a:r>
              <a:rPr sz="2000" spc="-65" dirty="0">
                <a:latin typeface="Trebuchet MS"/>
                <a:cs typeface="Trebuchet MS"/>
              </a:rPr>
              <a:t>as </a:t>
            </a:r>
            <a:r>
              <a:rPr sz="2000" spc="-105" dirty="0">
                <a:latin typeface="Trebuchet MS"/>
                <a:cs typeface="Trebuchet MS"/>
              </a:rPr>
              <a:t>extraction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75" dirty="0">
                <a:latin typeface="Trebuchet MS"/>
                <a:cs typeface="Trebuchet MS"/>
              </a:rPr>
              <a:t>low </a:t>
            </a:r>
            <a:r>
              <a:rPr sz="2000" spc="-90" dirty="0">
                <a:latin typeface="Trebuchet MS"/>
                <a:cs typeface="Trebuchet MS"/>
              </a:rPr>
              <a:t>molecular </a:t>
            </a:r>
            <a:r>
              <a:rPr sz="2000" spc="-95" dirty="0">
                <a:latin typeface="Trebuchet MS"/>
                <a:cs typeface="Trebuchet MS"/>
              </a:rPr>
              <a:t>weight </a:t>
            </a:r>
            <a:r>
              <a:rPr sz="2000" spc="-80" dirty="0">
                <a:latin typeface="Trebuchet MS"/>
                <a:cs typeface="Trebuchet MS"/>
              </a:rPr>
              <a:t>products </a:t>
            </a:r>
            <a:r>
              <a:rPr sz="2000" spc="-70" dirty="0">
                <a:latin typeface="Trebuchet MS"/>
                <a:cs typeface="Trebuchet MS"/>
              </a:rPr>
              <a:t>and  </a:t>
            </a:r>
            <a:r>
              <a:rPr sz="2000" spc="-105" dirty="0">
                <a:latin typeface="Trebuchet MS"/>
                <a:cs typeface="Trebuchet MS"/>
              </a:rPr>
              <a:t>extraction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70" dirty="0">
                <a:latin typeface="Trebuchet MS"/>
                <a:cs typeface="Trebuchet MS"/>
              </a:rPr>
              <a:t>high </a:t>
            </a:r>
            <a:r>
              <a:rPr sz="2000" spc="-90" dirty="0">
                <a:latin typeface="Trebuchet MS"/>
                <a:cs typeface="Trebuchet MS"/>
              </a:rPr>
              <a:t>molecular </a:t>
            </a:r>
            <a:r>
              <a:rPr sz="2000" spc="-95" dirty="0">
                <a:latin typeface="Trebuchet MS"/>
                <a:cs typeface="Trebuchet MS"/>
              </a:rPr>
              <a:t>weight</a:t>
            </a:r>
            <a:r>
              <a:rPr sz="2000" spc="-43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products.</a:t>
            </a:r>
            <a:endParaRPr sz="2000">
              <a:latin typeface="Trebuchet MS"/>
              <a:cs typeface="Trebuchet MS"/>
            </a:endParaRPr>
          </a:p>
          <a:p>
            <a:pPr marL="35560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35" dirty="0">
                <a:latin typeface="Trebuchet MS"/>
                <a:cs typeface="Trebuchet MS"/>
              </a:rPr>
              <a:t>Extraction </a:t>
            </a:r>
            <a:r>
              <a:rPr sz="2000" b="1" spc="-85" dirty="0">
                <a:latin typeface="Trebuchet MS"/>
                <a:cs typeface="Trebuchet MS"/>
              </a:rPr>
              <a:t>of low </a:t>
            </a:r>
            <a:r>
              <a:rPr sz="2000" b="1" spc="-114" dirty="0">
                <a:latin typeface="Trebuchet MS"/>
                <a:cs typeface="Trebuchet MS"/>
              </a:rPr>
              <a:t>molecular </a:t>
            </a:r>
            <a:r>
              <a:rPr sz="2000" b="1" spc="-110" dirty="0">
                <a:latin typeface="Trebuchet MS"/>
                <a:cs typeface="Trebuchet MS"/>
              </a:rPr>
              <a:t>weight</a:t>
            </a:r>
            <a:r>
              <a:rPr sz="2000" b="1" spc="-355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products:</a:t>
            </a:r>
            <a:endParaRPr sz="2000">
              <a:latin typeface="Trebuchet MS"/>
              <a:cs typeface="Trebuchet MS"/>
            </a:endParaRPr>
          </a:p>
          <a:p>
            <a:pPr marL="499109" marR="5080" algn="just">
              <a:lnSpc>
                <a:spcPct val="150000"/>
              </a:lnSpc>
            </a:pPr>
            <a:r>
              <a:rPr sz="2000" spc="-75" dirty="0">
                <a:latin typeface="Trebuchet MS"/>
                <a:cs typeface="Trebuchet MS"/>
              </a:rPr>
              <a:t>By </a:t>
            </a:r>
            <a:r>
              <a:rPr sz="2000" spc="-60" dirty="0">
                <a:latin typeface="Trebuchet MS"/>
                <a:cs typeface="Trebuchet MS"/>
              </a:rPr>
              <a:t>using </a:t>
            </a:r>
            <a:r>
              <a:rPr sz="2000" spc="-95" dirty="0">
                <a:latin typeface="Trebuchet MS"/>
                <a:cs typeface="Trebuchet MS"/>
              </a:rPr>
              <a:t>organic solvents,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lipophilic </a:t>
            </a:r>
            <a:r>
              <a:rPr sz="2000" spc="-60" dirty="0">
                <a:latin typeface="Trebuchet MS"/>
                <a:cs typeface="Trebuchet MS"/>
              </a:rPr>
              <a:t>compounds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95" dirty="0">
                <a:latin typeface="Trebuchet MS"/>
                <a:cs typeface="Trebuchet MS"/>
              </a:rPr>
              <a:t>conveniently </a:t>
            </a:r>
            <a:r>
              <a:rPr sz="2000" spc="-130" dirty="0">
                <a:latin typeface="Trebuchet MS"/>
                <a:cs typeface="Trebuchet MS"/>
              </a:rPr>
              <a:t>extracted.  </a:t>
            </a:r>
            <a:r>
              <a:rPr sz="2000" spc="-125" dirty="0">
                <a:latin typeface="Trebuchet MS"/>
                <a:cs typeface="Trebuchet MS"/>
              </a:rPr>
              <a:t>However, </a:t>
            </a:r>
            <a:r>
              <a:rPr sz="2000" spc="-120" dirty="0">
                <a:latin typeface="Trebuchet MS"/>
                <a:cs typeface="Trebuchet MS"/>
              </a:rPr>
              <a:t>it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5" dirty="0">
                <a:latin typeface="Trebuchet MS"/>
                <a:cs typeface="Trebuchet MS"/>
              </a:rPr>
              <a:t>quite </a:t>
            </a:r>
            <a:r>
              <a:rPr sz="2000" spc="-114" dirty="0">
                <a:latin typeface="Trebuchet MS"/>
                <a:cs typeface="Trebuchet MS"/>
              </a:rPr>
              <a:t>difficult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125" dirty="0">
                <a:latin typeface="Trebuchet MS"/>
                <a:cs typeface="Trebuchet MS"/>
              </a:rPr>
              <a:t>extract </a:t>
            </a:r>
            <a:r>
              <a:rPr sz="2000" spc="-95" dirty="0">
                <a:latin typeface="Trebuchet MS"/>
                <a:cs typeface="Trebuchet MS"/>
              </a:rPr>
              <a:t>hydrophilic </a:t>
            </a:r>
            <a:r>
              <a:rPr sz="2000" spc="-80" dirty="0">
                <a:latin typeface="Trebuchet MS"/>
                <a:cs typeface="Trebuchet MS"/>
              </a:rPr>
              <a:t>compounds. </a:t>
            </a:r>
            <a:r>
              <a:rPr sz="2000" spc="-105" dirty="0">
                <a:latin typeface="Trebuchet MS"/>
                <a:cs typeface="Trebuchet MS"/>
              </a:rPr>
              <a:t>Extraction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5" dirty="0">
                <a:latin typeface="Trebuchet MS"/>
                <a:cs typeface="Trebuchet MS"/>
              </a:rPr>
              <a:t>lipophilic  </a:t>
            </a:r>
            <a:r>
              <a:rPr sz="2000" spc="-80" dirty="0">
                <a:latin typeface="Trebuchet MS"/>
                <a:cs typeface="Trebuchet MS"/>
              </a:rPr>
              <a:t>products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can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done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by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following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techniques: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750" y="1032645"/>
            <a:ext cx="9785350" cy="50546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10820" indent="-198755" algn="just">
              <a:lnSpc>
                <a:spcPct val="100000"/>
              </a:lnSpc>
              <a:spcBef>
                <a:spcPts val="1300"/>
              </a:spcBef>
              <a:buAutoNum type="romanLcParenR"/>
              <a:tabLst>
                <a:tab pos="211454" algn="l"/>
              </a:tabLst>
            </a:pPr>
            <a:r>
              <a:rPr sz="2000" b="1" spc="-120" dirty="0">
                <a:latin typeface="Trebuchet MS"/>
                <a:cs typeface="Trebuchet MS"/>
              </a:rPr>
              <a:t>Physical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40" dirty="0">
                <a:latin typeface="Trebuchet MS"/>
                <a:cs typeface="Trebuchet MS"/>
              </a:rPr>
              <a:t>extraction:</a:t>
            </a:r>
            <a:endParaRPr sz="2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65" dirty="0">
                <a:latin typeface="Trebuchet MS"/>
                <a:cs typeface="Trebuchet MS"/>
              </a:rPr>
              <a:t>compound </a:t>
            </a:r>
            <a:r>
              <a:rPr sz="2000" spc="-85" dirty="0">
                <a:latin typeface="Trebuchet MS"/>
                <a:cs typeface="Trebuchet MS"/>
              </a:rPr>
              <a:t>gets </a:t>
            </a:r>
            <a:r>
              <a:rPr sz="2000" spc="-105" dirty="0">
                <a:latin typeface="Trebuchet MS"/>
                <a:cs typeface="Trebuchet MS"/>
              </a:rPr>
              <a:t>itself </a:t>
            </a:r>
            <a:r>
              <a:rPr sz="2000" spc="-90" dirty="0">
                <a:latin typeface="Trebuchet MS"/>
                <a:cs typeface="Trebuchet MS"/>
              </a:rPr>
              <a:t>distributed between </a:t>
            </a:r>
            <a:r>
              <a:rPr sz="2000" spc="-75" dirty="0">
                <a:latin typeface="Trebuchet MS"/>
                <a:cs typeface="Trebuchet MS"/>
              </a:rPr>
              <a:t>two </a:t>
            </a:r>
            <a:r>
              <a:rPr sz="2000" spc="-90" dirty="0">
                <a:latin typeface="Trebuchet MS"/>
                <a:cs typeface="Trebuchet MS"/>
              </a:rPr>
              <a:t>liquid </a:t>
            </a:r>
            <a:r>
              <a:rPr sz="2000" spc="-60" dirty="0">
                <a:latin typeface="Trebuchet MS"/>
                <a:cs typeface="Trebuchet MS"/>
              </a:rPr>
              <a:t>phases </a:t>
            </a:r>
            <a:r>
              <a:rPr sz="2000" spc="-70" dirty="0">
                <a:latin typeface="Trebuchet MS"/>
                <a:cs typeface="Trebuchet MS"/>
              </a:rPr>
              <a:t>based </a:t>
            </a:r>
            <a:r>
              <a:rPr sz="2000" spc="-35" dirty="0">
                <a:latin typeface="Trebuchet MS"/>
                <a:cs typeface="Trebuchet MS"/>
              </a:rPr>
              <a:t>on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physical  </a:t>
            </a:r>
            <a:r>
              <a:rPr sz="2000" spc="-95" dirty="0">
                <a:latin typeface="Trebuchet MS"/>
                <a:cs typeface="Trebuchet MS"/>
              </a:rPr>
              <a:t>properties.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This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technique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is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used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for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extraction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non-ionising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compounds.</a:t>
            </a:r>
            <a:endParaRPr sz="2000" dirty="0">
              <a:latin typeface="Trebuchet MS"/>
              <a:cs typeface="Trebuchet MS"/>
            </a:endParaRPr>
          </a:p>
          <a:p>
            <a:pPr marL="273050" indent="-260350" algn="just">
              <a:lnSpc>
                <a:spcPct val="100000"/>
              </a:lnSpc>
              <a:spcBef>
                <a:spcPts val="1200"/>
              </a:spcBef>
              <a:buAutoNum type="romanLcParenR" startAt="2"/>
              <a:tabLst>
                <a:tab pos="273050" algn="l"/>
              </a:tabLst>
            </a:pPr>
            <a:r>
              <a:rPr sz="2000" b="1" spc="-95" dirty="0">
                <a:latin typeface="Trebuchet MS"/>
                <a:cs typeface="Trebuchet MS"/>
              </a:rPr>
              <a:t>Dissociation</a:t>
            </a:r>
            <a:r>
              <a:rPr sz="2000" b="1" spc="-150" dirty="0">
                <a:latin typeface="Trebuchet MS"/>
                <a:cs typeface="Trebuchet MS"/>
              </a:rPr>
              <a:t> </a:t>
            </a:r>
            <a:r>
              <a:rPr sz="2000" b="1" spc="-140" dirty="0">
                <a:latin typeface="Trebuchet MS"/>
                <a:cs typeface="Trebuchet MS"/>
              </a:rPr>
              <a:t>extraction:</a:t>
            </a:r>
            <a:endParaRPr sz="2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95" dirty="0">
                <a:latin typeface="Trebuchet MS"/>
                <a:cs typeface="Trebuchet MS"/>
              </a:rPr>
              <a:t>This </a:t>
            </a:r>
            <a:r>
              <a:rPr sz="2000" spc="-90" dirty="0">
                <a:latin typeface="Trebuchet MS"/>
                <a:cs typeface="Trebuchet MS"/>
              </a:rPr>
              <a:t>technique </a:t>
            </a:r>
            <a:r>
              <a:rPr sz="2000" spc="-70" dirty="0">
                <a:latin typeface="Trebuchet MS"/>
                <a:cs typeface="Trebuchet MS"/>
              </a:rPr>
              <a:t>is</a:t>
            </a:r>
            <a:r>
              <a:rPr sz="2000" spc="-4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suitable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5" dirty="0">
                <a:latin typeface="Trebuchet MS"/>
                <a:cs typeface="Trebuchet MS"/>
              </a:rPr>
              <a:t>extraction </a:t>
            </a:r>
            <a:r>
              <a:rPr sz="2000" spc="-80" dirty="0">
                <a:latin typeface="Trebuchet MS"/>
                <a:cs typeface="Trebuchet MS"/>
              </a:rPr>
              <a:t>of ionisable compounds. </a:t>
            </a:r>
            <a:r>
              <a:rPr sz="2000" spc="-100" dirty="0">
                <a:latin typeface="Trebuchet MS"/>
                <a:cs typeface="Trebuchet MS"/>
              </a:rPr>
              <a:t>Certain </a:t>
            </a:r>
            <a:r>
              <a:rPr sz="2000" spc="-90" dirty="0">
                <a:latin typeface="Trebuchet MS"/>
                <a:cs typeface="Trebuchet MS"/>
              </a:rPr>
              <a:t>antibiotics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 </a:t>
            </a:r>
            <a:r>
              <a:rPr sz="2000" spc="-120" dirty="0">
                <a:latin typeface="Trebuchet MS"/>
                <a:cs typeface="Trebuchet MS"/>
              </a:rPr>
              <a:t>extracted </a:t>
            </a:r>
            <a:r>
              <a:rPr sz="2000" spc="-80" dirty="0">
                <a:latin typeface="Trebuchet MS"/>
                <a:cs typeface="Trebuchet MS"/>
              </a:rPr>
              <a:t>by this</a:t>
            </a:r>
            <a:r>
              <a:rPr sz="2000" spc="-27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procedure.</a:t>
            </a:r>
            <a:endParaRPr sz="2000" dirty="0">
              <a:latin typeface="Trebuchet MS"/>
              <a:cs typeface="Trebuchet MS"/>
            </a:endParaRPr>
          </a:p>
          <a:p>
            <a:pPr marL="334645" indent="-322580" algn="just">
              <a:lnSpc>
                <a:spcPct val="100000"/>
              </a:lnSpc>
              <a:spcBef>
                <a:spcPts val="1200"/>
              </a:spcBef>
              <a:buAutoNum type="romanLcParenR" startAt="3"/>
              <a:tabLst>
                <a:tab pos="335280" algn="l"/>
              </a:tabLst>
            </a:pPr>
            <a:r>
              <a:rPr sz="2000" b="1" spc="-130" dirty="0">
                <a:latin typeface="Trebuchet MS"/>
                <a:cs typeface="Trebuchet MS"/>
              </a:rPr>
              <a:t>Reactive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b="1" spc="-140" dirty="0">
                <a:latin typeface="Trebuchet MS"/>
                <a:cs typeface="Trebuchet MS"/>
              </a:rPr>
              <a:t>extraction:</a:t>
            </a:r>
            <a:endParaRPr sz="2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50" dirty="0">
                <a:latin typeface="Trebuchet MS"/>
                <a:cs typeface="Trebuchet MS"/>
              </a:rPr>
              <a:t>In </a:t>
            </a:r>
            <a:r>
              <a:rPr sz="2000" spc="-80" dirty="0">
                <a:latin typeface="Trebuchet MS"/>
                <a:cs typeface="Trebuchet MS"/>
              </a:rPr>
              <a:t>this </a:t>
            </a:r>
            <a:r>
              <a:rPr sz="2000" spc="-125" dirty="0">
                <a:latin typeface="Trebuchet MS"/>
                <a:cs typeface="Trebuchet MS"/>
              </a:rPr>
              <a:t>case,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desired product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80" dirty="0">
                <a:latin typeface="Trebuchet MS"/>
                <a:cs typeface="Trebuchet MS"/>
              </a:rPr>
              <a:t>made to </a:t>
            </a:r>
            <a:r>
              <a:rPr sz="2000" spc="-114" dirty="0">
                <a:latin typeface="Trebuchet MS"/>
                <a:cs typeface="Trebuchet MS"/>
              </a:rPr>
              <a:t>react </a:t>
            </a:r>
            <a:r>
              <a:rPr sz="2000" spc="-85" dirty="0">
                <a:latin typeface="Trebuchet MS"/>
                <a:cs typeface="Trebuchet MS"/>
              </a:rPr>
              <a:t>with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100" dirty="0">
                <a:latin typeface="Trebuchet MS"/>
                <a:cs typeface="Trebuchet MS"/>
              </a:rPr>
              <a:t>carrier </a:t>
            </a:r>
            <a:r>
              <a:rPr sz="2000" spc="-95" dirty="0">
                <a:latin typeface="Trebuchet MS"/>
                <a:cs typeface="Trebuchet MS"/>
              </a:rPr>
              <a:t>molecule </a:t>
            </a:r>
            <a:r>
              <a:rPr sz="2000" spc="-165" dirty="0">
                <a:latin typeface="Trebuchet MS"/>
                <a:cs typeface="Trebuchet MS"/>
              </a:rPr>
              <a:t>(e.g., </a:t>
            </a:r>
            <a:r>
              <a:rPr sz="2000" spc="-50" dirty="0">
                <a:latin typeface="Trebuchet MS"/>
                <a:cs typeface="Trebuchet MS"/>
              </a:rPr>
              <a:t>phosphorus  </a:t>
            </a:r>
            <a:r>
              <a:rPr sz="2000" spc="-85" dirty="0">
                <a:latin typeface="Trebuchet MS"/>
                <a:cs typeface="Trebuchet MS"/>
              </a:rPr>
              <a:t>compound, </a:t>
            </a:r>
            <a:r>
              <a:rPr sz="2000" spc="-105" dirty="0">
                <a:latin typeface="Trebuchet MS"/>
                <a:cs typeface="Trebuchet MS"/>
              </a:rPr>
              <a:t>aliphatic </a:t>
            </a:r>
            <a:r>
              <a:rPr sz="2000" spc="-90" dirty="0">
                <a:latin typeface="Trebuchet MS"/>
                <a:cs typeface="Trebuchet MS"/>
              </a:rPr>
              <a:t>amine)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20" dirty="0">
                <a:latin typeface="Trebuchet MS"/>
                <a:cs typeface="Trebuchet MS"/>
              </a:rPr>
              <a:t>extracted </a:t>
            </a:r>
            <a:r>
              <a:rPr sz="2000" spc="-85" dirty="0">
                <a:latin typeface="Trebuchet MS"/>
                <a:cs typeface="Trebuchet MS"/>
              </a:rPr>
              <a:t>into </a:t>
            </a:r>
            <a:r>
              <a:rPr sz="2000" spc="-95" dirty="0">
                <a:latin typeface="Trebuchet MS"/>
                <a:cs typeface="Trebuchet MS"/>
              </a:rPr>
              <a:t>organic </a:t>
            </a:r>
            <a:r>
              <a:rPr sz="2000" spc="-100" dirty="0">
                <a:latin typeface="Trebuchet MS"/>
                <a:cs typeface="Trebuchet MS"/>
              </a:rPr>
              <a:t>solvent. </a:t>
            </a:r>
            <a:r>
              <a:rPr sz="2000" spc="-110" dirty="0">
                <a:latin typeface="Trebuchet MS"/>
                <a:cs typeface="Trebuchet MS"/>
              </a:rPr>
              <a:t>Reactive </a:t>
            </a:r>
            <a:r>
              <a:rPr sz="2000" spc="-105" dirty="0">
                <a:latin typeface="Trebuchet MS"/>
                <a:cs typeface="Trebuchet MS"/>
              </a:rPr>
              <a:t>extraction </a:t>
            </a:r>
            <a:r>
              <a:rPr sz="2000" spc="-90" dirty="0">
                <a:latin typeface="Trebuchet MS"/>
                <a:cs typeface="Trebuchet MS"/>
              </a:rPr>
              <a:t>procedure 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5" dirty="0">
                <a:latin typeface="Trebuchet MS"/>
                <a:cs typeface="Trebuchet MS"/>
              </a:rPr>
              <a:t>quite </a:t>
            </a:r>
            <a:r>
              <a:rPr sz="2000" spc="-85" dirty="0">
                <a:latin typeface="Trebuchet MS"/>
                <a:cs typeface="Trebuchet MS"/>
              </a:rPr>
              <a:t>useful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5" dirty="0">
                <a:latin typeface="Trebuchet MS"/>
                <a:cs typeface="Trebuchet MS"/>
              </a:rPr>
              <a:t>extraction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5" dirty="0">
                <a:latin typeface="Trebuchet MS"/>
                <a:cs typeface="Trebuchet MS"/>
              </a:rPr>
              <a:t>certain </a:t>
            </a:r>
            <a:r>
              <a:rPr sz="2000" spc="-60" dirty="0">
                <a:latin typeface="Trebuchet MS"/>
                <a:cs typeface="Trebuchet MS"/>
              </a:rPr>
              <a:t>compounds </a:t>
            </a:r>
            <a:r>
              <a:rPr sz="2000" spc="-100" dirty="0">
                <a:latin typeface="Trebuchet MS"/>
                <a:cs typeface="Trebuchet MS"/>
              </a:rPr>
              <a:t>that are </a:t>
            </a:r>
            <a:r>
              <a:rPr sz="2000" spc="-85" dirty="0">
                <a:latin typeface="Trebuchet MS"/>
                <a:cs typeface="Trebuchet MS"/>
              </a:rPr>
              <a:t>highly </a:t>
            </a:r>
            <a:r>
              <a:rPr sz="2000" spc="-75" dirty="0">
                <a:latin typeface="Trebuchet MS"/>
                <a:cs typeface="Trebuchet MS"/>
              </a:rPr>
              <a:t>soluble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105" dirty="0">
                <a:latin typeface="Trebuchet MS"/>
                <a:cs typeface="Trebuchet MS"/>
              </a:rPr>
              <a:t>water  </a:t>
            </a:r>
            <a:r>
              <a:rPr sz="2000" spc="-70" dirty="0">
                <a:latin typeface="Trebuchet MS"/>
                <a:cs typeface="Trebuchet MS"/>
              </a:rPr>
              <a:t>(aqueous </a:t>
            </a:r>
            <a:r>
              <a:rPr sz="2000" spc="-80" dirty="0">
                <a:latin typeface="Trebuchet MS"/>
                <a:cs typeface="Trebuchet MS"/>
              </a:rPr>
              <a:t>phase) </a:t>
            </a:r>
            <a:r>
              <a:rPr sz="2000" spc="-170" dirty="0">
                <a:latin typeface="Trebuchet MS"/>
                <a:cs typeface="Trebuchet MS"/>
              </a:rPr>
              <a:t>e.g., </a:t>
            </a:r>
            <a:r>
              <a:rPr sz="2000" spc="-95" dirty="0">
                <a:latin typeface="Trebuchet MS"/>
                <a:cs typeface="Trebuchet MS"/>
              </a:rPr>
              <a:t>organic</a:t>
            </a:r>
            <a:r>
              <a:rPr sz="2000" spc="-28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acids.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39" y="489203"/>
            <a:ext cx="9836150" cy="3225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1300"/>
              </a:spcBef>
            </a:pPr>
            <a:r>
              <a:rPr sz="2000" b="1" spc="-190" dirty="0">
                <a:latin typeface="Trebuchet MS"/>
                <a:cs typeface="Trebuchet MS"/>
              </a:rPr>
              <a:t>iv. </a:t>
            </a:r>
            <a:r>
              <a:rPr sz="2000" b="1" spc="-130" dirty="0">
                <a:latin typeface="Trebuchet MS"/>
                <a:cs typeface="Trebuchet MS"/>
              </a:rPr>
              <a:t>Supercritical </a:t>
            </a:r>
            <a:r>
              <a:rPr sz="2000" b="1" spc="-105" dirty="0">
                <a:latin typeface="Trebuchet MS"/>
                <a:cs typeface="Trebuchet MS"/>
              </a:rPr>
              <a:t>fluid </a:t>
            </a:r>
            <a:r>
              <a:rPr sz="2000" b="1" spc="-145" dirty="0">
                <a:latin typeface="Trebuchet MS"/>
                <a:cs typeface="Trebuchet MS"/>
              </a:rPr>
              <a:t>(SCF)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140" dirty="0">
                <a:latin typeface="Trebuchet MS"/>
                <a:cs typeface="Trebuchet MS"/>
              </a:rPr>
              <a:t>extraction:</a:t>
            </a:r>
            <a:endParaRPr sz="2000">
              <a:latin typeface="Trebuchet MS"/>
              <a:cs typeface="Trebuchet MS"/>
            </a:endParaRPr>
          </a:p>
          <a:p>
            <a:pPr marL="38100" marR="30480" algn="just">
              <a:lnSpc>
                <a:spcPct val="150000"/>
              </a:lnSpc>
            </a:pPr>
            <a:r>
              <a:rPr sz="2000" spc="-95" dirty="0">
                <a:latin typeface="Trebuchet MS"/>
                <a:cs typeface="Trebuchet MS"/>
              </a:rPr>
              <a:t>This </a:t>
            </a:r>
            <a:r>
              <a:rPr sz="2000" spc="-90" dirty="0">
                <a:latin typeface="Trebuchet MS"/>
                <a:cs typeface="Trebuchet MS"/>
              </a:rPr>
              <a:t>technique </a:t>
            </a:r>
            <a:r>
              <a:rPr sz="2000" spc="-110" dirty="0">
                <a:latin typeface="Trebuchet MS"/>
                <a:cs typeface="Trebuchet MS"/>
              </a:rPr>
              <a:t>differs </a:t>
            </a:r>
            <a:r>
              <a:rPr sz="2000" spc="-85" dirty="0">
                <a:latin typeface="Trebuchet MS"/>
                <a:cs typeface="Trebuchet MS"/>
              </a:rPr>
              <a:t>from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0" dirty="0">
                <a:latin typeface="Trebuchet MS"/>
                <a:cs typeface="Trebuchet MS"/>
              </a:rPr>
              <a:t>above </a:t>
            </a:r>
            <a:r>
              <a:rPr sz="2000" spc="-95" dirty="0">
                <a:latin typeface="Trebuchet MS"/>
                <a:cs typeface="Trebuchet MS"/>
              </a:rPr>
              <a:t>procedures, </a:t>
            </a:r>
            <a:r>
              <a:rPr sz="2000" spc="-85" dirty="0">
                <a:latin typeface="Trebuchet MS"/>
                <a:cs typeface="Trebuchet MS"/>
              </a:rPr>
              <a:t>since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materials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105" dirty="0">
                <a:latin typeface="Trebuchet MS"/>
                <a:cs typeface="Trebuchet MS"/>
              </a:rPr>
              <a:t>extraction </a:t>
            </a:r>
            <a:r>
              <a:rPr sz="2000" spc="-100" dirty="0">
                <a:latin typeface="Trebuchet MS"/>
                <a:cs typeface="Trebuchet MS"/>
              </a:rPr>
              <a:t>are  supercritical </a:t>
            </a:r>
            <a:r>
              <a:rPr sz="2000" spc="-90" dirty="0">
                <a:latin typeface="Trebuchet MS"/>
                <a:cs typeface="Trebuchet MS"/>
              </a:rPr>
              <a:t>fluids </a:t>
            </a:r>
            <a:r>
              <a:rPr sz="2000" spc="-120" dirty="0">
                <a:latin typeface="Trebuchet MS"/>
                <a:cs typeface="Trebuchet MS"/>
              </a:rPr>
              <a:t>(SCFs). </a:t>
            </a:r>
            <a:r>
              <a:rPr sz="2000" spc="-95" dirty="0">
                <a:latin typeface="Trebuchet MS"/>
                <a:cs typeface="Trebuchet MS"/>
              </a:rPr>
              <a:t>SCFs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95" dirty="0">
                <a:latin typeface="Trebuchet MS"/>
                <a:cs typeface="Trebuchet MS"/>
              </a:rPr>
              <a:t>intermediates </a:t>
            </a:r>
            <a:r>
              <a:rPr sz="2000" spc="-90" dirty="0">
                <a:latin typeface="Trebuchet MS"/>
                <a:cs typeface="Trebuchet MS"/>
              </a:rPr>
              <a:t>between </a:t>
            </a:r>
            <a:r>
              <a:rPr sz="2000" spc="-70" dirty="0">
                <a:latin typeface="Trebuchet MS"/>
                <a:cs typeface="Trebuchet MS"/>
              </a:rPr>
              <a:t>gases and </a:t>
            </a:r>
            <a:r>
              <a:rPr sz="2000" spc="-85" dirty="0">
                <a:latin typeface="Trebuchet MS"/>
                <a:cs typeface="Trebuchet MS"/>
              </a:rPr>
              <a:t>liquids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10" dirty="0">
                <a:latin typeface="Trebuchet MS"/>
                <a:cs typeface="Trebuchet MS"/>
              </a:rPr>
              <a:t>exist </a:t>
            </a:r>
            <a:r>
              <a:rPr sz="2000" spc="-65" dirty="0">
                <a:latin typeface="Trebuchet MS"/>
                <a:cs typeface="Trebuchet MS"/>
              </a:rPr>
              <a:t>as </a:t>
            </a:r>
            <a:r>
              <a:rPr sz="2000" spc="-90" dirty="0">
                <a:latin typeface="Trebuchet MS"/>
                <a:cs typeface="Trebuchet MS"/>
              </a:rPr>
              <a:t>fluids  </a:t>
            </a:r>
            <a:r>
              <a:rPr sz="2000" spc="-80" dirty="0">
                <a:latin typeface="Trebuchet MS"/>
                <a:cs typeface="Trebuchet MS"/>
              </a:rPr>
              <a:t>above </a:t>
            </a:r>
            <a:r>
              <a:rPr sz="2000" spc="-95" dirty="0">
                <a:latin typeface="Trebuchet MS"/>
                <a:cs typeface="Trebuchet MS"/>
              </a:rPr>
              <a:t>their </a:t>
            </a:r>
            <a:r>
              <a:rPr sz="2000" spc="-120" dirty="0">
                <a:latin typeface="Trebuchet MS"/>
                <a:cs typeface="Trebuchet MS"/>
              </a:rPr>
              <a:t>critical </a:t>
            </a:r>
            <a:r>
              <a:rPr sz="2000" spc="-100" dirty="0">
                <a:latin typeface="Trebuchet MS"/>
                <a:cs typeface="Trebuchet MS"/>
              </a:rPr>
              <a:t>temperature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0" dirty="0">
                <a:latin typeface="Trebuchet MS"/>
                <a:cs typeface="Trebuchet MS"/>
              </a:rPr>
              <a:t>pressure. </a:t>
            </a:r>
            <a:r>
              <a:rPr sz="2000" spc="-105" dirty="0">
                <a:latin typeface="Trebuchet MS"/>
                <a:cs typeface="Trebuchet MS"/>
              </a:rPr>
              <a:t>Supercritical </a:t>
            </a:r>
            <a:r>
              <a:rPr sz="2000" spc="-110" dirty="0">
                <a:latin typeface="Trebuchet MS"/>
                <a:cs typeface="Trebuchet MS"/>
              </a:rPr>
              <a:t>CO</a:t>
            </a:r>
            <a:r>
              <a:rPr sz="1950" spc="-165" baseline="-17094" dirty="0">
                <a:latin typeface="Trebuchet MS"/>
                <a:cs typeface="Trebuchet MS"/>
              </a:rPr>
              <a:t>2</a:t>
            </a:r>
            <a:r>
              <a:rPr sz="2000" spc="-110" dirty="0">
                <a:latin typeface="Trebuchet MS"/>
                <a:cs typeface="Trebuchet MS"/>
              </a:rPr>
              <a:t>, </a:t>
            </a:r>
            <a:r>
              <a:rPr sz="2000" spc="-85" dirty="0">
                <a:latin typeface="Trebuchet MS"/>
                <a:cs typeface="Trebuchet MS"/>
              </a:rPr>
              <a:t>with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75" dirty="0">
                <a:latin typeface="Trebuchet MS"/>
                <a:cs typeface="Trebuchet MS"/>
              </a:rPr>
              <a:t>low </a:t>
            </a:r>
            <a:r>
              <a:rPr sz="2000" spc="-120" dirty="0">
                <a:latin typeface="Trebuchet MS"/>
                <a:cs typeface="Trebuchet MS"/>
              </a:rPr>
              <a:t>critical  </a:t>
            </a:r>
            <a:r>
              <a:rPr sz="2000" spc="-100" dirty="0">
                <a:latin typeface="Trebuchet MS"/>
                <a:cs typeface="Trebuchet MS"/>
              </a:rPr>
              <a:t>temperature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75" dirty="0">
                <a:latin typeface="Trebuchet MS"/>
                <a:cs typeface="Trebuchet MS"/>
              </a:rPr>
              <a:t>pressure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75" dirty="0">
                <a:latin typeface="Trebuchet MS"/>
                <a:cs typeface="Trebuchet MS"/>
              </a:rPr>
              <a:t>commonly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20" dirty="0">
                <a:latin typeface="Trebuchet MS"/>
                <a:cs typeface="Trebuchet MS"/>
              </a:rPr>
              <a:t>extraction. </a:t>
            </a:r>
            <a:r>
              <a:rPr sz="2000" spc="-105" dirty="0">
                <a:latin typeface="Trebuchet MS"/>
                <a:cs typeface="Trebuchet MS"/>
              </a:rPr>
              <a:t>Supercritical </a:t>
            </a:r>
            <a:r>
              <a:rPr sz="2000" spc="-100" dirty="0">
                <a:latin typeface="Trebuchet MS"/>
                <a:cs typeface="Trebuchet MS"/>
              </a:rPr>
              <a:t>fluid </a:t>
            </a:r>
            <a:r>
              <a:rPr sz="2000" spc="-105" dirty="0">
                <a:latin typeface="Trebuchet MS"/>
                <a:cs typeface="Trebuchet MS"/>
              </a:rPr>
              <a:t>extraction </a:t>
            </a:r>
            <a:r>
              <a:rPr sz="2000" spc="-70" dirty="0">
                <a:latin typeface="Trebuchet MS"/>
                <a:cs typeface="Trebuchet MS"/>
              </a:rPr>
              <a:t>is  </a:t>
            </a:r>
            <a:r>
              <a:rPr sz="2000" spc="-95" dirty="0">
                <a:latin typeface="Trebuchet MS"/>
                <a:cs typeface="Trebuchet MS"/>
              </a:rPr>
              <a:t>rather </a:t>
            </a:r>
            <a:r>
              <a:rPr sz="2000" spc="-105" dirty="0">
                <a:latin typeface="Trebuchet MS"/>
                <a:cs typeface="Trebuchet MS"/>
              </a:rPr>
              <a:t>expensive, </a:t>
            </a:r>
            <a:r>
              <a:rPr sz="2000" spc="-90" dirty="0">
                <a:latin typeface="Trebuchet MS"/>
                <a:cs typeface="Trebuchet MS"/>
              </a:rPr>
              <a:t>hence </a:t>
            </a:r>
            <a:r>
              <a:rPr sz="2000" spc="-65" dirty="0">
                <a:latin typeface="Trebuchet MS"/>
                <a:cs typeface="Trebuchet MS"/>
              </a:rPr>
              <a:t>not </a:t>
            </a:r>
            <a:r>
              <a:rPr sz="2000" spc="-95" dirty="0">
                <a:latin typeface="Trebuchet MS"/>
                <a:cs typeface="Trebuchet MS"/>
              </a:rPr>
              <a:t>widely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110" dirty="0">
                <a:latin typeface="Trebuchet MS"/>
                <a:cs typeface="Trebuchet MS"/>
              </a:rPr>
              <a:t>(SCF </a:t>
            </a:r>
            <a:r>
              <a:rPr sz="2000" spc="-60" dirty="0">
                <a:latin typeface="Trebuchet MS"/>
                <a:cs typeface="Trebuchet MS"/>
              </a:rPr>
              <a:t>has </a:t>
            </a:r>
            <a:r>
              <a:rPr sz="2000" spc="-80" dirty="0">
                <a:latin typeface="Trebuchet MS"/>
                <a:cs typeface="Trebuchet MS"/>
              </a:rPr>
              <a:t>been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5" dirty="0">
                <a:latin typeface="Trebuchet MS"/>
                <a:cs typeface="Trebuchet MS"/>
              </a:rPr>
              <a:t>extraction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20" dirty="0">
                <a:latin typeface="Trebuchet MS"/>
                <a:cs typeface="Trebuchet MS"/>
              </a:rPr>
              <a:t>caffeine  </a:t>
            </a:r>
            <a:r>
              <a:rPr sz="2000" spc="-85" dirty="0">
                <a:latin typeface="Trebuchet MS"/>
                <a:cs typeface="Trebuchet MS"/>
              </a:rPr>
              <a:t>from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coffee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beans,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pigments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flavor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ingredients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from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biological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materials).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17932"/>
            <a:ext cx="9785985" cy="64262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35" dirty="0">
                <a:latin typeface="Trebuchet MS"/>
                <a:cs typeface="Trebuchet MS"/>
              </a:rPr>
              <a:t>Extraction </a:t>
            </a:r>
            <a:r>
              <a:rPr sz="2000" b="1" spc="-85" dirty="0">
                <a:latin typeface="Trebuchet MS"/>
                <a:cs typeface="Trebuchet MS"/>
              </a:rPr>
              <a:t>of </a:t>
            </a:r>
            <a:r>
              <a:rPr sz="2000" b="1" spc="-100" dirty="0">
                <a:latin typeface="Trebuchet MS"/>
                <a:cs typeface="Trebuchet MS"/>
              </a:rPr>
              <a:t>high </a:t>
            </a:r>
            <a:r>
              <a:rPr sz="2000" b="1" spc="-114" dirty="0">
                <a:latin typeface="Trebuchet MS"/>
                <a:cs typeface="Trebuchet MS"/>
              </a:rPr>
              <a:t>molecular </a:t>
            </a:r>
            <a:r>
              <a:rPr sz="2000" b="1" spc="-110" dirty="0">
                <a:latin typeface="Trebuchet MS"/>
                <a:cs typeface="Trebuchet MS"/>
              </a:rPr>
              <a:t>weight</a:t>
            </a:r>
            <a:r>
              <a:rPr sz="2000" b="1" spc="-335" dirty="0">
                <a:latin typeface="Trebuchet MS"/>
                <a:cs typeface="Trebuchet MS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compounds: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80" dirty="0">
                <a:latin typeface="Trebuchet MS"/>
                <a:cs typeface="Trebuchet MS"/>
              </a:rPr>
              <a:t>Proteins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65" dirty="0">
                <a:latin typeface="Trebuchet MS"/>
                <a:cs typeface="Trebuchet MS"/>
              </a:rPr>
              <a:t>most </a:t>
            </a:r>
            <a:r>
              <a:rPr sz="2000" spc="-80" dirty="0">
                <a:latin typeface="Trebuchet MS"/>
                <a:cs typeface="Trebuchet MS"/>
              </a:rPr>
              <a:t>predominant </a:t>
            </a:r>
            <a:r>
              <a:rPr sz="2000" spc="-70" dirty="0">
                <a:latin typeface="Trebuchet MS"/>
                <a:cs typeface="Trebuchet MS"/>
              </a:rPr>
              <a:t>high </a:t>
            </a:r>
            <a:r>
              <a:rPr sz="2000" spc="-90" dirty="0">
                <a:latin typeface="Trebuchet MS"/>
                <a:cs typeface="Trebuchet MS"/>
              </a:rPr>
              <a:t>molecular </a:t>
            </a:r>
            <a:r>
              <a:rPr sz="2000" spc="-95" dirty="0">
                <a:latin typeface="Trebuchet MS"/>
                <a:cs typeface="Trebuchet MS"/>
              </a:rPr>
              <a:t>weight </a:t>
            </a:r>
            <a:r>
              <a:rPr sz="2000" spc="-80" dirty="0">
                <a:latin typeface="Trebuchet MS"/>
                <a:cs typeface="Trebuchet MS"/>
              </a:rPr>
              <a:t>products produced in </a:t>
            </a:r>
            <a:r>
              <a:rPr sz="2000" spc="-95" dirty="0">
                <a:latin typeface="Trebuchet MS"/>
                <a:cs typeface="Trebuchet MS"/>
              </a:rPr>
              <a:t>fermentation  </a:t>
            </a:r>
            <a:r>
              <a:rPr sz="2000" spc="-90" dirty="0">
                <a:latin typeface="Trebuchet MS"/>
                <a:cs typeface="Trebuchet MS"/>
              </a:rPr>
              <a:t>industries. </a:t>
            </a:r>
            <a:r>
              <a:rPr sz="2000" spc="-95" dirty="0">
                <a:latin typeface="Trebuchet MS"/>
                <a:cs typeface="Trebuchet MS"/>
              </a:rPr>
              <a:t>Organic </a:t>
            </a:r>
            <a:r>
              <a:rPr sz="2000" spc="-75" dirty="0">
                <a:latin typeface="Trebuchet MS"/>
                <a:cs typeface="Trebuchet MS"/>
              </a:rPr>
              <a:t>solvents </a:t>
            </a:r>
            <a:r>
              <a:rPr sz="2000" spc="-85" dirty="0">
                <a:latin typeface="Trebuchet MS"/>
                <a:cs typeface="Trebuchet MS"/>
              </a:rPr>
              <a:t>cannot be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90" dirty="0">
                <a:latin typeface="Trebuchet MS"/>
                <a:cs typeface="Trebuchet MS"/>
              </a:rPr>
              <a:t>protein </a:t>
            </a:r>
            <a:r>
              <a:rPr sz="2000" spc="-120" dirty="0">
                <a:latin typeface="Trebuchet MS"/>
                <a:cs typeface="Trebuchet MS"/>
              </a:rPr>
              <a:t>extraction, </a:t>
            </a:r>
            <a:r>
              <a:rPr sz="2000" spc="-65" dirty="0">
                <a:latin typeface="Trebuchet MS"/>
                <a:cs typeface="Trebuchet MS"/>
              </a:rPr>
              <a:t>as </a:t>
            </a:r>
            <a:r>
              <a:rPr sz="2000" spc="-90" dirty="0">
                <a:latin typeface="Trebuchet MS"/>
                <a:cs typeface="Trebuchet MS"/>
              </a:rPr>
              <a:t>they </a:t>
            </a:r>
            <a:r>
              <a:rPr sz="2000" spc="-70" dirty="0">
                <a:latin typeface="Trebuchet MS"/>
                <a:cs typeface="Trebuchet MS"/>
              </a:rPr>
              <a:t>lose </a:t>
            </a:r>
            <a:r>
              <a:rPr sz="2000" spc="-95" dirty="0">
                <a:latin typeface="Trebuchet MS"/>
                <a:cs typeface="Trebuchet MS"/>
              </a:rPr>
              <a:t>their biological  </a:t>
            </a:r>
            <a:r>
              <a:rPr sz="2000" spc="-114" dirty="0">
                <a:latin typeface="Trebuchet MS"/>
                <a:cs typeface="Trebuchet MS"/>
              </a:rPr>
              <a:t>activities. </a:t>
            </a:r>
            <a:r>
              <a:rPr sz="2000" spc="-110" dirty="0">
                <a:latin typeface="Trebuchet MS"/>
                <a:cs typeface="Trebuchet MS"/>
              </a:rPr>
              <a:t>They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120" dirty="0">
                <a:latin typeface="Trebuchet MS"/>
                <a:cs typeface="Trebuchet MS"/>
              </a:rPr>
              <a:t>extracted </a:t>
            </a:r>
            <a:r>
              <a:rPr sz="2000" spc="-80" dirty="0">
                <a:latin typeface="Trebuchet MS"/>
                <a:cs typeface="Trebuchet MS"/>
              </a:rPr>
              <a:t>by </a:t>
            </a:r>
            <a:r>
              <a:rPr sz="2000" spc="-60" dirty="0">
                <a:latin typeface="Trebuchet MS"/>
                <a:cs typeface="Trebuchet MS"/>
              </a:rPr>
              <a:t>using </a:t>
            </a:r>
            <a:r>
              <a:rPr sz="2000" spc="-70" dirty="0">
                <a:latin typeface="Trebuchet MS"/>
                <a:cs typeface="Trebuchet MS"/>
              </a:rPr>
              <a:t>an </a:t>
            </a:r>
            <a:r>
              <a:rPr sz="2000" spc="-60" dirty="0">
                <a:latin typeface="Trebuchet MS"/>
                <a:cs typeface="Trebuchet MS"/>
              </a:rPr>
              <a:t>aqueous </a:t>
            </a:r>
            <a:r>
              <a:rPr sz="2000" spc="-75" dirty="0">
                <a:latin typeface="Trebuchet MS"/>
                <a:cs typeface="Trebuchet MS"/>
              </a:rPr>
              <a:t>two-phase </a:t>
            </a:r>
            <a:r>
              <a:rPr sz="2000" spc="-80" dirty="0">
                <a:latin typeface="Trebuchet MS"/>
                <a:cs typeface="Trebuchet MS"/>
              </a:rPr>
              <a:t>systems </a:t>
            </a:r>
            <a:r>
              <a:rPr sz="2000" spc="-55" dirty="0">
                <a:latin typeface="Trebuchet MS"/>
                <a:cs typeface="Trebuchet MS"/>
              </a:rPr>
              <a:t>or </a:t>
            </a:r>
            <a:r>
              <a:rPr sz="2000" spc="-95" dirty="0">
                <a:latin typeface="Trebuchet MS"/>
                <a:cs typeface="Trebuchet MS"/>
              </a:rPr>
              <a:t>reverse </a:t>
            </a:r>
            <a:r>
              <a:rPr sz="2000" spc="-100" dirty="0">
                <a:latin typeface="Trebuchet MS"/>
                <a:cs typeface="Trebuchet MS"/>
              </a:rPr>
              <a:t>micelles  formation.</a:t>
            </a:r>
            <a:endParaRPr sz="2000">
              <a:latin typeface="Trebuchet MS"/>
              <a:cs typeface="Trebuchet MS"/>
            </a:endParaRPr>
          </a:p>
          <a:p>
            <a:pPr marL="210820" indent="-198755" algn="just">
              <a:lnSpc>
                <a:spcPct val="100000"/>
              </a:lnSpc>
              <a:spcBef>
                <a:spcPts val="1200"/>
              </a:spcBef>
              <a:buAutoNum type="romanLcParenR"/>
              <a:tabLst>
                <a:tab pos="211454" algn="l"/>
              </a:tabLst>
            </a:pPr>
            <a:r>
              <a:rPr sz="2000" b="1" spc="-90" dirty="0">
                <a:latin typeface="Trebuchet MS"/>
                <a:cs typeface="Trebuchet MS"/>
              </a:rPr>
              <a:t>Aqueous </a:t>
            </a:r>
            <a:r>
              <a:rPr sz="2000" b="1" spc="-100" dirty="0">
                <a:latin typeface="Trebuchet MS"/>
                <a:cs typeface="Trebuchet MS"/>
              </a:rPr>
              <a:t>two-phase </a:t>
            </a:r>
            <a:r>
              <a:rPr sz="2000" b="1" spc="-110" dirty="0">
                <a:latin typeface="Trebuchet MS"/>
                <a:cs typeface="Trebuchet MS"/>
              </a:rPr>
              <a:t>systems</a:t>
            </a:r>
            <a:r>
              <a:rPr sz="2000" b="1" spc="-270" dirty="0">
                <a:latin typeface="Trebuchet MS"/>
                <a:cs typeface="Trebuchet MS"/>
              </a:rPr>
              <a:t> </a:t>
            </a:r>
            <a:r>
              <a:rPr sz="2000" b="1" spc="-150" dirty="0">
                <a:latin typeface="Trebuchet MS"/>
                <a:cs typeface="Trebuchet MS"/>
              </a:rPr>
              <a:t>(ATPS):</a:t>
            </a:r>
            <a:endParaRPr sz="2000">
              <a:latin typeface="Trebuchet MS"/>
              <a:cs typeface="Trebuchet MS"/>
            </a:endParaRPr>
          </a:p>
          <a:p>
            <a:pPr marL="12700" marR="6350" algn="just">
              <a:lnSpc>
                <a:spcPct val="150000"/>
              </a:lnSpc>
            </a:pPr>
            <a:r>
              <a:rPr sz="2000" spc="-110" dirty="0">
                <a:latin typeface="Trebuchet MS"/>
                <a:cs typeface="Trebuchet MS"/>
              </a:rPr>
              <a:t>They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90" dirty="0">
                <a:latin typeface="Trebuchet MS"/>
                <a:cs typeface="Trebuchet MS"/>
              </a:rPr>
              <a:t>prepared </a:t>
            </a:r>
            <a:r>
              <a:rPr sz="2000" spc="-80" dirty="0">
                <a:latin typeface="Trebuchet MS"/>
                <a:cs typeface="Trebuchet MS"/>
              </a:rPr>
              <a:t>by </a:t>
            </a:r>
            <a:r>
              <a:rPr sz="2000" spc="-90" dirty="0">
                <a:latin typeface="Trebuchet MS"/>
                <a:cs typeface="Trebuchet MS"/>
              </a:rPr>
              <a:t>mixing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80" dirty="0">
                <a:latin typeface="Trebuchet MS"/>
                <a:cs typeface="Trebuchet MS"/>
              </a:rPr>
              <a:t>polymer </a:t>
            </a:r>
            <a:r>
              <a:rPr sz="2000" spc="-165" dirty="0">
                <a:latin typeface="Trebuchet MS"/>
                <a:cs typeface="Trebuchet MS"/>
              </a:rPr>
              <a:t>(e.g., </a:t>
            </a:r>
            <a:r>
              <a:rPr sz="2000" spc="-95" dirty="0">
                <a:latin typeface="Trebuchet MS"/>
                <a:cs typeface="Trebuchet MS"/>
              </a:rPr>
              <a:t>polyethylene </a:t>
            </a:r>
            <a:r>
              <a:rPr sz="2000" spc="-110" dirty="0">
                <a:latin typeface="Trebuchet MS"/>
                <a:cs typeface="Trebuchet MS"/>
              </a:rPr>
              <a:t>glycol)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5" dirty="0">
                <a:latin typeface="Trebuchet MS"/>
                <a:cs typeface="Trebuchet MS"/>
              </a:rPr>
              <a:t>a salt </a:t>
            </a:r>
            <a:r>
              <a:rPr sz="2000" spc="-70" dirty="0">
                <a:latin typeface="Trebuchet MS"/>
                <a:cs typeface="Trebuchet MS"/>
              </a:rPr>
              <a:t>solution  </a:t>
            </a:r>
            <a:r>
              <a:rPr sz="2000" spc="-75" dirty="0">
                <a:latin typeface="Trebuchet MS"/>
                <a:cs typeface="Trebuchet MS"/>
              </a:rPr>
              <a:t>(ammonium </a:t>
            </a:r>
            <a:r>
              <a:rPr sz="2000" spc="-110" dirty="0">
                <a:latin typeface="Trebuchet MS"/>
                <a:cs typeface="Trebuchet MS"/>
              </a:rPr>
              <a:t>sulfate) </a:t>
            </a:r>
            <a:r>
              <a:rPr sz="2000" spc="-55" dirty="0">
                <a:latin typeface="Trebuchet MS"/>
                <a:cs typeface="Trebuchet MS"/>
              </a:rPr>
              <a:t>or </a:t>
            </a:r>
            <a:r>
              <a:rPr sz="2000" spc="-75" dirty="0">
                <a:latin typeface="Trebuchet MS"/>
                <a:cs typeface="Trebuchet MS"/>
              </a:rPr>
              <a:t>two </a:t>
            </a:r>
            <a:r>
              <a:rPr sz="2000" spc="-110" dirty="0">
                <a:latin typeface="Trebuchet MS"/>
                <a:cs typeface="Trebuchet MS"/>
              </a:rPr>
              <a:t>different </a:t>
            </a:r>
            <a:r>
              <a:rPr sz="2000" spc="-95" dirty="0">
                <a:latin typeface="Trebuchet MS"/>
                <a:cs typeface="Trebuchet MS"/>
              </a:rPr>
              <a:t>polymers. </a:t>
            </a:r>
            <a:r>
              <a:rPr sz="2000" spc="-90" dirty="0">
                <a:latin typeface="Trebuchet MS"/>
                <a:cs typeface="Trebuchet MS"/>
              </a:rPr>
              <a:t>Water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0" dirty="0">
                <a:latin typeface="Trebuchet MS"/>
                <a:cs typeface="Trebuchet MS"/>
              </a:rPr>
              <a:t>main </a:t>
            </a:r>
            <a:r>
              <a:rPr sz="2000" spc="-75" dirty="0">
                <a:latin typeface="Trebuchet MS"/>
                <a:cs typeface="Trebuchet MS"/>
              </a:rPr>
              <a:t>component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145" dirty="0">
                <a:latin typeface="Trebuchet MS"/>
                <a:cs typeface="Trebuchet MS"/>
              </a:rPr>
              <a:t>ATPS, </a:t>
            </a:r>
            <a:r>
              <a:rPr sz="2000" spc="-80" dirty="0">
                <a:latin typeface="Trebuchet MS"/>
                <a:cs typeface="Trebuchet MS"/>
              </a:rPr>
              <a:t>but </a:t>
            </a:r>
            <a:r>
              <a:rPr sz="2000" spc="-90" dirty="0">
                <a:latin typeface="Trebuchet MS"/>
                <a:cs typeface="Trebuchet MS"/>
              </a:rPr>
              <a:t>the  </a:t>
            </a:r>
            <a:r>
              <a:rPr sz="2000" spc="-75" dirty="0">
                <a:latin typeface="Trebuchet MS"/>
                <a:cs typeface="Trebuchet MS"/>
              </a:rPr>
              <a:t>two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phases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65" dirty="0">
                <a:latin typeface="Trebuchet MS"/>
                <a:cs typeface="Trebuchet MS"/>
              </a:rPr>
              <a:t>not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miscible. </a:t>
            </a:r>
            <a:r>
              <a:rPr sz="2000" spc="-105" dirty="0">
                <a:latin typeface="Trebuchet MS"/>
                <a:cs typeface="Trebuchet MS"/>
              </a:rPr>
              <a:t>Cells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other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solids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remain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one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phase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while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proteins</a:t>
            </a:r>
            <a:r>
              <a:rPr sz="2000" spc="-100" dirty="0">
                <a:latin typeface="Trebuchet MS"/>
                <a:cs typeface="Trebuchet MS"/>
              </a:rPr>
              <a:t> are  </a:t>
            </a:r>
            <a:r>
              <a:rPr sz="2000" spc="-95" dirty="0">
                <a:latin typeface="Trebuchet MS"/>
                <a:cs typeface="Trebuchet MS"/>
              </a:rPr>
              <a:t>transferred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75" dirty="0">
                <a:latin typeface="Trebuchet MS"/>
                <a:cs typeface="Trebuchet MS"/>
              </a:rPr>
              <a:t>other </a:t>
            </a:r>
            <a:r>
              <a:rPr sz="2000" spc="-95" dirty="0">
                <a:latin typeface="Trebuchet MS"/>
                <a:cs typeface="Trebuchet MS"/>
              </a:rPr>
              <a:t>phase.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80" dirty="0">
                <a:latin typeface="Trebuchet MS"/>
                <a:cs typeface="Trebuchet MS"/>
              </a:rPr>
              <a:t>distribution of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desired product </a:t>
            </a:r>
            <a:r>
              <a:rPr sz="2000" spc="-70" dirty="0">
                <a:latin typeface="Trebuchet MS"/>
                <a:cs typeface="Trebuchet MS"/>
              </a:rPr>
              <a:t>is based </a:t>
            </a:r>
            <a:r>
              <a:rPr sz="2000" spc="-35" dirty="0">
                <a:latin typeface="Trebuchet MS"/>
                <a:cs typeface="Trebuchet MS"/>
              </a:rPr>
              <a:t>on </a:t>
            </a:r>
            <a:r>
              <a:rPr sz="2000" spc="-90" dirty="0">
                <a:latin typeface="Trebuchet MS"/>
                <a:cs typeface="Trebuchet MS"/>
              </a:rPr>
              <a:t>its </a:t>
            </a:r>
            <a:r>
              <a:rPr sz="2000" spc="-95" dirty="0">
                <a:latin typeface="Trebuchet MS"/>
                <a:cs typeface="Trebuchet MS"/>
              </a:rPr>
              <a:t>surface </a:t>
            </a:r>
            <a:r>
              <a:rPr sz="2000" spc="-70" dirty="0">
                <a:latin typeface="Trebuchet MS"/>
                <a:cs typeface="Trebuchet MS"/>
              </a:rPr>
              <a:t>and  </a:t>
            </a:r>
            <a:r>
              <a:rPr sz="2000" spc="-90" dirty="0">
                <a:latin typeface="Trebuchet MS"/>
                <a:cs typeface="Trebuchet MS"/>
              </a:rPr>
              <a:t>ionic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character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nature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phases.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The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separation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takes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much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longer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time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by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ATPS.</a:t>
            </a:r>
            <a:endParaRPr sz="2000">
              <a:latin typeface="Trebuchet MS"/>
              <a:cs typeface="Trebuchet MS"/>
            </a:endParaRPr>
          </a:p>
          <a:p>
            <a:pPr marL="273050" indent="-260350" algn="just">
              <a:lnSpc>
                <a:spcPct val="100000"/>
              </a:lnSpc>
              <a:spcBef>
                <a:spcPts val="1200"/>
              </a:spcBef>
              <a:buAutoNum type="romanLcParenR" startAt="2"/>
              <a:tabLst>
                <a:tab pos="273050" algn="l"/>
              </a:tabLst>
            </a:pPr>
            <a:r>
              <a:rPr sz="2000" b="1" spc="-135" dirty="0">
                <a:latin typeface="Trebuchet MS"/>
                <a:cs typeface="Trebuchet MS"/>
              </a:rPr>
              <a:t>Reverse </a:t>
            </a:r>
            <a:r>
              <a:rPr sz="2000" b="1" spc="-130" dirty="0">
                <a:latin typeface="Trebuchet MS"/>
                <a:cs typeface="Trebuchet MS"/>
              </a:rPr>
              <a:t>miceller</a:t>
            </a:r>
            <a:r>
              <a:rPr sz="2000" b="1" spc="-170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systems: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95" dirty="0">
                <a:latin typeface="Trebuchet MS"/>
                <a:cs typeface="Trebuchet MS"/>
              </a:rPr>
              <a:t>Reverse </a:t>
            </a:r>
            <a:r>
              <a:rPr sz="2000" spc="-100" dirty="0">
                <a:latin typeface="Trebuchet MS"/>
                <a:cs typeface="Trebuchet MS"/>
              </a:rPr>
              <a:t>micelles are stable </a:t>
            </a:r>
            <a:r>
              <a:rPr sz="2000" spc="-90" dirty="0">
                <a:latin typeface="Trebuchet MS"/>
                <a:cs typeface="Trebuchet MS"/>
              </a:rPr>
              <a:t>aggregates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0" dirty="0">
                <a:latin typeface="Trebuchet MS"/>
                <a:cs typeface="Trebuchet MS"/>
              </a:rPr>
              <a:t>surfactant </a:t>
            </a:r>
            <a:r>
              <a:rPr sz="2000" spc="-85" dirty="0">
                <a:latin typeface="Trebuchet MS"/>
                <a:cs typeface="Trebuchet MS"/>
              </a:rPr>
              <a:t>molecules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05" dirty="0">
                <a:latin typeface="Trebuchet MS"/>
                <a:cs typeface="Trebuchet MS"/>
              </a:rPr>
              <a:t>water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95" dirty="0">
                <a:latin typeface="Trebuchet MS"/>
                <a:cs typeface="Trebuchet MS"/>
              </a:rPr>
              <a:t>organic </a:t>
            </a:r>
            <a:r>
              <a:rPr sz="2000" spc="-90" dirty="0">
                <a:latin typeface="Trebuchet MS"/>
                <a:cs typeface="Trebuchet MS"/>
              </a:rPr>
              <a:t>solvents. 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80" dirty="0">
                <a:latin typeface="Trebuchet MS"/>
                <a:cs typeface="Trebuchet MS"/>
              </a:rPr>
              <a:t>proteins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120" dirty="0">
                <a:latin typeface="Trebuchet MS"/>
                <a:cs typeface="Trebuchet MS"/>
              </a:rPr>
              <a:t>extracted </a:t>
            </a:r>
            <a:r>
              <a:rPr sz="2000" spc="-85" dirty="0">
                <a:latin typeface="Trebuchet MS"/>
                <a:cs typeface="Trebuchet MS"/>
              </a:rPr>
              <a:t>from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60" dirty="0">
                <a:latin typeface="Trebuchet MS"/>
                <a:cs typeface="Trebuchet MS"/>
              </a:rPr>
              <a:t>aqueous </a:t>
            </a:r>
            <a:r>
              <a:rPr sz="2000" spc="-75" dirty="0">
                <a:latin typeface="Trebuchet MS"/>
                <a:cs typeface="Trebuchet MS"/>
              </a:rPr>
              <a:t>medium </a:t>
            </a:r>
            <a:r>
              <a:rPr sz="2000" spc="-80" dirty="0">
                <a:latin typeface="Trebuchet MS"/>
                <a:cs typeface="Trebuchet MS"/>
              </a:rPr>
              <a:t>by forming </a:t>
            </a:r>
            <a:r>
              <a:rPr sz="2000" spc="-95" dirty="0">
                <a:latin typeface="Trebuchet MS"/>
                <a:cs typeface="Trebuchet MS"/>
              </a:rPr>
              <a:t>reverse </a:t>
            </a:r>
            <a:r>
              <a:rPr sz="2000" spc="-114" dirty="0">
                <a:latin typeface="Trebuchet MS"/>
                <a:cs typeface="Trebuchet MS"/>
              </a:rPr>
              <a:t>micelles. </a:t>
            </a:r>
            <a:r>
              <a:rPr sz="2000" spc="-50" dirty="0">
                <a:latin typeface="Trebuchet MS"/>
                <a:cs typeface="Trebuchet MS"/>
              </a:rPr>
              <a:t>In</a:t>
            </a:r>
            <a:r>
              <a:rPr sz="2000" spc="415" dirty="0">
                <a:latin typeface="Trebuchet MS"/>
                <a:cs typeface="Trebuchet MS"/>
              </a:rPr>
              <a:t> </a:t>
            </a:r>
            <a:r>
              <a:rPr sz="2000" spc="-155" dirty="0">
                <a:latin typeface="Trebuchet MS"/>
                <a:cs typeface="Trebuchet MS"/>
              </a:rPr>
              <a:t>fact,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78739" y="6783286"/>
            <a:ext cx="8439785" cy="33591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enzymes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can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extracted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by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this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procedure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without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loss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biological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activity.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8620"/>
            <a:ext cx="9785985" cy="5511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b="1" u="sng" spc="-1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3. </a:t>
            </a:r>
            <a:r>
              <a:rPr sz="2000" b="1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Membrane</a:t>
            </a:r>
            <a:r>
              <a:rPr sz="2000" b="1" u="sng" spc="-11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Filtration:</a:t>
            </a:r>
            <a:endParaRPr sz="2000">
              <a:latin typeface="Trebuchet MS"/>
              <a:cs typeface="Trebuchet MS"/>
            </a:endParaRPr>
          </a:p>
          <a:p>
            <a:pPr marL="355600" marR="635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40" dirty="0">
                <a:latin typeface="Trebuchet MS"/>
                <a:cs typeface="Trebuchet MS"/>
              </a:rPr>
              <a:t>Membrane</a:t>
            </a:r>
            <a:r>
              <a:rPr sz="2000" spc="52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filtration </a:t>
            </a:r>
            <a:r>
              <a:rPr sz="2000" spc="-60" dirty="0">
                <a:latin typeface="Trebuchet MS"/>
                <a:cs typeface="Trebuchet MS"/>
              </a:rPr>
              <a:t>has </a:t>
            </a:r>
            <a:r>
              <a:rPr sz="2000" spc="-85" dirty="0">
                <a:latin typeface="Trebuchet MS"/>
                <a:cs typeface="Trebuchet MS"/>
              </a:rPr>
              <a:t>become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65" dirty="0">
                <a:latin typeface="Trebuchet MS"/>
                <a:cs typeface="Trebuchet MS"/>
              </a:rPr>
              <a:t>common  </a:t>
            </a:r>
            <a:r>
              <a:rPr sz="2000" spc="-85" dirty="0">
                <a:latin typeface="Trebuchet MS"/>
                <a:cs typeface="Trebuchet MS"/>
              </a:rPr>
              <a:t>separation </a:t>
            </a:r>
            <a:r>
              <a:rPr sz="2000" spc="-90" dirty="0">
                <a:latin typeface="Trebuchet MS"/>
                <a:cs typeface="Trebuchet MS"/>
              </a:rPr>
              <a:t>technique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90" dirty="0">
                <a:latin typeface="Trebuchet MS"/>
                <a:cs typeface="Trebuchet MS"/>
              </a:rPr>
              <a:t>industrial  </a:t>
            </a:r>
            <a:r>
              <a:rPr sz="2000" spc="-100" dirty="0">
                <a:latin typeface="Trebuchet MS"/>
                <a:cs typeface="Trebuchet MS"/>
              </a:rPr>
              <a:t>biotechnology. </a:t>
            </a:r>
            <a:r>
              <a:rPr sz="2000" spc="-95" dirty="0">
                <a:latin typeface="Trebuchet MS"/>
                <a:cs typeface="Trebuchet MS"/>
              </a:rPr>
              <a:t>It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95" dirty="0">
                <a:latin typeface="Trebuchet MS"/>
                <a:cs typeface="Trebuchet MS"/>
              </a:rPr>
              <a:t>conveniently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separation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85" dirty="0">
                <a:latin typeface="Trebuchet MS"/>
                <a:cs typeface="Trebuchet MS"/>
              </a:rPr>
              <a:t>biomolecules </a:t>
            </a:r>
            <a:r>
              <a:rPr sz="2000" spc="-70" dirty="0">
                <a:latin typeface="Trebuchet MS"/>
                <a:cs typeface="Trebuchet MS"/>
              </a:rPr>
              <a:t>and  </a:t>
            </a:r>
            <a:r>
              <a:rPr sz="2000" spc="-110" dirty="0">
                <a:latin typeface="Trebuchet MS"/>
                <a:cs typeface="Trebuchet MS"/>
              </a:rPr>
              <a:t>particles,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concentration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46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fluids.</a:t>
            </a:r>
            <a:endParaRPr sz="2000">
              <a:latin typeface="Trebuchet MS"/>
              <a:cs typeface="Trebuchet MS"/>
            </a:endParaRPr>
          </a:p>
          <a:p>
            <a:pPr marL="355600" marR="5715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membrane </a:t>
            </a:r>
            <a:r>
              <a:rPr sz="2000" spc="-105" dirty="0">
                <a:latin typeface="Trebuchet MS"/>
                <a:cs typeface="Trebuchet MS"/>
              </a:rPr>
              <a:t>filtration </a:t>
            </a:r>
            <a:r>
              <a:rPr sz="2000" spc="-90" dirty="0">
                <a:latin typeface="Trebuchet MS"/>
                <a:cs typeface="Trebuchet MS"/>
              </a:rPr>
              <a:t>technique </a:t>
            </a:r>
            <a:r>
              <a:rPr sz="2000" spc="-100" dirty="0">
                <a:latin typeface="Trebuchet MS"/>
                <a:cs typeface="Trebuchet MS"/>
              </a:rPr>
              <a:t>basically </a:t>
            </a:r>
            <a:r>
              <a:rPr sz="2000" spc="-85" dirty="0">
                <a:latin typeface="Trebuchet MS"/>
                <a:cs typeface="Trebuchet MS"/>
              </a:rPr>
              <a:t>involves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60" dirty="0">
                <a:latin typeface="Trebuchet MS"/>
                <a:cs typeface="Trebuchet MS"/>
              </a:rPr>
              <a:t>use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85" dirty="0">
                <a:latin typeface="Trebuchet MS"/>
                <a:cs typeface="Trebuchet MS"/>
              </a:rPr>
              <a:t>semipermeable  membrane </a:t>
            </a:r>
            <a:r>
              <a:rPr sz="2000" spc="-100" dirty="0">
                <a:latin typeface="Trebuchet MS"/>
                <a:cs typeface="Trebuchet MS"/>
              </a:rPr>
              <a:t>that </a:t>
            </a:r>
            <a:r>
              <a:rPr sz="2000" spc="-105" dirty="0">
                <a:latin typeface="Trebuchet MS"/>
                <a:cs typeface="Trebuchet MS"/>
              </a:rPr>
              <a:t>selectively </a:t>
            </a:r>
            <a:r>
              <a:rPr sz="2000" spc="-95" dirty="0">
                <a:latin typeface="Trebuchet MS"/>
                <a:cs typeface="Trebuchet MS"/>
              </a:rPr>
              <a:t>retains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particles/molecules that are </a:t>
            </a:r>
            <a:r>
              <a:rPr sz="2000" spc="-85" dirty="0">
                <a:latin typeface="Trebuchet MS"/>
                <a:cs typeface="Trebuchet MS"/>
              </a:rPr>
              <a:t>bigger </a:t>
            </a:r>
            <a:r>
              <a:rPr sz="2000" spc="-75" dirty="0">
                <a:latin typeface="Trebuchet MS"/>
                <a:cs typeface="Trebuchet MS"/>
              </a:rPr>
              <a:t>than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75" dirty="0">
                <a:latin typeface="Trebuchet MS"/>
                <a:cs typeface="Trebuchet MS"/>
              </a:rPr>
              <a:t>pore  </a:t>
            </a:r>
            <a:r>
              <a:rPr sz="2000" spc="-110" dirty="0">
                <a:latin typeface="Trebuchet MS"/>
                <a:cs typeface="Trebuchet MS"/>
              </a:rPr>
              <a:t>size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while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smaller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molecules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pass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through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membrane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pores.</a:t>
            </a:r>
            <a:endParaRPr sz="2000">
              <a:latin typeface="Trebuchet MS"/>
              <a:cs typeface="Trebuchet MS"/>
            </a:endParaRPr>
          </a:p>
          <a:p>
            <a:pPr marL="355600" marR="635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40" dirty="0">
                <a:latin typeface="Trebuchet MS"/>
                <a:cs typeface="Trebuchet MS"/>
              </a:rPr>
              <a:t>Membranes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105" dirty="0">
                <a:latin typeface="Trebuchet MS"/>
                <a:cs typeface="Trebuchet MS"/>
              </a:rPr>
              <a:t>filtration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80" dirty="0">
                <a:latin typeface="Trebuchet MS"/>
                <a:cs typeface="Trebuchet MS"/>
              </a:rPr>
              <a:t>made </a:t>
            </a:r>
            <a:r>
              <a:rPr sz="2000" spc="-60" dirty="0">
                <a:latin typeface="Trebuchet MS"/>
                <a:cs typeface="Trebuchet MS"/>
              </a:rPr>
              <a:t>up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polymeric </a:t>
            </a:r>
            <a:r>
              <a:rPr sz="2000" spc="-95" dirty="0">
                <a:latin typeface="Trebuchet MS"/>
                <a:cs typeface="Trebuchet MS"/>
              </a:rPr>
              <a:t>materials </a:t>
            </a:r>
            <a:r>
              <a:rPr sz="2000" spc="-65" dirty="0">
                <a:latin typeface="Trebuchet MS"/>
                <a:cs typeface="Trebuchet MS"/>
              </a:rPr>
              <a:t>such as</a:t>
            </a:r>
            <a:r>
              <a:rPr sz="2000" spc="-405" dirty="0">
                <a:latin typeface="Trebuchet MS"/>
                <a:cs typeface="Trebuchet MS"/>
              </a:rPr>
              <a:t> 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polyethersulfone 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polyvinyl</a:t>
            </a:r>
            <a:r>
              <a:rPr sz="2000" u="sng" spc="-1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di-fluoride</a:t>
            </a:r>
            <a:r>
              <a:rPr sz="2000" spc="-105" dirty="0">
                <a:latin typeface="Trebuchet MS"/>
                <a:cs typeface="Trebuchet MS"/>
              </a:rPr>
              <a:t>.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It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is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rather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difficult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to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sterilize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membrane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filters.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0" dirty="0">
                <a:latin typeface="Trebuchet MS"/>
                <a:cs typeface="Trebuchet MS"/>
              </a:rPr>
              <a:t>In </a:t>
            </a:r>
            <a:r>
              <a:rPr sz="2000" spc="-105" dirty="0">
                <a:latin typeface="Trebuchet MS"/>
                <a:cs typeface="Trebuchet MS"/>
              </a:rPr>
              <a:t>recent </a:t>
            </a:r>
            <a:r>
              <a:rPr sz="2000" spc="-114" dirty="0">
                <a:latin typeface="Trebuchet MS"/>
                <a:cs typeface="Trebuchet MS"/>
              </a:rPr>
              <a:t>years, </a:t>
            </a:r>
            <a:r>
              <a:rPr sz="2000" spc="-105" dirty="0">
                <a:latin typeface="Trebuchet MS"/>
                <a:cs typeface="Trebuchet MS"/>
              </a:rPr>
              <a:t>micro-filters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00" dirty="0">
                <a:latin typeface="Trebuchet MS"/>
                <a:cs typeface="Trebuchet MS"/>
              </a:rPr>
              <a:t>ultrafiIters </a:t>
            </a:r>
            <a:r>
              <a:rPr sz="2000" spc="-65" dirty="0">
                <a:latin typeface="Trebuchet MS"/>
                <a:cs typeface="Trebuchet MS"/>
              </a:rPr>
              <a:t>composed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0" dirty="0">
                <a:latin typeface="Trebuchet MS"/>
                <a:cs typeface="Trebuchet MS"/>
              </a:rPr>
              <a:t>ceramics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05" dirty="0">
                <a:latin typeface="Trebuchet MS"/>
                <a:cs typeface="Trebuchet MS"/>
              </a:rPr>
              <a:t>steel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120" dirty="0">
                <a:latin typeface="Trebuchet MS"/>
                <a:cs typeface="Trebuchet MS"/>
              </a:rPr>
              <a:t>available.  </a:t>
            </a:r>
            <a:r>
              <a:rPr sz="2000" spc="-95" dirty="0">
                <a:latin typeface="Trebuchet MS"/>
                <a:cs typeface="Trebuchet MS"/>
              </a:rPr>
              <a:t>Cleaning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sterilization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such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filters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easy.</a:t>
            </a:r>
            <a:endParaRPr sz="2000">
              <a:latin typeface="Trebuchet MS"/>
              <a:cs typeface="Trebuchet MS"/>
            </a:endParaRPr>
          </a:p>
          <a:p>
            <a:pPr marL="35560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1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other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types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membrane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filtration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techniques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described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briefly.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13003"/>
            <a:ext cx="9785985" cy="59690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75" dirty="0">
                <a:latin typeface="Trebuchet MS"/>
                <a:cs typeface="Trebuchet MS"/>
              </a:rPr>
              <a:t>Membrane</a:t>
            </a:r>
            <a:r>
              <a:rPr sz="2000" b="1" spc="-150" dirty="0">
                <a:latin typeface="Trebuchet MS"/>
                <a:cs typeface="Trebuchet MS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adsorbers: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110" dirty="0">
                <a:latin typeface="Trebuchet MS"/>
                <a:cs typeface="Trebuchet MS"/>
              </a:rPr>
              <a:t>They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micro-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or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macro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porous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membranes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with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ion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exchange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groups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and/or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affinity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ligands.  </a:t>
            </a:r>
            <a:r>
              <a:rPr sz="2000" spc="-40" dirty="0">
                <a:latin typeface="Trebuchet MS"/>
                <a:cs typeface="Trebuchet MS"/>
              </a:rPr>
              <a:t>Membrane </a:t>
            </a:r>
            <a:r>
              <a:rPr sz="2000" spc="-70" dirty="0">
                <a:latin typeface="Trebuchet MS"/>
                <a:cs typeface="Trebuchet MS"/>
              </a:rPr>
              <a:t>adsorbers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75" dirty="0">
                <a:latin typeface="Trebuchet MS"/>
                <a:cs typeface="Trebuchet MS"/>
              </a:rPr>
              <a:t>bind </a:t>
            </a:r>
            <a:r>
              <a:rPr sz="2000" spc="-80" dirty="0">
                <a:latin typeface="Trebuchet MS"/>
                <a:cs typeface="Trebuchet MS"/>
              </a:rPr>
              <a:t>to proteins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00" dirty="0">
                <a:latin typeface="Trebuchet MS"/>
                <a:cs typeface="Trebuchet MS"/>
              </a:rPr>
              <a:t>retain </a:t>
            </a:r>
            <a:r>
              <a:rPr sz="2000" spc="-114" dirty="0">
                <a:latin typeface="Trebuchet MS"/>
                <a:cs typeface="Trebuchet MS"/>
              </a:rPr>
              <a:t>them. </a:t>
            </a:r>
            <a:r>
              <a:rPr sz="2000" spc="-70" dirty="0">
                <a:latin typeface="Trebuchet MS"/>
                <a:cs typeface="Trebuchet MS"/>
              </a:rPr>
              <a:t>Such </a:t>
            </a:r>
            <a:r>
              <a:rPr sz="2000" spc="-80" dirty="0">
                <a:latin typeface="Trebuchet MS"/>
                <a:cs typeface="Trebuchet MS"/>
              </a:rPr>
              <a:t>proteins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100" dirty="0">
                <a:latin typeface="Trebuchet MS"/>
                <a:cs typeface="Trebuchet MS"/>
              </a:rPr>
              <a:t>eluted </a:t>
            </a:r>
            <a:r>
              <a:rPr sz="2000" spc="-90" dirty="0">
                <a:latin typeface="Trebuchet MS"/>
                <a:cs typeface="Trebuchet MS"/>
              </a:rPr>
              <a:t>by  </a:t>
            </a:r>
            <a:r>
              <a:rPr sz="2000" spc="-80" dirty="0">
                <a:latin typeface="Trebuchet MS"/>
                <a:cs typeface="Trebuchet MS"/>
              </a:rPr>
              <a:t>employing </a:t>
            </a:r>
            <a:r>
              <a:rPr sz="2000" spc="-65" dirty="0">
                <a:latin typeface="Trebuchet MS"/>
                <a:cs typeface="Trebuchet MS"/>
              </a:rPr>
              <a:t>solutions 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spc="-32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chromatography.</a:t>
            </a:r>
            <a:endParaRPr sz="2000">
              <a:latin typeface="Trebuchet MS"/>
              <a:cs typeface="Trebuchet MS"/>
            </a:endParaRPr>
          </a:p>
          <a:p>
            <a:pPr marL="35560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20" dirty="0">
                <a:latin typeface="Trebuchet MS"/>
                <a:cs typeface="Trebuchet MS"/>
              </a:rPr>
              <a:t>Pervaporation:</a:t>
            </a:r>
            <a:endParaRPr sz="2000">
              <a:latin typeface="Trebuchet MS"/>
              <a:cs typeface="Trebuchet MS"/>
            </a:endParaRPr>
          </a:p>
          <a:p>
            <a:pPr marL="12700" marR="5715" algn="just">
              <a:lnSpc>
                <a:spcPct val="150000"/>
              </a:lnSpc>
            </a:pPr>
            <a:r>
              <a:rPr sz="2000" spc="-95" dirty="0">
                <a:latin typeface="Trebuchet MS"/>
                <a:cs typeface="Trebuchet MS"/>
              </a:rPr>
              <a:t>This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90" dirty="0">
                <a:latin typeface="Trebuchet MS"/>
                <a:cs typeface="Trebuchet MS"/>
              </a:rPr>
              <a:t>technique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85" dirty="0">
                <a:latin typeface="Trebuchet MS"/>
                <a:cs typeface="Trebuchet MS"/>
              </a:rPr>
              <a:t>which </a:t>
            </a:r>
            <a:r>
              <a:rPr sz="2000" spc="-105" dirty="0">
                <a:latin typeface="Trebuchet MS"/>
                <a:cs typeface="Trebuchet MS"/>
              </a:rPr>
              <a:t>volatile </a:t>
            </a:r>
            <a:r>
              <a:rPr sz="2000" spc="-80" dirty="0">
                <a:latin typeface="Trebuchet MS"/>
                <a:cs typeface="Trebuchet MS"/>
              </a:rPr>
              <a:t>products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90" dirty="0">
                <a:latin typeface="Trebuchet MS"/>
                <a:cs typeface="Trebuchet MS"/>
              </a:rPr>
              <a:t>separated </a:t>
            </a:r>
            <a:r>
              <a:rPr sz="2000" spc="-80" dirty="0">
                <a:latin typeface="Trebuchet MS"/>
                <a:cs typeface="Trebuchet MS"/>
              </a:rPr>
              <a:t>by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75" dirty="0">
                <a:latin typeface="Trebuchet MS"/>
                <a:cs typeface="Trebuchet MS"/>
              </a:rPr>
              <a:t>process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85" dirty="0">
                <a:latin typeface="Trebuchet MS"/>
                <a:cs typeface="Trebuchet MS"/>
              </a:rPr>
              <a:t>permeation  </a:t>
            </a:r>
            <a:r>
              <a:rPr sz="2000" spc="-70" dirty="0">
                <a:latin typeface="Trebuchet MS"/>
                <a:cs typeface="Trebuchet MS"/>
              </a:rPr>
              <a:t>through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85" dirty="0">
                <a:latin typeface="Trebuchet MS"/>
                <a:cs typeface="Trebuchet MS"/>
              </a:rPr>
              <a:t>membrane coupled with </a:t>
            </a:r>
            <a:r>
              <a:rPr sz="2000" spc="-100" dirty="0">
                <a:latin typeface="Trebuchet MS"/>
                <a:cs typeface="Trebuchet MS"/>
              </a:rPr>
              <a:t>evaporation. </a:t>
            </a:r>
            <a:r>
              <a:rPr sz="2000" spc="-85" dirty="0">
                <a:latin typeface="Trebuchet MS"/>
                <a:cs typeface="Trebuchet MS"/>
              </a:rPr>
              <a:t>Pervaporation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5" dirty="0">
                <a:latin typeface="Trebuchet MS"/>
                <a:cs typeface="Trebuchet MS"/>
              </a:rPr>
              <a:t>quite </a:t>
            </a:r>
            <a:r>
              <a:rPr sz="2000" spc="-85" dirty="0">
                <a:latin typeface="Trebuchet MS"/>
                <a:cs typeface="Trebuchet MS"/>
              </a:rPr>
              <a:t>useful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90" dirty="0">
                <a:latin typeface="Trebuchet MS"/>
                <a:cs typeface="Trebuchet MS"/>
              </a:rPr>
              <a:t>the  </a:t>
            </a:r>
            <a:r>
              <a:rPr sz="2000" spc="-120" dirty="0">
                <a:latin typeface="Trebuchet MS"/>
                <a:cs typeface="Trebuchet MS"/>
              </a:rPr>
              <a:t>extraction, </a:t>
            </a:r>
            <a:r>
              <a:rPr sz="2000" spc="-95" dirty="0">
                <a:latin typeface="Trebuchet MS"/>
                <a:cs typeface="Trebuchet MS"/>
              </a:rPr>
              <a:t>recovery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5" dirty="0">
                <a:latin typeface="Trebuchet MS"/>
                <a:cs typeface="Trebuchet MS"/>
              </a:rPr>
              <a:t>concentration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5" dirty="0">
                <a:latin typeface="Trebuchet MS"/>
                <a:cs typeface="Trebuchet MS"/>
              </a:rPr>
              <a:t>volatile </a:t>
            </a:r>
            <a:r>
              <a:rPr sz="2000" spc="-95" dirty="0">
                <a:latin typeface="Trebuchet MS"/>
                <a:cs typeface="Trebuchet MS"/>
              </a:rPr>
              <a:t>products. </a:t>
            </a:r>
            <a:r>
              <a:rPr sz="2000" spc="-125" dirty="0">
                <a:latin typeface="Trebuchet MS"/>
                <a:cs typeface="Trebuchet MS"/>
              </a:rPr>
              <a:t>However, </a:t>
            </a:r>
            <a:r>
              <a:rPr sz="2000" spc="-80" dirty="0">
                <a:latin typeface="Trebuchet MS"/>
                <a:cs typeface="Trebuchet MS"/>
              </a:rPr>
              <a:t>this </a:t>
            </a:r>
            <a:r>
              <a:rPr sz="2000" spc="-90" dirty="0">
                <a:latin typeface="Trebuchet MS"/>
                <a:cs typeface="Trebuchet MS"/>
              </a:rPr>
              <a:t>procedure </a:t>
            </a:r>
            <a:r>
              <a:rPr sz="2000" spc="-60" dirty="0">
                <a:latin typeface="Trebuchet MS"/>
                <a:cs typeface="Trebuchet MS"/>
              </a:rPr>
              <a:t>has </a:t>
            </a:r>
            <a:r>
              <a:rPr sz="2000" spc="-95" dirty="0">
                <a:latin typeface="Trebuchet MS"/>
                <a:cs typeface="Trebuchet MS"/>
              </a:rPr>
              <a:t>a  </a:t>
            </a:r>
            <a:r>
              <a:rPr sz="2000" spc="-100" dirty="0">
                <a:latin typeface="Trebuchet MS"/>
                <a:cs typeface="Trebuchet MS"/>
              </a:rPr>
              <a:t>limitation </a:t>
            </a:r>
            <a:r>
              <a:rPr sz="2000" spc="-85" dirty="0">
                <a:latin typeface="Trebuchet MS"/>
                <a:cs typeface="Trebuchet MS"/>
              </a:rPr>
              <a:t>since </a:t>
            </a:r>
            <a:r>
              <a:rPr sz="2000" spc="-120" dirty="0">
                <a:latin typeface="Trebuchet MS"/>
                <a:cs typeface="Trebuchet MS"/>
              </a:rPr>
              <a:t>it </a:t>
            </a:r>
            <a:r>
              <a:rPr sz="2000" spc="-85" dirty="0">
                <a:latin typeface="Trebuchet MS"/>
                <a:cs typeface="Trebuchet MS"/>
              </a:rPr>
              <a:t>cannot be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105" dirty="0">
                <a:latin typeface="Trebuchet MS"/>
                <a:cs typeface="Trebuchet MS"/>
              </a:rPr>
              <a:t>large scale </a:t>
            </a:r>
            <a:r>
              <a:rPr sz="2000" spc="-85" dirty="0">
                <a:latin typeface="Trebuchet MS"/>
                <a:cs typeface="Trebuchet MS"/>
              </a:rPr>
              <a:t>separation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5" dirty="0">
                <a:latin typeface="Trebuchet MS"/>
                <a:cs typeface="Trebuchet MS"/>
              </a:rPr>
              <a:t>volatile </a:t>
            </a:r>
            <a:r>
              <a:rPr sz="2000" spc="-80" dirty="0">
                <a:latin typeface="Trebuchet MS"/>
                <a:cs typeface="Trebuchet MS"/>
              </a:rPr>
              <a:t>products </a:t>
            </a:r>
            <a:r>
              <a:rPr sz="2000" spc="-75" dirty="0">
                <a:latin typeface="Trebuchet MS"/>
                <a:cs typeface="Trebuchet MS"/>
              </a:rPr>
              <a:t>due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90" dirty="0">
                <a:latin typeface="Trebuchet MS"/>
                <a:cs typeface="Trebuchet MS"/>
              </a:rPr>
              <a:t>cost  </a:t>
            </a:r>
            <a:r>
              <a:rPr sz="2000" spc="-155" dirty="0">
                <a:latin typeface="Trebuchet MS"/>
                <a:cs typeface="Trebuchet MS"/>
              </a:rPr>
              <a:t>factor.</a:t>
            </a:r>
            <a:endParaRPr sz="2000">
              <a:latin typeface="Trebuchet MS"/>
              <a:cs typeface="Trebuchet MS"/>
            </a:endParaRPr>
          </a:p>
          <a:p>
            <a:pPr marL="35560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30" dirty="0">
                <a:latin typeface="Trebuchet MS"/>
                <a:cs typeface="Trebuchet MS"/>
              </a:rPr>
              <a:t>Perstraction: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95" dirty="0">
                <a:latin typeface="Trebuchet MS"/>
                <a:cs typeface="Trebuchet MS"/>
              </a:rPr>
              <a:t>This </a:t>
            </a:r>
            <a:r>
              <a:rPr sz="2000" spc="-70" dirty="0">
                <a:latin typeface="Trebuchet MS"/>
                <a:cs typeface="Trebuchet MS"/>
              </a:rPr>
              <a:t>is an </a:t>
            </a:r>
            <a:r>
              <a:rPr sz="2000" spc="-90" dirty="0">
                <a:latin typeface="Trebuchet MS"/>
                <a:cs typeface="Trebuchet MS"/>
              </a:rPr>
              <a:t>advanced technique </a:t>
            </a:r>
            <a:r>
              <a:rPr sz="2000" spc="-75" dirty="0">
                <a:latin typeface="Trebuchet MS"/>
                <a:cs typeface="Trebuchet MS"/>
              </a:rPr>
              <a:t>working </a:t>
            </a:r>
            <a:r>
              <a:rPr sz="2000" spc="-35" dirty="0">
                <a:latin typeface="Trebuchet MS"/>
                <a:cs typeface="Trebuchet MS"/>
              </a:rPr>
              <a:t>on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principle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85" dirty="0">
                <a:latin typeface="Trebuchet MS"/>
                <a:cs typeface="Trebuchet MS"/>
              </a:rPr>
              <a:t>membrane </a:t>
            </a:r>
            <a:r>
              <a:rPr sz="2000" spc="-105" dirty="0">
                <a:latin typeface="Trebuchet MS"/>
                <a:cs typeface="Trebuchet MS"/>
              </a:rPr>
              <a:t>filtration </a:t>
            </a:r>
            <a:r>
              <a:rPr sz="2000" spc="-85" dirty="0">
                <a:latin typeface="Trebuchet MS"/>
                <a:cs typeface="Trebuchet MS"/>
              </a:rPr>
              <a:t>coupled with  </a:t>
            </a:r>
            <a:r>
              <a:rPr sz="2000" spc="-80" dirty="0">
                <a:latin typeface="Trebuchet MS"/>
                <a:cs typeface="Trebuchet MS"/>
              </a:rPr>
              <a:t>solvent </a:t>
            </a:r>
            <a:r>
              <a:rPr sz="2000" spc="-120" dirty="0">
                <a:latin typeface="Trebuchet MS"/>
                <a:cs typeface="Trebuchet MS"/>
              </a:rPr>
              <a:t>extraction.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80" dirty="0">
                <a:latin typeface="Trebuchet MS"/>
                <a:cs typeface="Trebuchet MS"/>
              </a:rPr>
              <a:t>hydrophobic </a:t>
            </a:r>
            <a:r>
              <a:rPr sz="2000" spc="-60" dirty="0">
                <a:latin typeface="Trebuchet MS"/>
                <a:cs typeface="Trebuchet MS"/>
              </a:rPr>
              <a:t>compounds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114" dirty="0">
                <a:latin typeface="Trebuchet MS"/>
                <a:cs typeface="Trebuchet MS"/>
              </a:rPr>
              <a:t>recovered/ </a:t>
            </a:r>
            <a:r>
              <a:rPr sz="2000" spc="-100" dirty="0">
                <a:latin typeface="Trebuchet MS"/>
                <a:cs typeface="Trebuchet MS"/>
              </a:rPr>
              <a:t>concentrated </a:t>
            </a:r>
            <a:r>
              <a:rPr sz="2000" spc="-80" dirty="0">
                <a:latin typeface="Trebuchet MS"/>
                <a:cs typeface="Trebuchet MS"/>
              </a:rPr>
              <a:t>by</a:t>
            </a:r>
            <a:r>
              <a:rPr sz="2000" spc="27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this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6509004"/>
            <a:ext cx="9042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5" dirty="0">
                <a:latin typeface="Trebuchet MS"/>
                <a:cs typeface="Trebuchet MS"/>
              </a:rPr>
              <a:t>m</a:t>
            </a:r>
            <a:r>
              <a:rPr sz="2000" spc="-110" dirty="0">
                <a:latin typeface="Trebuchet MS"/>
                <a:cs typeface="Trebuchet MS"/>
              </a:rPr>
              <a:t>e</a:t>
            </a:r>
            <a:r>
              <a:rPr sz="2000" spc="-120" dirty="0">
                <a:latin typeface="Trebuchet MS"/>
                <a:cs typeface="Trebuchet MS"/>
              </a:rPr>
              <a:t>t</a:t>
            </a:r>
            <a:r>
              <a:rPr sz="2000" spc="-40" dirty="0">
                <a:latin typeface="Trebuchet MS"/>
                <a:cs typeface="Trebuchet MS"/>
              </a:rPr>
              <a:t>ho</a:t>
            </a:r>
            <a:r>
              <a:rPr sz="2000" spc="-70" dirty="0">
                <a:latin typeface="Trebuchet MS"/>
                <a:cs typeface="Trebuchet MS"/>
              </a:rPr>
              <a:t>d</a:t>
            </a:r>
            <a:r>
              <a:rPr sz="2000" spc="-229" dirty="0"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97238" y="6662419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98989"/>
                </a:solidFill>
                <a:latin typeface="Trebuchet MS"/>
                <a:cs typeface="Trebuchet MS"/>
              </a:rPr>
              <a:t>29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8620"/>
            <a:ext cx="9785350" cy="50546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b="1" u="sng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Stage </a:t>
            </a:r>
            <a:r>
              <a:rPr sz="2000" b="1" u="sng" spc="-1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1: </a:t>
            </a:r>
            <a:r>
              <a:rPr sz="2000" b="1" u="sng" spc="-11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Solid-Liquid</a:t>
            </a:r>
            <a:r>
              <a:rPr sz="2000" b="1" u="sng" spc="-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1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Separation: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10" dirty="0">
                <a:latin typeface="Trebuchet MS"/>
                <a:cs typeface="Trebuchet MS"/>
              </a:rPr>
              <a:t>The first </a:t>
            </a:r>
            <a:r>
              <a:rPr sz="2000" spc="-90" dirty="0">
                <a:latin typeface="Trebuchet MS"/>
                <a:cs typeface="Trebuchet MS"/>
              </a:rPr>
              <a:t>step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85" dirty="0">
                <a:latin typeface="Trebuchet MS"/>
                <a:cs typeface="Trebuchet MS"/>
              </a:rPr>
              <a:t>product </a:t>
            </a:r>
            <a:r>
              <a:rPr sz="2000" spc="-95" dirty="0">
                <a:latin typeface="Trebuchet MS"/>
                <a:cs typeface="Trebuchet MS"/>
              </a:rPr>
              <a:t>recovery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separation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75" dirty="0">
                <a:latin typeface="Trebuchet MS"/>
                <a:cs typeface="Trebuchet MS"/>
              </a:rPr>
              <a:t>whole </a:t>
            </a:r>
            <a:r>
              <a:rPr sz="2000" spc="-110" dirty="0">
                <a:latin typeface="Trebuchet MS"/>
                <a:cs typeface="Trebuchet MS"/>
              </a:rPr>
              <a:t>cells </a:t>
            </a:r>
            <a:r>
              <a:rPr sz="2000" spc="-125" dirty="0">
                <a:latin typeface="Trebuchet MS"/>
                <a:cs typeface="Trebuchet MS"/>
              </a:rPr>
              <a:t>(cell </a:t>
            </a:r>
            <a:r>
              <a:rPr sz="2000" spc="-70" dirty="0">
                <a:latin typeface="Trebuchet MS"/>
                <a:cs typeface="Trebuchet MS"/>
              </a:rPr>
              <a:t>biomass) and </a:t>
            </a:r>
            <a:r>
              <a:rPr sz="2000" spc="-75" dirty="0">
                <a:latin typeface="Trebuchet MS"/>
                <a:cs typeface="Trebuchet MS"/>
              </a:rPr>
              <a:t>other  </a:t>
            </a:r>
            <a:r>
              <a:rPr sz="2000" spc="-80" dirty="0">
                <a:latin typeface="Trebuchet MS"/>
                <a:cs typeface="Trebuchet MS"/>
              </a:rPr>
              <a:t>insoluble </a:t>
            </a:r>
            <a:r>
              <a:rPr sz="2000" spc="-85" dirty="0">
                <a:latin typeface="Trebuchet MS"/>
                <a:cs typeface="Trebuchet MS"/>
              </a:rPr>
              <a:t>ingredients from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culture </a:t>
            </a:r>
            <a:r>
              <a:rPr sz="2000" spc="-75" dirty="0">
                <a:latin typeface="Trebuchet MS"/>
                <a:cs typeface="Trebuchet MS"/>
              </a:rPr>
              <a:t>broth </a:t>
            </a:r>
            <a:r>
              <a:rPr sz="2000" spc="-100" dirty="0">
                <a:latin typeface="Trebuchet MS"/>
                <a:cs typeface="Trebuchet MS"/>
              </a:rPr>
              <a:t>(Note: </a:t>
            </a:r>
            <a:r>
              <a:rPr sz="2000" spc="-95" dirty="0">
                <a:latin typeface="Trebuchet MS"/>
                <a:cs typeface="Trebuchet MS"/>
              </a:rPr>
              <a:t>If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desired product </a:t>
            </a:r>
            <a:r>
              <a:rPr sz="2000" spc="-70" dirty="0">
                <a:latin typeface="Trebuchet MS"/>
                <a:cs typeface="Trebuchet MS"/>
              </a:rPr>
              <a:t>is an</a:t>
            </a:r>
            <a:r>
              <a:rPr sz="2000" spc="-35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intracellular  </a:t>
            </a:r>
            <a:r>
              <a:rPr sz="2000" spc="-114" dirty="0">
                <a:latin typeface="Trebuchet MS"/>
                <a:cs typeface="Trebuchet MS"/>
              </a:rPr>
              <a:t>metabolite,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it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must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released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from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cells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before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subjecting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to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solid-liquid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separation).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60" dirty="0">
                <a:latin typeface="Trebuchet MS"/>
                <a:cs typeface="Trebuchet MS"/>
              </a:rPr>
              <a:t>Some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authors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use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term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harvesting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microbial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cells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for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separation</a:t>
            </a:r>
            <a:r>
              <a:rPr sz="2000" u="sng" spc="-1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</a:t>
            </a:r>
            <a:r>
              <a:rPr sz="2000" u="sng" spc="-1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cells</a:t>
            </a:r>
            <a:r>
              <a:rPr sz="2000" u="sng" spc="-1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from</a:t>
            </a:r>
            <a:r>
              <a:rPr sz="2000" u="sng" spc="-1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the  </a:t>
            </a:r>
            <a:r>
              <a:rPr sz="2000" u="sng" spc="-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culture</a:t>
            </a:r>
            <a:r>
              <a:rPr sz="2000" u="sng" spc="-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medium.</a:t>
            </a:r>
            <a:endParaRPr sz="2000">
              <a:latin typeface="Trebuchet MS"/>
              <a:cs typeface="Trebuchet MS"/>
            </a:endParaRPr>
          </a:p>
          <a:p>
            <a:pPr marL="35560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0" dirty="0">
                <a:latin typeface="Trebuchet MS"/>
                <a:cs typeface="Trebuchet MS"/>
              </a:rPr>
              <a:t>Several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methods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used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for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solid-liquid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separation,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these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are:</a:t>
            </a:r>
            <a:endParaRPr sz="2000">
              <a:latin typeface="Trebuchet MS"/>
              <a:cs typeface="Trebuchet MS"/>
            </a:endParaRPr>
          </a:p>
          <a:p>
            <a:pPr marL="956944" lvl="1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56310" algn="l"/>
                <a:tab pos="956944" algn="l"/>
              </a:tabLst>
            </a:pPr>
            <a:r>
              <a:rPr sz="2000" spc="-95" dirty="0">
                <a:latin typeface="Trebuchet MS"/>
                <a:cs typeface="Trebuchet MS"/>
              </a:rPr>
              <a:t>Flotation</a:t>
            </a:r>
            <a:endParaRPr sz="2000">
              <a:latin typeface="Trebuchet MS"/>
              <a:cs typeface="Trebuchet MS"/>
            </a:endParaRPr>
          </a:p>
          <a:p>
            <a:pPr marL="956944" lvl="1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56310" algn="l"/>
                <a:tab pos="956944" algn="l"/>
              </a:tabLst>
            </a:pPr>
            <a:r>
              <a:rPr sz="2000" spc="-100" dirty="0">
                <a:latin typeface="Trebuchet MS"/>
                <a:cs typeface="Trebuchet MS"/>
              </a:rPr>
              <a:t>Flocculation</a:t>
            </a:r>
            <a:endParaRPr sz="2000">
              <a:latin typeface="Trebuchet MS"/>
              <a:cs typeface="Trebuchet MS"/>
            </a:endParaRPr>
          </a:p>
          <a:p>
            <a:pPr marL="956944" lvl="1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56310" algn="l"/>
                <a:tab pos="956944" algn="l"/>
              </a:tabLst>
            </a:pPr>
            <a:r>
              <a:rPr sz="2000" spc="-105" dirty="0">
                <a:latin typeface="Trebuchet MS"/>
                <a:cs typeface="Trebuchet MS"/>
              </a:rPr>
              <a:t>Filtration</a:t>
            </a:r>
            <a:endParaRPr sz="2000">
              <a:latin typeface="Trebuchet MS"/>
              <a:cs typeface="Trebuchet MS"/>
            </a:endParaRPr>
          </a:p>
          <a:p>
            <a:pPr marL="956944" lvl="1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56310" algn="l"/>
                <a:tab pos="956944" algn="l"/>
              </a:tabLst>
            </a:pPr>
            <a:r>
              <a:rPr sz="2000" spc="-95" dirty="0">
                <a:latin typeface="Trebuchet MS"/>
                <a:cs typeface="Trebuchet MS"/>
              </a:rPr>
              <a:t>Centrifugation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51213" y="6669712"/>
            <a:ext cx="15367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spc="-25" dirty="0">
                <a:solidFill>
                  <a:srgbClr val="898989"/>
                </a:solidFill>
                <a:latin typeface="Trebuchet MS"/>
                <a:cs typeface="Trebuchet MS"/>
              </a:rPr>
              <a:t>3</a:t>
            </a:fld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30123"/>
            <a:ext cx="9786620" cy="45974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b="1" u="sng" spc="-1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4.</a:t>
            </a:r>
            <a:r>
              <a:rPr sz="2000" b="1" u="sng" spc="-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Precipitation:</a:t>
            </a:r>
            <a:endParaRPr sz="2000" dirty="0">
              <a:latin typeface="Trebuchet MS"/>
              <a:cs typeface="Trebuchet MS"/>
            </a:endParaRPr>
          </a:p>
          <a:p>
            <a:pPr marL="355600" marR="635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0" dirty="0">
                <a:latin typeface="Trebuchet MS"/>
                <a:cs typeface="Trebuchet MS"/>
              </a:rPr>
              <a:t>Precipitation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65" dirty="0">
                <a:latin typeface="Trebuchet MS"/>
                <a:cs typeface="Trebuchet MS"/>
              </a:rPr>
              <a:t>most </a:t>
            </a:r>
            <a:r>
              <a:rPr sz="2000" spc="-75" dirty="0">
                <a:latin typeface="Trebuchet MS"/>
                <a:cs typeface="Trebuchet MS"/>
              </a:rPr>
              <a:t>commonly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90" dirty="0">
                <a:latin typeface="Trebuchet MS"/>
                <a:cs typeface="Trebuchet MS"/>
              </a:rPr>
              <a:t>technique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75" dirty="0">
                <a:latin typeface="Trebuchet MS"/>
                <a:cs typeface="Trebuchet MS"/>
              </a:rPr>
              <a:t>industry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concentration </a:t>
            </a:r>
            <a:r>
              <a:rPr sz="2000" spc="-80" dirty="0">
                <a:latin typeface="Trebuchet MS"/>
                <a:cs typeface="Trebuchet MS"/>
              </a:rPr>
              <a:t>of  </a:t>
            </a:r>
            <a:r>
              <a:rPr sz="2000" spc="-90" dirty="0">
                <a:latin typeface="Trebuchet MS"/>
                <a:cs typeface="Trebuchet MS"/>
              </a:rPr>
              <a:t>macromolecules </a:t>
            </a:r>
            <a:r>
              <a:rPr sz="2000" spc="-65" dirty="0">
                <a:latin typeface="Trebuchet MS"/>
                <a:cs typeface="Trebuchet MS"/>
              </a:rPr>
              <a:t>such as </a:t>
            </a:r>
            <a:r>
              <a:rPr sz="2000" spc="-80" dirty="0">
                <a:latin typeface="Trebuchet MS"/>
                <a:cs typeface="Trebuchet MS"/>
              </a:rPr>
              <a:t>proteins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459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polysaccharides.</a:t>
            </a:r>
            <a:endParaRPr sz="2000" dirty="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0" dirty="0">
                <a:latin typeface="Trebuchet MS"/>
                <a:cs typeface="Trebuchet MS"/>
              </a:rPr>
              <a:t>Precipitation </a:t>
            </a:r>
            <a:r>
              <a:rPr sz="2000" spc="-90" dirty="0">
                <a:latin typeface="Trebuchet MS"/>
                <a:cs typeface="Trebuchet MS"/>
              </a:rPr>
              <a:t>technique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70" dirty="0">
                <a:latin typeface="Trebuchet MS"/>
                <a:cs typeface="Trebuchet MS"/>
              </a:rPr>
              <a:t>also </a:t>
            </a:r>
            <a:r>
              <a:rPr sz="2000" spc="-85" dirty="0">
                <a:latin typeface="Trebuchet MS"/>
                <a:cs typeface="Trebuchet MS"/>
              </a:rPr>
              <a:t>be employed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90" dirty="0">
                <a:latin typeface="Trebuchet MS"/>
                <a:cs typeface="Trebuchet MS"/>
              </a:rPr>
              <a:t>the removal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5" dirty="0">
                <a:latin typeface="Trebuchet MS"/>
                <a:cs typeface="Trebuchet MS"/>
              </a:rPr>
              <a:t>certain </a:t>
            </a:r>
            <a:r>
              <a:rPr sz="2000" spc="-85" dirty="0">
                <a:latin typeface="Trebuchet MS"/>
                <a:cs typeface="Trebuchet MS"/>
              </a:rPr>
              <a:t>unwanted  </a:t>
            </a:r>
            <a:r>
              <a:rPr sz="2000" spc="-80" dirty="0">
                <a:latin typeface="Trebuchet MS"/>
                <a:cs typeface="Trebuchet MS"/>
              </a:rPr>
              <a:t>byproducts </a:t>
            </a:r>
            <a:r>
              <a:rPr sz="2000" spc="-155" dirty="0">
                <a:latin typeface="Trebuchet MS"/>
                <a:cs typeface="Trebuchet MS"/>
              </a:rPr>
              <a:t>e.g. </a:t>
            </a:r>
            <a:r>
              <a:rPr sz="2000" spc="-105" dirty="0">
                <a:latin typeface="Trebuchet MS"/>
                <a:cs typeface="Trebuchet MS"/>
              </a:rPr>
              <a:t>nucleic </a:t>
            </a:r>
            <a:r>
              <a:rPr sz="2000" spc="-114" dirty="0">
                <a:latin typeface="Trebuchet MS"/>
                <a:cs typeface="Trebuchet MS"/>
              </a:rPr>
              <a:t>acids,</a:t>
            </a:r>
            <a:r>
              <a:rPr sz="2000" spc="-27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pigments.</a:t>
            </a:r>
            <a:endParaRPr sz="2000" dirty="0">
              <a:latin typeface="Trebuchet MS"/>
              <a:cs typeface="Trebuchet MS"/>
            </a:endParaRPr>
          </a:p>
          <a:p>
            <a:pPr marL="355600" marR="635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90" dirty="0">
                <a:latin typeface="Trebuchet MS"/>
                <a:cs typeface="Trebuchet MS"/>
              </a:rPr>
              <a:t>Neutral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salts,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organic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solvents,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high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molecular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weight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polymers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(ionic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or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non-ionic),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besides  </a:t>
            </a:r>
            <a:r>
              <a:rPr sz="2000" spc="-100" dirty="0">
                <a:latin typeface="Trebuchet MS"/>
                <a:cs typeface="Trebuchet MS"/>
              </a:rPr>
              <a:t>alteration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temperature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pH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used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precipitation.</a:t>
            </a:r>
            <a:endParaRPr sz="2000" dirty="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0" dirty="0">
                <a:latin typeface="Trebuchet MS"/>
                <a:cs typeface="Trebuchet MS"/>
              </a:rPr>
              <a:t>In </a:t>
            </a:r>
            <a:r>
              <a:rPr sz="2000" spc="-80" dirty="0">
                <a:latin typeface="Trebuchet MS"/>
                <a:cs typeface="Trebuchet MS"/>
              </a:rPr>
              <a:t>addition to these </a:t>
            </a:r>
            <a:r>
              <a:rPr sz="2000" spc="-90" dirty="0">
                <a:latin typeface="Trebuchet MS"/>
                <a:cs typeface="Trebuchet MS"/>
              </a:rPr>
              <a:t>non-specific protein </a:t>
            </a:r>
            <a:r>
              <a:rPr sz="2000" spc="-100" dirty="0">
                <a:latin typeface="Trebuchet MS"/>
                <a:cs typeface="Trebuchet MS"/>
              </a:rPr>
              <a:t>precipitation </a:t>
            </a:r>
            <a:r>
              <a:rPr sz="2000" spc="-85" dirty="0">
                <a:latin typeface="Trebuchet MS"/>
                <a:cs typeface="Trebuchet MS"/>
              </a:rPr>
              <a:t>reactions </a:t>
            </a:r>
            <a:r>
              <a:rPr sz="2000" spc="-160" dirty="0">
                <a:latin typeface="Trebuchet MS"/>
                <a:cs typeface="Trebuchet MS"/>
              </a:rPr>
              <a:t>(i.e. </a:t>
            </a:r>
            <a:r>
              <a:rPr sz="2000" spc="-90" dirty="0">
                <a:latin typeface="Trebuchet MS"/>
                <a:cs typeface="Trebuchet MS"/>
              </a:rPr>
              <a:t>the nature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the  protein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5" dirty="0">
                <a:latin typeface="Trebuchet MS"/>
                <a:cs typeface="Trebuchet MS"/>
              </a:rPr>
              <a:t>unimportant), there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55" dirty="0">
                <a:latin typeface="Trebuchet MS"/>
                <a:cs typeface="Trebuchet MS"/>
              </a:rPr>
              <a:t>some </a:t>
            </a:r>
            <a:r>
              <a:rPr sz="2000" spc="-90" dirty="0">
                <a:latin typeface="Trebuchet MS"/>
                <a:cs typeface="Trebuchet MS"/>
              </a:rPr>
              <a:t>protein </a:t>
            </a:r>
            <a:r>
              <a:rPr sz="2000" spc="-105" dirty="0">
                <a:latin typeface="Trebuchet MS"/>
                <a:cs typeface="Trebuchet MS"/>
              </a:rPr>
              <a:t>specific </a:t>
            </a:r>
            <a:r>
              <a:rPr sz="2000" spc="-95" dirty="0">
                <a:latin typeface="Trebuchet MS"/>
                <a:cs typeface="Trebuchet MS"/>
              </a:rPr>
              <a:t>precipitations </a:t>
            </a:r>
            <a:r>
              <a:rPr sz="2000" spc="-170" dirty="0">
                <a:latin typeface="Trebuchet MS"/>
                <a:cs typeface="Trebuchet MS"/>
              </a:rPr>
              <a:t>e.g., </a:t>
            </a:r>
            <a:r>
              <a:rPr sz="2000" spc="-110" dirty="0">
                <a:latin typeface="Trebuchet MS"/>
                <a:cs typeface="Trebuchet MS"/>
              </a:rPr>
              <a:t>affinity  precipitation, </a:t>
            </a:r>
            <a:r>
              <a:rPr sz="2000" spc="-95" dirty="0">
                <a:latin typeface="Trebuchet MS"/>
                <a:cs typeface="Trebuchet MS"/>
              </a:rPr>
              <a:t>ligand</a:t>
            </a:r>
            <a:r>
              <a:rPr sz="2000" spc="-20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precipitation.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40436"/>
            <a:ext cx="9785985" cy="612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 indent="-198755" algn="just">
              <a:lnSpc>
                <a:spcPct val="100000"/>
              </a:lnSpc>
              <a:spcBef>
                <a:spcPts val="100"/>
              </a:spcBef>
              <a:buAutoNum type="romanLcParenR"/>
              <a:tabLst>
                <a:tab pos="211454" algn="l"/>
              </a:tabLst>
            </a:pPr>
            <a:r>
              <a:rPr sz="2000" b="1" spc="-110" dirty="0">
                <a:latin typeface="Trebuchet MS"/>
                <a:cs typeface="Trebuchet MS"/>
              </a:rPr>
              <a:t>Neutral</a:t>
            </a:r>
            <a:r>
              <a:rPr sz="2000" b="1" spc="-165" dirty="0">
                <a:latin typeface="Trebuchet MS"/>
                <a:cs typeface="Trebuchet MS"/>
              </a:rPr>
              <a:t> </a:t>
            </a:r>
            <a:r>
              <a:rPr sz="2000" b="1" spc="-105" dirty="0">
                <a:latin typeface="Trebuchet MS"/>
                <a:cs typeface="Trebuchet MS"/>
              </a:rPr>
              <a:t>salts:</a:t>
            </a:r>
            <a:endParaRPr sz="2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65" dirty="0">
                <a:latin typeface="Trebuchet MS"/>
                <a:cs typeface="Trebuchet MS"/>
              </a:rPr>
              <a:t>most </a:t>
            </a:r>
            <a:r>
              <a:rPr sz="2000" spc="-75" dirty="0">
                <a:latin typeface="Trebuchet MS"/>
                <a:cs typeface="Trebuchet MS"/>
              </a:rPr>
              <a:t>commonly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95" dirty="0">
                <a:latin typeface="Trebuchet MS"/>
                <a:cs typeface="Trebuchet MS"/>
              </a:rPr>
              <a:t>salt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ammonium </a:t>
            </a:r>
            <a:r>
              <a:rPr sz="2000" u="sng" spc="-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sulfate</a:t>
            </a:r>
            <a:r>
              <a:rPr sz="2000" spc="-120" dirty="0">
                <a:latin typeface="Trebuchet MS"/>
                <a:cs typeface="Trebuchet MS"/>
              </a:rPr>
              <a:t>, </a:t>
            </a:r>
            <a:r>
              <a:rPr sz="2000" spc="-85" dirty="0">
                <a:latin typeface="Trebuchet MS"/>
                <a:cs typeface="Trebuchet MS"/>
              </a:rPr>
              <a:t>since </a:t>
            </a:r>
            <a:r>
              <a:rPr sz="2000" spc="-120" dirty="0">
                <a:latin typeface="Trebuchet MS"/>
                <a:cs typeface="Trebuchet MS"/>
              </a:rPr>
              <a:t>it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85" dirty="0">
                <a:latin typeface="Trebuchet MS"/>
                <a:cs typeface="Trebuchet MS"/>
              </a:rPr>
              <a:t>highly </a:t>
            </a:r>
            <a:r>
              <a:rPr sz="2000" spc="-95" dirty="0">
                <a:latin typeface="Trebuchet MS"/>
                <a:cs typeface="Trebuchet MS"/>
              </a:rPr>
              <a:t>soluble, nontoxic </a:t>
            </a:r>
            <a:r>
              <a:rPr sz="2000" spc="-90" dirty="0">
                <a:latin typeface="Trebuchet MS"/>
                <a:cs typeface="Trebuchet MS"/>
              </a:rPr>
              <a:t>to  </a:t>
            </a:r>
            <a:r>
              <a:rPr sz="2000" spc="-80" dirty="0">
                <a:latin typeface="Trebuchet MS"/>
                <a:cs typeface="Trebuchet MS"/>
              </a:rPr>
              <a:t>proteins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10" dirty="0">
                <a:latin typeface="Trebuchet MS"/>
                <a:cs typeface="Trebuchet MS"/>
              </a:rPr>
              <a:t>low-priced. </a:t>
            </a:r>
            <a:r>
              <a:rPr sz="2000" spc="-55" dirty="0">
                <a:latin typeface="Trebuchet MS"/>
                <a:cs typeface="Trebuchet MS"/>
              </a:rPr>
              <a:t>Ammonium </a:t>
            </a:r>
            <a:r>
              <a:rPr sz="2000" spc="-105" dirty="0">
                <a:latin typeface="Trebuchet MS"/>
                <a:cs typeface="Trebuchet MS"/>
              </a:rPr>
              <a:t>sulfate </a:t>
            </a:r>
            <a:r>
              <a:rPr sz="2000" spc="-85" dirty="0">
                <a:latin typeface="Trebuchet MS"/>
                <a:cs typeface="Trebuchet MS"/>
              </a:rPr>
              <a:t>increases </a:t>
            </a:r>
            <a:r>
              <a:rPr sz="2000" spc="-80" dirty="0">
                <a:latin typeface="Trebuchet MS"/>
                <a:cs typeface="Trebuchet MS"/>
              </a:rPr>
              <a:t>hydrophobic </a:t>
            </a:r>
            <a:r>
              <a:rPr sz="2000" spc="-95" dirty="0">
                <a:latin typeface="Trebuchet MS"/>
                <a:cs typeface="Trebuchet MS"/>
              </a:rPr>
              <a:t>interactions </a:t>
            </a:r>
            <a:r>
              <a:rPr sz="2000" spc="-90" dirty="0">
                <a:latin typeface="Trebuchet MS"/>
                <a:cs typeface="Trebuchet MS"/>
              </a:rPr>
              <a:t>between  protein </a:t>
            </a:r>
            <a:r>
              <a:rPr sz="2000" spc="-85" dirty="0">
                <a:latin typeface="Trebuchet MS"/>
                <a:cs typeface="Trebuchet MS"/>
              </a:rPr>
              <a:t>molecules </a:t>
            </a:r>
            <a:r>
              <a:rPr sz="2000" spc="-100" dirty="0">
                <a:latin typeface="Trebuchet MS"/>
                <a:cs typeface="Trebuchet MS"/>
              </a:rPr>
              <a:t>that </a:t>
            </a:r>
            <a:r>
              <a:rPr sz="2000" spc="-90" dirty="0">
                <a:latin typeface="Trebuchet MS"/>
                <a:cs typeface="Trebuchet MS"/>
              </a:rPr>
              <a:t>result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95" dirty="0">
                <a:latin typeface="Trebuchet MS"/>
                <a:cs typeface="Trebuchet MS"/>
              </a:rPr>
              <a:t>their </a:t>
            </a:r>
            <a:r>
              <a:rPr sz="2000" spc="-110" dirty="0">
                <a:latin typeface="Trebuchet MS"/>
                <a:cs typeface="Trebuchet MS"/>
              </a:rPr>
              <a:t>precipitation. The </a:t>
            </a:r>
            <a:r>
              <a:rPr sz="2000" spc="-100" dirty="0">
                <a:latin typeface="Trebuchet MS"/>
                <a:cs typeface="Trebuchet MS"/>
              </a:rPr>
              <a:t>precipitation </a:t>
            </a:r>
            <a:r>
              <a:rPr sz="2000" spc="-80" dirty="0">
                <a:latin typeface="Trebuchet MS"/>
                <a:cs typeface="Trebuchet MS"/>
              </a:rPr>
              <a:t>of proteins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85" dirty="0">
                <a:latin typeface="Trebuchet MS"/>
                <a:cs typeface="Trebuchet MS"/>
              </a:rPr>
              <a:t>dependent  </a:t>
            </a:r>
            <a:r>
              <a:rPr sz="2000" spc="-35" dirty="0">
                <a:latin typeface="Trebuchet MS"/>
                <a:cs typeface="Trebuchet MS"/>
              </a:rPr>
              <a:t>on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several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factors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such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as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protein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concentration,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pH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temperature.</a:t>
            </a:r>
            <a:endParaRPr sz="2000" dirty="0">
              <a:latin typeface="Trebuchet MS"/>
              <a:cs typeface="Trebuchet MS"/>
            </a:endParaRPr>
          </a:p>
          <a:p>
            <a:pPr marL="273050" indent="-260350" algn="just">
              <a:lnSpc>
                <a:spcPct val="100000"/>
              </a:lnSpc>
              <a:buAutoNum type="romanLcParenR" startAt="2"/>
              <a:tabLst>
                <a:tab pos="273050" algn="l"/>
              </a:tabLst>
            </a:pPr>
            <a:r>
              <a:rPr sz="2000" b="1" spc="-114" dirty="0">
                <a:latin typeface="Trebuchet MS"/>
                <a:cs typeface="Trebuchet MS"/>
              </a:rPr>
              <a:t>Organic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solvents:</a:t>
            </a:r>
            <a:endParaRPr sz="2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Ethanol, </a:t>
            </a:r>
            <a:r>
              <a:rPr sz="2000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acetone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propanol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75" dirty="0">
                <a:latin typeface="Trebuchet MS"/>
                <a:cs typeface="Trebuchet MS"/>
              </a:rPr>
              <a:t>commonly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95" dirty="0">
                <a:latin typeface="Trebuchet MS"/>
                <a:cs typeface="Trebuchet MS"/>
              </a:rPr>
              <a:t>organic </a:t>
            </a:r>
            <a:r>
              <a:rPr sz="2000" spc="-75" dirty="0">
                <a:latin typeface="Trebuchet MS"/>
                <a:cs typeface="Trebuchet MS"/>
              </a:rPr>
              <a:t>solvents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90" dirty="0">
                <a:latin typeface="Trebuchet MS"/>
                <a:cs typeface="Trebuchet MS"/>
              </a:rPr>
              <a:t>protein  </a:t>
            </a:r>
            <a:r>
              <a:rPr sz="2000" spc="-110" dirty="0">
                <a:latin typeface="Trebuchet MS"/>
                <a:cs typeface="Trebuchet MS"/>
              </a:rPr>
              <a:t>precipitation. They </a:t>
            </a:r>
            <a:r>
              <a:rPr sz="2000" spc="-95" dirty="0">
                <a:latin typeface="Trebuchet MS"/>
                <a:cs typeface="Trebuchet MS"/>
              </a:rPr>
              <a:t>reduce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14" dirty="0">
                <a:latin typeface="Trebuchet MS"/>
                <a:cs typeface="Trebuchet MS"/>
              </a:rPr>
              <a:t>dielectric </a:t>
            </a:r>
            <a:r>
              <a:rPr sz="2000" spc="-90" dirty="0">
                <a:latin typeface="Trebuchet MS"/>
                <a:cs typeface="Trebuchet MS"/>
              </a:rPr>
              <a:t>constant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75" dirty="0">
                <a:latin typeface="Trebuchet MS"/>
                <a:cs typeface="Trebuchet MS"/>
              </a:rPr>
              <a:t>medium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85" dirty="0">
                <a:latin typeface="Trebuchet MS"/>
                <a:cs typeface="Trebuchet MS"/>
              </a:rPr>
              <a:t>enhance </a:t>
            </a:r>
            <a:r>
              <a:rPr sz="2000" spc="-110" dirty="0">
                <a:latin typeface="Trebuchet MS"/>
                <a:cs typeface="Trebuchet MS"/>
              </a:rPr>
              <a:t>electrostatic  </a:t>
            </a:r>
            <a:r>
              <a:rPr sz="2000" spc="-100" dirty="0">
                <a:latin typeface="Trebuchet MS"/>
                <a:cs typeface="Trebuchet MS"/>
              </a:rPr>
              <a:t>interaction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between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protein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molecules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that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lead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to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precipitation.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Since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proteins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denatured  </a:t>
            </a:r>
            <a:r>
              <a:rPr sz="2000" spc="-80" dirty="0">
                <a:latin typeface="Trebuchet MS"/>
                <a:cs typeface="Trebuchet MS"/>
              </a:rPr>
              <a:t>by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organic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solvents,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precipitation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process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has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to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carried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out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below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200" dirty="0">
                <a:latin typeface="Trebuchet MS"/>
                <a:cs typeface="Trebuchet MS"/>
              </a:rPr>
              <a:t>0°C.</a:t>
            </a:r>
            <a:endParaRPr sz="2000" dirty="0">
              <a:latin typeface="Trebuchet MS"/>
              <a:cs typeface="Trebuchet MS"/>
            </a:endParaRPr>
          </a:p>
          <a:p>
            <a:pPr marL="334645" indent="-322580" algn="just">
              <a:lnSpc>
                <a:spcPct val="100000"/>
              </a:lnSpc>
              <a:buAutoNum type="romanLcParenR" startAt="3"/>
              <a:tabLst>
                <a:tab pos="335280" algn="l"/>
              </a:tabLst>
            </a:pPr>
            <a:r>
              <a:rPr sz="2000" b="1" spc="-100" dirty="0">
                <a:latin typeface="Trebuchet MS"/>
                <a:cs typeface="Trebuchet MS"/>
              </a:rPr>
              <a:t>Non-ionic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14" dirty="0">
                <a:latin typeface="Trebuchet MS"/>
                <a:cs typeface="Trebuchet MS"/>
              </a:rPr>
              <a:t>polymers:</a:t>
            </a:r>
            <a:endParaRPr sz="2000" dirty="0">
              <a:latin typeface="Trebuchet MS"/>
              <a:cs typeface="Trebuchet MS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spc="-100" dirty="0">
                <a:latin typeface="Trebuchet MS"/>
                <a:cs typeface="Trebuchet MS"/>
              </a:rPr>
              <a:t>Polyethylene </a:t>
            </a:r>
            <a:r>
              <a:rPr sz="2000" spc="-110" dirty="0">
                <a:latin typeface="Trebuchet MS"/>
                <a:cs typeface="Trebuchet MS"/>
              </a:rPr>
              <a:t>glycol (</a:t>
            </a:r>
            <a:r>
              <a:rPr sz="2000" u="sng" spc="-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PEG</a:t>
            </a:r>
            <a:r>
              <a:rPr sz="2000" spc="-110" dirty="0">
                <a:latin typeface="Trebuchet MS"/>
                <a:cs typeface="Trebuchet MS"/>
              </a:rPr>
              <a:t>)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70" dirty="0">
                <a:latin typeface="Trebuchet MS"/>
                <a:cs typeface="Trebuchet MS"/>
              </a:rPr>
              <a:t>high </a:t>
            </a:r>
            <a:r>
              <a:rPr sz="2000" spc="-90" dirty="0">
                <a:latin typeface="Trebuchet MS"/>
                <a:cs typeface="Trebuchet MS"/>
              </a:rPr>
              <a:t>molecular </a:t>
            </a:r>
            <a:r>
              <a:rPr sz="2000" spc="-95" dirty="0">
                <a:latin typeface="Trebuchet MS"/>
                <a:cs typeface="Trebuchet MS"/>
              </a:rPr>
              <a:t>weight </a:t>
            </a:r>
            <a:r>
              <a:rPr sz="2000" spc="-80" dirty="0">
                <a:latin typeface="Trebuchet MS"/>
                <a:cs typeface="Trebuchet MS"/>
              </a:rPr>
              <a:t>non-ionic polymer </a:t>
            </a:r>
            <a:r>
              <a:rPr sz="2000" spc="-100" dirty="0">
                <a:latin typeface="Trebuchet MS"/>
                <a:cs typeface="Trebuchet MS"/>
              </a:rPr>
              <a:t>that can </a:t>
            </a:r>
            <a:r>
              <a:rPr sz="2000" spc="-110" dirty="0">
                <a:latin typeface="Trebuchet MS"/>
                <a:cs typeface="Trebuchet MS"/>
              </a:rPr>
              <a:t>precipitate  </a:t>
            </a:r>
            <a:r>
              <a:rPr sz="2000" spc="-100" dirty="0">
                <a:latin typeface="Trebuchet MS"/>
                <a:cs typeface="Trebuchet MS"/>
              </a:rPr>
              <a:t>proteins. </a:t>
            </a:r>
            <a:r>
              <a:rPr sz="2000" spc="-95" dirty="0">
                <a:latin typeface="Trebuchet MS"/>
                <a:cs typeface="Trebuchet MS"/>
              </a:rPr>
              <a:t>It </a:t>
            </a:r>
            <a:r>
              <a:rPr sz="2000" spc="-85" dirty="0">
                <a:latin typeface="Trebuchet MS"/>
                <a:cs typeface="Trebuchet MS"/>
              </a:rPr>
              <a:t>reduces </a:t>
            </a:r>
            <a:r>
              <a:rPr sz="2000" spc="-90" dirty="0">
                <a:latin typeface="Trebuchet MS"/>
                <a:cs typeface="Trebuchet MS"/>
              </a:rPr>
              <a:t>the quantity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5" dirty="0">
                <a:latin typeface="Trebuchet MS"/>
                <a:cs typeface="Trebuchet MS"/>
              </a:rPr>
              <a:t>water </a:t>
            </a:r>
            <a:r>
              <a:rPr sz="2000" spc="-110" dirty="0">
                <a:latin typeface="Trebuchet MS"/>
                <a:cs typeface="Trebuchet MS"/>
              </a:rPr>
              <a:t>available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90" dirty="0">
                <a:latin typeface="Trebuchet MS"/>
                <a:cs typeface="Trebuchet MS"/>
              </a:rPr>
              <a:t>protein </a:t>
            </a:r>
            <a:r>
              <a:rPr sz="2000" spc="-80" dirty="0">
                <a:latin typeface="Trebuchet MS"/>
                <a:cs typeface="Trebuchet MS"/>
              </a:rPr>
              <a:t>solvation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05" dirty="0">
                <a:latin typeface="Trebuchet MS"/>
                <a:cs typeface="Trebuchet MS"/>
              </a:rPr>
              <a:t>precipitates  protein.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PEG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does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not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denature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proteins,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besides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being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non-toxic.</a:t>
            </a:r>
            <a:endParaRPr sz="2000" dirty="0">
              <a:latin typeface="Trebuchet MS"/>
              <a:cs typeface="Trebuchet MS"/>
            </a:endParaRPr>
          </a:p>
          <a:p>
            <a:pPr marL="331470" indent="-319405" algn="just">
              <a:lnSpc>
                <a:spcPct val="100000"/>
              </a:lnSpc>
              <a:buAutoNum type="romanLcParenR" startAt="4"/>
              <a:tabLst>
                <a:tab pos="332105" algn="l"/>
              </a:tabLst>
            </a:pPr>
            <a:r>
              <a:rPr sz="2000" b="1" spc="-100" dirty="0">
                <a:latin typeface="Trebuchet MS"/>
                <a:cs typeface="Trebuchet MS"/>
              </a:rPr>
              <a:t>Ionic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14" dirty="0">
                <a:latin typeface="Trebuchet MS"/>
                <a:cs typeface="Trebuchet MS"/>
              </a:rPr>
              <a:t>polymers:</a:t>
            </a:r>
            <a:endParaRPr sz="2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charged </a:t>
            </a:r>
            <a:r>
              <a:rPr sz="2000" spc="-80" dirty="0">
                <a:latin typeface="Trebuchet MS"/>
                <a:cs typeface="Trebuchet MS"/>
              </a:rPr>
              <a:t>polymers </a:t>
            </a:r>
            <a:r>
              <a:rPr sz="2000" spc="-65" dirty="0">
                <a:latin typeface="Trebuchet MS"/>
                <a:cs typeface="Trebuchet MS"/>
              </a:rPr>
              <a:t>such as </a:t>
            </a: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polyacrylic acid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polyethyleneimine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95" dirty="0">
                <a:latin typeface="Trebuchet MS"/>
                <a:cs typeface="Trebuchet MS"/>
              </a:rPr>
              <a:t>used. </a:t>
            </a:r>
            <a:r>
              <a:rPr sz="2000" spc="-110" dirty="0">
                <a:latin typeface="Trebuchet MS"/>
                <a:cs typeface="Trebuchet MS"/>
              </a:rPr>
              <a:t>They </a:t>
            </a:r>
            <a:r>
              <a:rPr sz="2000" spc="-85" dirty="0">
                <a:latin typeface="Trebuchet MS"/>
                <a:cs typeface="Trebuchet MS"/>
              </a:rPr>
              <a:t>form  </a:t>
            </a:r>
            <a:r>
              <a:rPr sz="2000" spc="-100" dirty="0">
                <a:latin typeface="Trebuchet MS"/>
                <a:cs typeface="Trebuchet MS"/>
              </a:rPr>
              <a:t>complexes </a:t>
            </a:r>
            <a:r>
              <a:rPr sz="2000" spc="-85" dirty="0">
                <a:latin typeface="Trebuchet MS"/>
                <a:cs typeface="Trebuchet MS"/>
              </a:rPr>
              <a:t>with </a:t>
            </a:r>
            <a:r>
              <a:rPr sz="2000" spc="-80" dirty="0">
                <a:latin typeface="Trebuchet MS"/>
                <a:cs typeface="Trebuchet MS"/>
              </a:rPr>
              <a:t>oppositely </a:t>
            </a:r>
            <a:r>
              <a:rPr sz="2000" spc="-95" dirty="0">
                <a:latin typeface="Trebuchet MS"/>
                <a:cs typeface="Trebuchet MS"/>
              </a:rPr>
              <a:t>charged </a:t>
            </a:r>
            <a:r>
              <a:rPr sz="2000" spc="-90" dirty="0">
                <a:latin typeface="Trebuchet MS"/>
                <a:cs typeface="Trebuchet MS"/>
              </a:rPr>
              <a:t>protein </a:t>
            </a:r>
            <a:r>
              <a:rPr sz="2000" spc="-85" dirty="0">
                <a:latin typeface="Trebuchet MS"/>
                <a:cs typeface="Trebuchet MS"/>
              </a:rPr>
              <a:t>molecules </a:t>
            </a:r>
            <a:r>
              <a:rPr sz="2000" spc="-100" dirty="0">
                <a:latin typeface="Trebuchet MS"/>
                <a:cs typeface="Trebuchet MS"/>
              </a:rPr>
              <a:t>that </a:t>
            </a:r>
            <a:r>
              <a:rPr sz="2000" spc="-75" dirty="0">
                <a:latin typeface="Trebuchet MS"/>
                <a:cs typeface="Trebuchet MS"/>
              </a:rPr>
              <a:t>causes </a:t>
            </a:r>
            <a:r>
              <a:rPr sz="2000" spc="-100" dirty="0">
                <a:latin typeface="Trebuchet MS"/>
                <a:cs typeface="Trebuchet MS"/>
              </a:rPr>
              <a:t>charge </a:t>
            </a:r>
            <a:r>
              <a:rPr sz="2000" spc="-90" dirty="0">
                <a:latin typeface="Trebuchet MS"/>
                <a:cs typeface="Trebuchet MS"/>
              </a:rPr>
              <a:t>neutralisation </a:t>
            </a:r>
            <a:r>
              <a:rPr sz="2000" spc="-70" dirty="0">
                <a:latin typeface="Trebuchet MS"/>
                <a:cs typeface="Trebuchet MS"/>
              </a:rPr>
              <a:t>and  </a:t>
            </a:r>
            <a:r>
              <a:rPr sz="2000" spc="-110" dirty="0">
                <a:latin typeface="Trebuchet MS"/>
                <a:cs typeface="Trebuchet MS"/>
              </a:rPr>
              <a:t>precipitation.</a:t>
            </a:r>
            <a:endParaRPr sz="2000" dirty="0">
              <a:latin typeface="Trebuchet MS"/>
              <a:cs typeface="Trebuchet MS"/>
            </a:endParaRPr>
          </a:p>
          <a:p>
            <a:pPr marL="269875" indent="-257175" algn="just">
              <a:lnSpc>
                <a:spcPct val="100000"/>
              </a:lnSpc>
              <a:buAutoNum type="romanLcParenR" startAt="5"/>
              <a:tabLst>
                <a:tab pos="269875" algn="l"/>
              </a:tabLst>
            </a:pPr>
            <a:r>
              <a:rPr sz="2000" b="1" spc="-114" dirty="0">
                <a:latin typeface="Trebuchet MS"/>
                <a:cs typeface="Trebuchet MS"/>
              </a:rPr>
              <a:t>Increase </a:t>
            </a:r>
            <a:r>
              <a:rPr sz="2000" b="1" spc="-110" dirty="0">
                <a:latin typeface="Trebuchet MS"/>
                <a:cs typeface="Trebuchet MS"/>
              </a:rPr>
              <a:t>in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135" dirty="0">
                <a:latin typeface="Trebuchet MS"/>
                <a:cs typeface="Trebuchet MS"/>
              </a:rPr>
              <a:t>temperature:</a:t>
            </a:r>
            <a:endParaRPr sz="2000" dirty="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2000" spc="-11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heat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sensitive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proteins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can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precipitated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by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increasing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temperature.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40436"/>
            <a:ext cx="9785985" cy="606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" indent="-319405">
              <a:lnSpc>
                <a:spcPct val="100000"/>
              </a:lnSpc>
              <a:spcBef>
                <a:spcPts val="100"/>
              </a:spcBef>
              <a:buAutoNum type="romanLcParenR" startAt="6"/>
              <a:tabLst>
                <a:tab pos="332105" algn="l"/>
              </a:tabLst>
            </a:pPr>
            <a:r>
              <a:rPr sz="2000" b="1" spc="-114" dirty="0">
                <a:latin typeface="Trebuchet MS"/>
                <a:cs typeface="Trebuchet MS"/>
              </a:rPr>
              <a:t>Change </a:t>
            </a:r>
            <a:r>
              <a:rPr sz="2000" b="1" spc="-110" dirty="0">
                <a:latin typeface="Trebuchet MS"/>
                <a:cs typeface="Trebuchet MS"/>
              </a:rPr>
              <a:t>in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130" dirty="0">
                <a:latin typeface="Trebuchet MS"/>
                <a:cs typeface="Trebuchet MS"/>
              </a:rPr>
              <a:t>pH: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spc="-90" dirty="0">
                <a:latin typeface="Trebuchet MS"/>
                <a:cs typeface="Trebuchet MS"/>
              </a:rPr>
              <a:t>Alterations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pH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can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also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lead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to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protein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precipitation.</a:t>
            </a:r>
            <a:endParaRPr sz="2000">
              <a:latin typeface="Trebuchet MS"/>
              <a:cs typeface="Trebuchet MS"/>
            </a:endParaRPr>
          </a:p>
          <a:p>
            <a:pPr marL="393700" indent="-381000">
              <a:lnSpc>
                <a:spcPct val="100000"/>
              </a:lnSpc>
              <a:buAutoNum type="romanLcParenR" startAt="7"/>
              <a:tabLst>
                <a:tab pos="393700" algn="l"/>
              </a:tabLst>
            </a:pPr>
            <a:r>
              <a:rPr sz="2000" b="1" spc="-105" dirty="0">
                <a:latin typeface="Trebuchet MS"/>
                <a:cs typeface="Trebuchet MS"/>
              </a:rPr>
              <a:t>Affinity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b="1" spc="-125" dirty="0">
                <a:latin typeface="Trebuchet MS"/>
                <a:cs typeface="Trebuchet MS"/>
              </a:rPr>
              <a:t>precipitation:</a:t>
            </a:r>
            <a:endParaRPr sz="2000">
              <a:latin typeface="Trebuchet MS"/>
              <a:cs typeface="Trebuchet MS"/>
            </a:endParaRPr>
          </a:p>
          <a:p>
            <a:pPr marL="12700" marR="5715">
              <a:lnSpc>
                <a:spcPct val="100000"/>
              </a:lnSpc>
            </a:pPr>
            <a:r>
              <a:rPr sz="2000" spc="-110" dirty="0">
                <a:latin typeface="Trebuchet MS"/>
                <a:cs typeface="Trebuchet MS"/>
              </a:rPr>
              <a:t>The affinity </a:t>
            </a:r>
            <a:r>
              <a:rPr sz="2000" spc="-100" dirty="0">
                <a:latin typeface="Trebuchet MS"/>
                <a:cs typeface="Trebuchet MS"/>
              </a:rPr>
              <a:t>interaction </a:t>
            </a:r>
            <a:r>
              <a:rPr sz="2000" spc="-165" dirty="0">
                <a:latin typeface="Trebuchet MS"/>
                <a:cs typeface="Trebuchet MS"/>
              </a:rPr>
              <a:t>(e.g., </a:t>
            </a:r>
            <a:r>
              <a:rPr sz="2000" spc="-90" dirty="0">
                <a:latin typeface="Trebuchet MS"/>
                <a:cs typeface="Trebuchet MS"/>
              </a:rPr>
              <a:t>between antigen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85" dirty="0">
                <a:latin typeface="Trebuchet MS"/>
                <a:cs typeface="Trebuchet MS"/>
              </a:rPr>
              <a:t>antibody)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105" dirty="0">
                <a:latin typeface="Trebuchet MS"/>
                <a:cs typeface="Trebuchet MS"/>
              </a:rPr>
              <a:t>exploited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100" dirty="0">
                <a:latin typeface="Trebuchet MS"/>
                <a:cs typeface="Trebuchet MS"/>
              </a:rPr>
              <a:t>precipitation </a:t>
            </a:r>
            <a:r>
              <a:rPr sz="2000" spc="-80" dirty="0">
                <a:latin typeface="Trebuchet MS"/>
                <a:cs typeface="Trebuchet MS"/>
              </a:rPr>
              <a:t>of  </a:t>
            </a:r>
            <a:r>
              <a:rPr sz="2000" spc="-100" dirty="0">
                <a:latin typeface="Trebuchet MS"/>
                <a:cs typeface="Trebuchet MS"/>
              </a:rPr>
              <a:t>proteins.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spc="-100" dirty="0">
                <a:latin typeface="Trebuchet MS"/>
                <a:cs typeface="Trebuchet MS"/>
              </a:rPr>
              <a:t>Viii) </a:t>
            </a:r>
            <a:r>
              <a:rPr sz="2000" b="1" spc="-120" dirty="0">
                <a:latin typeface="Trebuchet MS"/>
                <a:cs typeface="Trebuchet MS"/>
              </a:rPr>
              <a:t>Precipitation </a:t>
            </a:r>
            <a:r>
              <a:rPr sz="2000" b="1" spc="-110" dirty="0">
                <a:latin typeface="Trebuchet MS"/>
                <a:cs typeface="Trebuchet MS"/>
              </a:rPr>
              <a:t>by</a:t>
            </a:r>
            <a:r>
              <a:rPr sz="2000" b="1" spc="-235" dirty="0">
                <a:latin typeface="Trebuchet MS"/>
                <a:cs typeface="Trebuchet MS"/>
              </a:rPr>
              <a:t> </a:t>
            </a:r>
            <a:r>
              <a:rPr sz="2000" b="1" spc="-105" dirty="0">
                <a:latin typeface="Trebuchet MS"/>
                <a:cs typeface="Trebuchet MS"/>
              </a:rPr>
              <a:t>ligands:</a:t>
            </a:r>
            <a:endParaRPr sz="2000">
              <a:latin typeface="Trebuchet MS"/>
              <a:cs typeface="Trebuchet MS"/>
            </a:endParaRPr>
          </a:p>
          <a:p>
            <a:pPr marL="12700" marR="5715">
              <a:lnSpc>
                <a:spcPct val="100000"/>
              </a:lnSpc>
            </a:pPr>
            <a:r>
              <a:rPr sz="2000" spc="-95" dirty="0">
                <a:latin typeface="Trebuchet MS"/>
                <a:cs typeface="Trebuchet MS"/>
              </a:rPr>
              <a:t>Ligands </a:t>
            </a:r>
            <a:r>
              <a:rPr sz="2000" spc="-85" dirty="0">
                <a:latin typeface="Trebuchet MS"/>
                <a:cs typeface="Trebuchet MS"/>
              </a:rPr>
              <a:t>with </a:t>
            </a:r>
            <a:r>
              <a:rPr sz="2000" spc="-105" dirty="0">
                <a:latin typeface="Trebuchet MS"/>
                <a:cs typeface="Trebuchet MS"/>
              </a:rPr>
              <a:t>specific </a:t>
            </a:r>
            <a:r>
              <a:rPr sz="2000" spc="-75" dirty="0">
                <a:latin typeface="Trebuchet MS"/>
                <a:cs typeface="Trebuchet MS"/>
              </a:rPr>
              <a:t>binding </a:t>
            </a:r>
            <a:r>
              <a:rPr sz="2000" spc="-80" dirty="0">
                <a:latin typeface="Trebuchet MS"/>
                <a:cs typeface="Trebuchet MS"/>
              </a:rPr>
              <a:t>sites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80" dirty="0">
                <a:latin typeface="Trebuchet MS"/>
                <a:cs typeface="Trebuchet MS"/>
              </a:rPr>
              <a:t>proteins </a:t>
            </a:r>
            <a:r>
              <a:rPr sz="2000" spc="-95" dirty="0">
                <a:latin typeface="Trebuchet MS"/>
                <a:cs typeface="Trebuchet MS"/>
              </a:rPr>
              <a:t>have </a:t>
            </a:r>
            <a:r>
              <a:rPr sz="2000" spc="-80" dirty="0">
                <a:latin typeface="Trebuchet MS"/>
                <a:cs typeface="Trebuchet MS"/>
              </a:rPr>
              <a:t>been </a:t>
            </a:r>
            <a:r>
              <a:rPr sz="2000" spc="-90" dirty="0">
                <a:latin typeface="Trebuchet MS"/>
                <a:cs typeface="Trebuchet MS"/>
              </a:rPr>
              <a:t>successfully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105" dirty="0">
                <a:latin typeface="Trebuchet MS"/>
                <a:cs typeface="Trebuchet MS"/>
              </a:rPr>
              <a:t>selective  </a:t>
            </a:r>
            <a:r>
              <a:rPr sz="2000" spc="-110" dirty="0">
                <a:latin typeface="Trebuchet MS"/>
                <a:cs typeface="Trebuchet MS"/>
              </a:rPr>
              <a:t>precipitation.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4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1605"/>
              </a:spcBef>
            </a:pPr>
            <a:r>
              <a:rPr sz="2000" b="1" spc="-185" dirty="0">
                <a:latin typeface="Trebuchet MS"/>
                <a:cs typeface="Trebuchet MS"/>
              </a:rPr>
              <a:t>5.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b="1" spc="-100" dirty="0">
                <a:latin typeface="Trebuchet MS"/>
                <a:cs typeface="Trebuchet MS"/>
              </a:rPr>
              <a:t>Adsorption:</a:t>
            </a:r>
            <a:endParaRPr sz="2000">
              <a:latin typeface="Trebuchet MS"/>
              <a:cs typeface="Trebuchet MS"/>
            </a:endParaRPr>
          </a:p>
          <a:p>
            <a:pPr marL="12700" marR="5715" algn="just">
              <a:lnSpc>
                <a:spcPct val="150000"/>
              </a:lnSpc>
            </a:pP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biological </a:t>
            </a:r>
            <a:r>
              <a:rPr sz="2000" spc="-80" dirty="0">
                <a:latin typeface="Trebuchet MS"/>
                <a:cs typeface="Trebuchet MS"/>
              </a:rPr>
              <a:t>products of </a:t>
            </a:r>
            <a:r>
              <a:rPr sz="2000" spc="-95" dirty="0">
                <a:latin typeface="Trebuchet MS"/>
                <a:cs typeface="Trebuchet MS"/>
              </a:rPr>
              <a:t>fermentation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100" dirty="0">
                <a:latin typeface="Trebuchet MS"/>
                <a:cs typeface="Trebuchet MS"/>
              </a:rPr>
              <a:t>concentrated </a:t>
            </a:r>
            <a:r>
              <a:rPr sz="2000" spc="-80" dirty="0">
                <a:latin typeface="Trebuchet MS"/>
                <a:cs typeface="Trebuchet MS"/>
              </a:rPr>
              <a:t>by </a:t>
            </a:r>
            <a:r>
              <a:rPr sz="2000" spc="-60" dirty="0">
                <a:latin typeface="Trebuchet MS"/>
                <a:cs typeface="Trebuchet MS"/>
              </a:rPr>
              <a:t>using </a:t>
            </a:r>
            <a:r>
              <a:rPr sz="2000" spc="-75" dirty="0">
                <a:latin typeface="Trebuchet MS"/>
                <a:cs typeface="Trebuchet MS"/>
              </a:rPr>
              <a:t>solid adsorbent  </a:t>
            </a:r>
            <a:r>
              <a:rPr sz="2000" spc="-110" dirty="0">
                <a:latin typeface="Trebuchet MS"/>
                <a:cs typeface="Trebuchet MS"/>
              </a:rPr>
              <a:t>particles. </a:t>
            </a:r>
            <a:r>
              <a:rPr sz="2000" spc="-50" dirty="0">
                <a:latin typeface="Trebuchet MS"/>
                <a:cs typeface="Trebuchet MS"/>
              </a:rPr>
              <a:t>In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early </a:t>
            </a:r>
            <a:r>
              <a:rPr sz="2000" spc="-114" dirty="0">
                <a:latin typeface="Trebuchet MS"/>
                <a:cs typeface="Trebuchet MS"/>
              </a:rPr>
              <a:t>days, </a:t>
            </a:r>
            <a:r>
              <a:rPr sz="2000" spc="-110" dirty="0">
                <a:latin typeface="Trebuchet MS"/>
                <a:cs typeface="Trebuchet MS"/>
              </a:rPr>
              <a:t>activated </a:t>
            </a:r>
            <a:r>
              <a:rPr sz="2000" spc="-105" dirty="0">
                <a:latin typeface="Trebuchet MS"/>
                <a:cs typeface="Trebuchet MS"/>
              </a:rPr>
              <a:t>charcoal </a:t>
            </a:r>
            <a:r>
              <a:rPr sz="2000" spc="-70" dirty="0">
                <a:latin typeface="Trebuchet MS"/>
                <a:cs typeface="Trebuchet MS"/>
              </a:rPr>
              <a:t>was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65" dirty="0">
                <a:latin typeface="Trebuchet MS"/>
                <a:cs typeface="Trebuchet MS"/>
              </a:rPr>
              <a:t>as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75" dirty="0">
                <a:latin typeface="Trebuchet MS"/>
                <a:cs typeface="Trebuchet MS"/>
              </a:rPr>
              <a:t>adsorbent </a:t>
            </a:r>
            <a:r>
              <a:rPr sz="2000" spc="-120" dirty="0">
                <a:latin typeface="Trebuchet MS"/>
                <a:cs typeface="Trebuchet MS"/>
              </a:rPr>
              <a:t>material. </a:t>
            </a:r>
            <a:r>
              <a:rPr sz="2000" spc="-50" dirty="0">
                <a:latin typeface="Trebuchet MS"/>
                <a:cs typeface="Trebuchet MS"/>
              </a:rPr>
              <a:t>In </a:t>
            </a:r>
            <a:r>
              <a:rPr sz="2000" spc="-105" dirty="0">
                <a:latin typeface="Trebuchet MS"/>
                <a:cs typeface="Trebuchet MS"/>
              </a:rPr>
              <a:t>recent  </a:t>
            </a:r>
            <a:r>
              <a:rPr sz="2000" spc="-114" dirty="0">
                <a:latin typeface="Trebuchet MS"/>
                <a:cs typeface="Trebuchet MS"/>
              </a:rPr>
              <a:t>years,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cellulose-based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adsorbents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employed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for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protein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concentration.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45" dirty="0">
                <a:latin typeface="Trebuchet MS"/>
                <a:cs typeface="Trebuchet MS"/>
              </a:rPr>
              <a:t>And </a:t>
            </a:r>
            <a:r>
              <a:rPr sz="2000" spc="-95" dirty="0">
                <a:latin typeface="Trebuchet MS"/>
                <a:cs typeface="Trebuchet MS"/>
              </a:rPr>
              <a:t>for concentration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75" dirty="0">
                <a:latin typeface="Trebuchet MS"/>
                <a:cs typeface="Trebuchet MS"/>
              </a:rPr>
              <a:t>low </a:t>
            </a:r>
            <a:r>
              <a:rPr sz="2000" spc="-90" dirty="0">
                <a:latin typeface="Trebuchet MS"/>
                <a:cs typeface="Trebuchet MS"/>
              </a:rPr>
              <a:t>molecular </a:t>
            </a:r>
            <a:r>
              <a:rPr sz="2000" spc="-95" dirty="0">
                <a:latin typeface="Trebuchet MS"/>
                <a:cs typeface="Trebuchet MS"/>
              </a:rPr>
              <a:t>weight </a:t>
            </a:r>
            <a:r>
              <a:rPr sz="2000" spc="-60" dirty="0">
                <a:latin typeface="Trebuchet MS"/>
                <a:cs typeface="Trebuchet MS"/>
              </a:rPr>
              <a:t>compounds </a:t>
            </a:r>
            <a:r>
              <a:rPr sz="2000" spc="-105" dirty="0">
                <a:latin typeface="Trebuchet MS"/>
                <a:cs typeface="Trebuchet MS"/>
              </a:rPr>
              <a:t>(vitamins, antibiotics, </a:t>
            </a:r>
            <a:r>
              <a:rPr sz="2000" spc="-90" dirty="0">
                <a:latin typeface="Trebuchet MS"/>
                <a:cs typeface="Trebuchet MS"/>
              </a:rPr>
              <a:t>peptides)  </a:t>
            </a:r>
            <a:r>
              <a:rPr sz="2000" spc="-100" dirty="0">
                <a:latin typeface="Trebuchet MS"/>
                <a:cs typeface="Trebuchet MS"/>
              </a:rPr>
              <a:t>polystyrene, </a:t>
            </a:r>
            <a:r>
              <a:rPr sz="2000" spc="-105" dirty="0">
                <a:latin typeface="Trebuchet MS"/>
                <a:cs typeface="Trebuchet MS"/>
              </a:rPr>
              <a:t>methacrylate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10" dirty="0">
                <a:latin typeface="Trebuchet MS"/>
                <a:cs typeface="Trebuchet MS"/>
              </a:rPr>
              <a:t>acrylate </a:t>
            </a:r>
            <a:r>
              <a:rPr sz="2000" spc="-70" dirty="0">
                <a:latin typeface="Trebuchet MS"/>
                <a:cs typeface="Trebuchet MS"/>
              </a:rPr>
              <a:t>based </a:t>
            </a:r>
            <a:r>
              <a:rPr sz="2000" spc="-95" dirty="0">
                <a:latin typeface="Trebuchet MS"/>
                <a:cs typeface="Trebuchet MS"/>
              </a:rPr>
              <a:t>matrices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95" dirty="0">
                <a:latin typeface="Trebuchet MS"/>
                <a:cs typeface="Trebuchet MS"/>
              </a:rPr>
              <a:t>used.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75" dirty="0">
                <a:latin typeface="Trebuchet MS"/>
                <a:cs typeface="Trebuchet MS"/>
              </a:rPr>
              <a:t>process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70" dirty="0">
                <a:latin typeface="Trebuchet MS"/>
                <a:cs typeface="Trebuchet MS"/>
              </a:rPr>
              <a:t>adsorption 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100" dirty="0">
                <a:latin typeface="Trebuchet MS"/>
                <a:cs typeface="Trebuchet MS"/>
              </a:rPr>
              <a:t>carried </a:t>
            </a:r>
            <a:r>
              <a:rPr sz="2000" spc="-65" dirty="0">
                <a:latin typeface="Trebuchet MS"/>
                <a:cs typeface="Trebuchet MS"/>
              </a:rPr>
              <a:t>out </a:t>
            </a:r>
            <a:r>
              <a:rPr sz="2000" spc="-80" dirty="0">
                <a:latin typeface="Trebuchet MS"/>
                <a:cs typeface="Trebuchet MS"/>
              </a:rPr>
              <a:t>by making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80" dirty="0">
                <a:latin typeface="Trebuchet MS"/>
                <a:cs typeface="Trebuchet MS"/>
              </a:rPr>
              <a:t>bed of </a:t>
            </a:r>
            <a:r>
              <a:rPr sz="2000" spc="-75" dirty="0">
                <a:latin typeface="Trebuchet MS"/>
                <a:cs typeface="Trebuchet MS"/>
              </a:rPr>
              <a:t>adsorbent </a:t>
            </a:r>
            <a:r>
              <a:rPr sz="2000" spc="-80" dirty="0">
                <a:latin typeface="Trebuchet MS"/>
                <a:cs typeface="Trebuchet MS"/>
              </a:rPr>
              <a:t>column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65" dirty="0">
                <a:latin typeface="Trebuchet MS"/>
                <a:cs typeface="Trebuchet MS"/>
              </a:rPr>
              <a:t>passing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culture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broth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6637020"/>
            <a:ext cx="72218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0" dirty="0">
                <a:latin typeface="Trebuchet MS"/>
                <a:cs typeface="Trebuchet MS"/>
              </a:rPr>
              <a:t>through</a:t>
            </a:r>
            <a:r>
              <a:rPr sz="2000" spc="-155" dirty="0">
                <a:latin typeface="Trebuchet MS"/>
                <a:cs typeface="Trebuchet MS"/>
              </a:rPr>
              <a:t> it. </a:t>
            </a:r>
            <a:r>
              <a:rPr sz="2000" spc="-110" dirty="0">
                <a:latin typeface="Trebuchet MS"/>
                <a:cs typeface="Trebuchet MS"/>
              </a:rPr>
              <a:t>The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desired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product,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held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by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adsorbent,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can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eluted.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97238" y="6662419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98989"/>
                </a:solidFill>
                <a:latin typeface="Trebuchet MS"/>
                <a:cs typeface="Trebuchet MS"/>
              </a:rPr>
              <a:t>32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8620"/>
            <a:ext cx="9787255" cy="59690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b="1" u="sng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Stage </a:t>
            </a:r>
            <a:r>
              <a:rPr sz="2000" b="1" u="sng" spc="-1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4: </a:t>
            </a:r>
            <a:r>
              <a:rPr sz="2000" b="1" u="sng" spc="-11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Purification </a:t>
            </a:r>
            <a:r>
              <a:rPr sz="2000" b="1" u="sng" spc="-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by</a:t>
            </a:r>
            <a:r>
              <a:rPr sz="2000" b="1" u="sng" spc="-1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Chromatography:</a:t>
            </a:r>
            <a:endParaRPr sz="2000" dirty="0">
              <a:latin typeface="Trebuchet MS"/>
              <a:cs typeface="Trebuchet MS"/>
            </a:endParaRPr>
          </a:p>
          <a:p>
            <a:pPr marL="355600" marR="762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biological </a:t>
            </a:r>
            <a:r>
              <a:rPr sz="2000" spc="-80" dirty="0">
                <a:latin typeface="Trebuchet MS"/>
                <a:cs typeface="Trebuchet MS"/>
              </a:rPr>
              <a:t>products of </a:t>
            </a:r>
            <a:r>
              <a:rPr sz="2000" spc="-95" dirty="0">
                <a:latin typeface="Trebuchet MS"/>
                <a:cs typeface="Trebuchet MS"/>
              </a:rPr>
              <a:t>fermentation </a:t>
            </a:r>
            <a:r>
              <a:rPr sz="2000" spc="-100" dirty="0">
                <a:latin typeface="Trebuchet MS"/>
                <a:cs typeface="Trebuchet MS"/>
              </a:rPr>
              <a:t>(proteins, </a:t>
            </a:r>
            <a:r>
              <a:rPr sz="2000" spc="-105" dirty="0">
                <a:latin typeface="Trebuchet MS"/>
                <a:cs typeface="Trebuchet MS"/>
              </a:rPr>
              <a:t>pharmaceuticals, </a:t>
            </a:r>
            <a:r>
              <a:rPr sz="2000" spc="-85" dirty="0">
                <a:latin typeface="Trebuchet MS"/>
                <a:cs typeface="Trebuchet MS"/>
              </a:rPr>
              <a:t>diagnostic </a:t>
            </a:r>
            <a:r>
              <a:rPr sz="2000" spc="-60" dirty="0">
                <a:latin typeface="Trebuchet MS"/>
                <a:cs typeface="Trebuchet MS"/>
              </a:rPr>
              <a:t>compounds 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research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materials)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very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effectively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purified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by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chromatography.</a:t>
            </a:r>
            <a:endParaRPr sz="2000" dirty="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85" dirty="0">
                <a:latin typeface="Trebuchet MS"/>
                <a:cs typeface="Trebuchet MS"/>
              </a:rPr>
              <a:t>Chromatography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100" dirty="0">
                <a:latin typeface="Trebuchet MS"/>
                <a:cs typeface="Trebuchet MS"/>
              </a:rPr>
              <a:t>basically </a:t>
            </a:r>
            <a:r>
              <a:rPr sz="2000" spc="-70" dirty="0">
                <a:latin typeface="Trebuchet MS"/>
                <a:cs typeface="Trebuchet MS"/>
              </a:rPr>
              <a:t>an </a:t>
            </a:r>
            <a:r>
              <a:rPr sz="2000" spc="-110" dirty="0">
                <a:latin typeface="Trebuchet MS"/>
                <a:cs typeface="Trebuchet MS"/>
              </a:rPr>
              <a:t>analytical </a:t>
            </a:r>
            <a:r>
              <a:rPr sz="2000" spc="-90" dirty="0">
                <a:latin typeface="Trebuchet MS"/>
                <a:cs typeface="Trebuchet MS"/>
              </a:rPr>
              <a:t>technique dealing </a:t>
            </a:r>
            <a:r>
              <a:rPr sz="2000" spc="-85" dirty="0">
                <a:latin typeface="Trebuchet MS"/>
                <a:cs typeface="Trebuchet MS"/>
              </a:rPr>
              <a:t>with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separation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closely  </a:t>
            </a:r>
            <a:r>
              <a:rPr sz="2000" spc="-110" dirty="0">
                <a:latin typeface="Trebuchet MS"/>
                <a:cs typeface="Trebuchet MS"/>
              </a:rPr>
              <a:t>related </a:t>
            </a:r>
            <a:r>
              <a:rPr sz="2000" spc="-60" dirty="0">
                <a:latin typeface="Trebuchet MS"/>
                <a:cs typeface="Trebuchet MS"/>
              </a:rPr>
              <a:t>compounds </a:t>
            </a:r>
            <a:r>
              <a:rPr sz="2000" spc="-85" dirty="0">
                <a:latin typeface="Trebuchet MS"/>
                <a:cs typeface="Trebuchet MS"/>
              </a:rPr>
              <a:t>from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114" dirty="0">
                <a:latin typeface="Trebuchet MS"/>
                <a:cs typeface="Trebuchet MS"/>
              </a:rPr>
              <a:t>mixture. </a:t>
            </a:r>
            <a:r>
              <a:rPr sz="2000" spc="-85" dirty="0">
                <a:latin typeface="Trebuchet MS"/>
                <a:cs typeface="Trebuchet MS"/>
              </a:rPr>
              <a:t>Chromatography </a:t>
            </a:r>
            <a:r>
              <a:rPr sz="2000" spc="-80" dirty="0">
                <a:latin typeface="Trebuchet MS"/>
                <a:cs typeface="Trebuchet MS"/>
              </a:rPr>
              <a:t>usually </a:t>
            </a:r>
            <a:r>
              <a:rPr sz="2000" spc="-75" dirty="0">
                <a:latin typeface="Trebuchet MS"/>
                <a:cs typeface="Trebuchet MS"/>
              </a:rPr>
              <a:t>consists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85" dirty="0">
                <a:latin typeface="Trebuchet MS"/>
                <a:cs typeface="Trebuchet MS"/>
              </a:rPr>
              <a:t>stationary </a:t>
            </a:r>
            <a:r>
              <a:rPr sz="2000" spc="-70" dirty="0">
                <a:latin typeface="Trebuchet MS"/>
                <a:cs typeface="Trebuchet MS"/>
              </a:rPr>
              <a:t>phase  and </a:t>
            </a:r>
            <a:r>
              <a:rPr sz="2000" spc="-85" dirty="0">
                <a:latin typeface="Trebuchet MS"/>
                <a:cs typeface="Trebuchet MS"/>
              </a:rPr>
              <a:t>mobile</a:t>
            </a:r>
            <a:r>
              <a:rPr sz="2000" spc="-24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phase.</a:t>
            </a:r>
            <a:endParaRPr sz="2000" dirty="0">
              <a:latin typeface="Trebuchet MS"/>
              <a:cs typeface="Trebuchet MS"/>
            </a:endParaRPr>
          </a:p>
          <a:p>
            <a:pPr marL="355600" marR="6985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stationary </a:t>
            </a:r>
            <a:r>
              <a:rPr sz="2000" spc="-70" dirty="0">
                <a:latin typeface="Trebuchet MS"/>
                <a:cs typeface="Trebuchet MS"/>
              </a:rPr>
              <a:t>phase is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50" dirty="0">
                <a:latin typeface="Trebuchet MS"/>
                <a:cs typeface="Trebuchet MS"/>
              </a:rPr>
              <a:t>porous </a:t>
            </a:r>
            <a:r>
              <a:rPr sz="2000" spc="-75" dirty="0">
                <a:latin typeface="Trebuchet MS"/>
                <a:cs typeface="Trebuchet MS"/>
              </a:rPr>
              <a:t>solid </a:t>
            </a:r>
            <a:r>
              <a:rPr sz="2000" spc="-105" dirty="0">
                <a:latin typeface="Trebuchet MS"/>
                <a:cs typeface="Trebuchet MS"/>
              </a:rPr>
              <a:t>matrix packed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80" dirty="0">
                <a:latin typeface="Trebuchet MS"/>
                <a:cs typeface="Trebuchet MS"/>
              </a:rPr>
              <a:t>column </a:t>
            </a:r>
            <a:r>
              <a:rPr sz="2000" spc="-100" dirty="0">
                <a:latin typeface="Trebuchet MS"/>
                <a:cs typeface="Trebuchet MS"/>
              </a:rPr>
              <a:t>(equilibrated </a:t>
            </a:r>
            <a:r>
              <a:rPr sz="2000" spc="-85" dirty="0">
                <a:latin typeface="Trebuchet MS"/>
                <a:cs typeface="Trebuchet MS"/>
              </a:rPr>
              <a:t>with </a:t>
            </a:r>
            <a:r>
              <a:rPr sz="2000" spc="-95" dirty="0">
                <a:latin typeface="Trebuchet MS"/>
                <a:cs typeface="Trebuchet MS"/>
              </a:rPr>
              <a:t>a  </a:t>
            </a:r>
            <a:r>
              <a:rPr sz="2000" spc="-90" dirty="0">
                <a:latin typeface="Trebuchet MS"/>
                <a:cs typeface="Trebuchet MS"/>
              </a:rPr>
              <a:t>suitable solvent) </a:t>
            </a:r>
            <a:r>
              <a:rPr sz="2000" spc="-35" dirty="0">
                <a:latin typeface="Trebuchet MS"/>
                <a:cs typeface="Trebuchet MS"/>
              </a:rPr>
              <a:t>on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85" dirty="0">
                <a:latin typeface="Trebuchet MS"/>
                <a:cs typeface="Trebuchet MS"/>
              </a:rPr>
              <a:t>which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mixture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60" dirty="0">
                <a:latin typeface="Trebuchet MS"/>
                <a:cs typeface="Trebuchet MS"/>
              </a:rPr>
              <a:t>compounds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90" dirty="0">
                <a:latin typeface="Trebuchet MS"/>
                <a:cs typeface="Trebuchet MS"/>
              </a:rPr>
              <a:t>separated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105" dirty="0">
                <a:latin typeface="Trebuchet MS"/>
                <a:cs typeface="Trebuchet MS"/>
              </a:rPr>
              <a:t>loaded. </a:t>
            </a:r>
            <a:r>
              <a:rPr sz="2000" spc="-114" dirty="0">
                <a:latin typeface="Trebuchet MS"/>
                <a:cs typeface="Trebuchet MS"/>
              </a:rPr>
              <a:t>The  </a:t>
            </a:r>
            <a:r>
              <a:rPr sz="2000" spc="-60" dirty="0">
                <a:latin typeface="Trebuchet MS"/>
                <a:cs typeface="Trebuchet MS"/>
              </a:rPr>
              <a:t>compounds</a:t>
            </a:r>
            <a:r>
              <a:rPr sz="2000" spc="-459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 eluted </a:t>
            </a:r>
            <a:r>
              <a:rPr sz="2000" spc="-80" dirty="0">
                <a:latin typeface="Trebuchet MS"/>
                <a:cs typeface="Trebuchet MS"/>
              </a:rPr>
              <a:t>by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85" dirty="0">
                <a:latin typeface="Trebuchet MS"/>
                <a:cs typeface="Trebuchet MS"/>
              </a:rPr>
              <a:t>mobile </a:t>
            </a:r>
            <a:r>
              <a:rPr sz="2000" spc="-95" dirty="0">
                <a:latin typeface="Trebuchet MS"/>
                <a:cs typeface="Trebuchet MS"/>
              </a:rPr>
              <a:t>phase.</a:t>
            </a:r>
            <a:endParaRPr sz="2000" dirty="0">
              <a:latin typeface="Trebuchet MS"/>
              <a:cs typeface="Trebuchet MS"/>
            </a:endParaRPr>
          </a:p>
          <a:p>
            <a:pPr marL="355600" marR="635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latin typeface="Trebuchet MS"/>
                <a:cs typeface="Trebuchet MS"/>
              </a:rPr>
              <a:t>A </a:t>
            </a:r>
            <a:r>
              <a:rPr sz="2000" spc="-80" dirty="0">
                <a:latin typeface="Trebuchet MS"/>
                <a:cs typeface="Trebuchet MS"/>
              </a:rPr>
              <a:t>single </a:t>
            </a:r>
            <a:r>
              <a:rPr sz="2000" spc="-85" dirty="0">
                <a:latin typeface="Trebuchet MS"/>
                <a:cs typeface="Trebuchet MS"/>
              </a:rPr>
              <a:t>mobile </a:t>
            </a:r>
            <a:r>
              <a:rPr sz="2000" spc="-70" dirty="0">
                <a:latin typeface="Trebuchet MS"/>
                <a:cs typeface="Trebuchet MS"/>
              </a:rPr>
              <a:t>phase </a:t>
            </a:r>
            <a:r>
              <a:rPr sz="2000" spc="-95" dirty="0">
                <a:latin typeface="Trebuchet MS"/>
                <a:cs typeface="Trebuchet MS"/>
              </a:rPr>
              <a:t>may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75" dirty="0">
                <a:latin typeface="Trebuchet MS"/>
                <a:cs typeface="Trebuchet MS"/>
              </a:rPr>
              <a:t>continuously </a:t>
            </a:r>
            <a:r>
              <a:rPr sz="2000" spc="-55" dirty="0">
                <a:latin typeface="Trebuchet MS"/>
                <a:cs typeface="Trebuchet MS"/>
              </a:rPr>
              <a:t>or </a:t>
            </a:r>
            <a:r>
              <a:rPr sz="2000" spc="-120" dirty="0">
                <a:latin typeface="Trebuchet MS"/>
                <a:cs typeface="Trebuchet MS"/>
              </a:rPr>
              <a:t>it </a:t>
            </a:r>
            <a:r>
              <a:rPr sz="2000" spc="-95" dirty="0">
                <a:latin typeface="Trebuchet MS"/>
                <a:cs typeface="Trebuchet MS"/>
              </a:rPr>
              <a:t>may </a:t>
            </a:r>
            <a:r>
              <a:rPr sz="2000" spc="-85" dirty="0">
                <a:latin typeface="Trebuchet MS"/>
                <a:cs typeface="Trebuchet MS"/>
              </a:rPr>
              <a:t>be changed </a:t>
            </a:r>
            <a:r>
              <a:rPr sz="2000" spc="-95" dirty="0">
                <a:latin typeface="Trebuchet MS"/>
                <a:cs typeface="Trebuchet MS"/>
              </a:rPr>
              <a:t>appropriately </a:t>
            </a:r>
            <a:r>
              <a:rPr sz="2000" spc="-90" dirty="0">
                <a:latin typeface="Trebuchet MS"/>
                <a:cs typeface="Trebuchet MS"/>
              </a:rPr>
              <a:t>to  </a:t>
            </a:r>
            <a:r>
              <a:rPr sz="2000" spc="-125" dirty="0">
                <a:latin typeface="Trebuchet MS"/>
                <a:cs typeface="Trebuchet MS"/>
              </a:rPr>
              <a:t>facilitate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release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85" dirty="0">
                <a:latin typeface="Trebuchet MS"/>
                <a:cs typeface="Trebuchet MS"/>
              </a:rPr>
              <a:t>desired </a:t>
            </a:r>
            <a:r>
              <a:rPr sz="2000" spc="-80" dirty="0">
                <a:latin typeface="Trebuchet MS"/>
                <a:cs typeface="Trebuchet MS"/>
              </a:rPr>
              <a:t>compounds.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105" dirty="0">
                <a:latin typeface="Trebuchet MS"/>
                <a:cs typeface="Trebuchet MS"/>
              </a:rPr>
              <a:t>eluate </a:t>
            </a:r>
            <a:r>
              <a:rPr sz="2000" spc="-85" dirty="0">
                <a:latin typeface="Trebuchet MS"/>
                <a:cs typeface="Trebuchet MS"/>
              </a:rPr>
              <a:t>from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0" dirty="0">
                <a:latin typeface="Trebuchet MS"/>
                <a:cs typeface="Trebuchet MS"/>
              </a:rPr>
              <a:t>column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75" dirty="0">
                <a:latin typeface="Trebuchet MS"/>
                <a:cs typeface="Trebuchet MS"/>
              </a:rPr>
              <a:t>monitored  continuously </a:t>
            </a:r>
            <a:r>
              <a:rPr sz="2000" spc="-150" dirty="0">
                <a:latin typeface="Trebuchet MS"/>
                <a:cs typeface="Trebuchet MS"/>
              </a:rPr>
              <a:t>(e.g. </a:t>
            </a:r>
            <a:r>
              <a:rPr sz="2000" spc="-90" dirty="0">
                <a:latin typeface="Trebuchet MS"/>
                <a:cs typeface="Trebuchet MS"/>
              </a:rPr>
              <a:t>protein </a:t>
            </a:r>
            <a:r>
              <a:rPr sz="2000" spc="-85" dirty="0">
                <a:latin typeface="Trebuchet MS"/>
                <a:cs typeface="Trebuchet MS"/>
              </a:rPr>
              <a:t>elution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75" dirty="0">
                <a:latin typeface="Trebuchet MS"/>
                <a:cs typeface="Trebuchet MS"/>
              </a:rPr>
              <a:t>monitored </a:t>
            </a:r>
            <a:r>
              <a:rPr sz="2000" spc="-80" dirty="0">
                <a:latin typeface="Trebuchet MS"/>
                <a:cs typeface="Trebuchet MS"/>
              </a:rPr>
              <a:t>by </a:t>
            </a:r>
            <a:r>
              <a:rPr sz="2000" spc="-105" dirty="0">
                <a:latin typeface="Trebuchet MS"/>
                <a:cs typeface="Trebuchet MS"/>
              </a:rPr>
              <a:t>ultraviolet </a:t>
            </a:r>
            <a:r>
              <a:rPr sz="2000" spc="-70" dirty="0">
                <a:latin typeface="Trebuchet MS"/>
                <a:cs typeface="Trebuchet MS"/>
              </a:rPr>
              <a:t>adsorption </a:t>
            </a:r>
            <a:r>
              <a:rPr sz="2000" spc="-120" dirty="0">
                <a:latin typeface="Trebuchet MS"/>
                <a:cs typeface="Trebuchet MS"/>
              </a:rPr>
              <a:t>at </a:t>
            </a:r>
            <a:r>
              <a:rPr sz="2000" spc="-40" dirty="0">
                <a:latin typeface="Trebuchet MS"/>
                <a:cs typeface="Trebuchet MS"/>
              </a:rPr>
              <a:t>280 </a:t>
            </a:r>
            <a:r>
              <a:rPr sz="2000" spc="-120" dirty="0">
                <a:latin typeface="Trebuchet MS"/>
                <a:cs typeface="Trebuchet MS"/>
              </a:rPr>
              <a:t>nm), 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10" dirty="0">
                <a:latin typeface="Trebuchet MS"/>
                <a:cs typeface="Trebuchet MS"/>
              </a:rPr>
              <a:t>collected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95" dirty="0">
                <a:latin typeface="Trebuchet MS"/>
                <a:cs typeface="Trebuchet MS"/>
              </a:rPr>
              <a:t>fractions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46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definite </a:t>
            </a:r>
            <a:r>
              <a:rPr sz="2000" spc="-90" dirty="0">
                <a:latin typeface="Trebuchet MS"/>
                <a:cs typeface="Trebuchet MS"/>
              </a:rPr>
              <a:t>volumes.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8620"/>
            <a:ext cx="978662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spc="-110" dirty="0">
                <a:latin typeface="Trebuchet MS"/>
                <a:cs typeface="Trebuchet MS"/>
              </a:rPr>
              <a:t>The different </a:t>
            </a:r>
            <a:r>
              <a:rPr sz="2000" spc="-85" dirty="0">
                <a:latin typeface="Trebuchet MS"/>
                <a:cs typeface="Trebuchet MS"/>
              </a:rPr>
              <a:t>types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85" dirty="0">
                <a:latin typeface="Trebuchet MS"/>
                <a:cs typeface="Trebuchet MS"/>
              </a:rPr>
              <a:t>chromatography techniques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85" dirty="0">
                <a:latin typeface="Trebuchet MS"/>
                <a:cs typeface="Trebuchet MS"/>
              </a:rPr>
              <a:t>separation </a:t>
            </a:r>
            <a:r>
              <a:rPr sz="2000" spc="-95" dirty="0">
                <a:latin typeface="Trebuchet MS"/>
                <a:cs typeface="Trebuchet MS"/>
              </a:rPr>
              <a:t>(mainly </a:t>
            </a:r>
            <a:r>
              <a:rPr sz="2000" spc="-85" dirty="0">
                <a:latin typeface="Trebuchet MS"/>
                <a:cs typeface="Trebuchet MS"/>
              </a:rPr>
              <a:t>proteins) </a:t>
            </a:r>
            <a:r>
              <a:rPr sz="2000" spc="-75" dirty="0">
                <a:latin typeface="Trebuchet MS"/>
                <a:cs typeface="Trebuchet MS"/>
              </a:rPr>
              <a:t>along  </a:t>
            </a:r>
            <a:r>
              <a:rPr sz="2000" spc="-85" dirty="0">
                <a:latin typeface="Trebuchet MS"/>
                <a:cs typeface="Trebuchet MS"/>
              </a:rPr>
              <a:t>with </a:t>
            </a:r>
            <a:r>
              <a:rPr sz="2000" spc="-90" dirty="0">
                <a:latin typeface="Trebuchet MS"/>
                <a:cs typeface="Trebuchet MS"/>
              </a:rPr>
              <a:t>the principles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85" dirty="0">
                <a:latin typeface="Trebuchet MS"/>
                <a:cs typeface="Trebuchet MS"/>
              </a:rPr>
              <a:t>given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150" dirty="0">
                <a:latin typeface="Trebuchet MS"/>
                <a:cs typeface="Trebuchet MS"/>
              </a:rPr>
              <a:t>Table </a:t>
            </a:r>
            <a:r>
              <a:rPr sz="2000" spc="-120" dirty="0">
                <a:latin typeface="Trebuchet MS"/>
                <a:cs typeface="Trebuchet MS"/>
              </a:rPr>
              <a:t>20.2. </a:t>
            </a:r>
            <a:r>
              <a:rPr sz="2000" spc="-25" dirty="0">
                <a:latin typeface="Trebuchet MS"/>
                <a:cs typeface="Trebuchet MS"/>
              </a:rPr>
              <a:t>A </a:t>
            </a:r>
            <a:r>
              <a:rPr sz="2000" spc="-105" dirty="0">
                <a:latin typeface="Trebuchet MS"/>
                <a:cs typeface="Trebuchet MS"/>
              </a:rPr>
              <a:t>large </a:t>
            </a:r>
            <a:r>
              <a:rPr sz="2000" spc="-70" dirty="0">
                <a:latin typeface="Trebuchet MS"/>
                <a:cs typeface="Trebuchet MS"/>
              </a:rPr>
              <a:t>number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5" dirty="0">
                <a:latin typeface="Trebuchet MS"/>
                <a:cs typeface="Trebuchet MS"/>
              </a:rPr>
              <a:t>matrices </a:t>
            </a:r>
            <a:r>
              <a:rPr sz="2000" spc="-100" dirty="0">
                <a:latin typeface="Trebuchet MS"/>
                <a:cs typeface="Trebuchet MS"/>
              </a:rPr>
              <a:t>are commercially  </a:t>
            </a:r>
            <a:r>
              <a:rPr sz="2000" spc="-110" dirty="0">
                <a:latin typeface="Trebuchet MS"/>
                <a:cs typeface="Trebuchet MS"/>
              </a:rPr>
              <a:t>available </a:t>
            </a:r>
            <a:r>
              <a:rPr sz="2000" spc="-95" dirty="0">
                <a:latin typeface="Trebuchet MS"/>
                <a:cs typeface="Trebuchet MS"/>
              </a:rPr>
              <a:t>for purification </a:t>
            </a:r>
            <a:r>
              <a:rPr sz="2000" spc="-80" dirty="0">
                <a:latin typeface="Trebuchet MS"/>
                <a:cs typeface="Trebuchet MS"/>
              </a:rPr>
              <a:t>of proteins </a:t>
            </a:r>
            <a:r>
              <a:rPr sz="2000" spc="-170" dirty="0">
                <a:latin typeface="Trebuchet MS"/>
                <a:cs typeface="Trebuchet MS"/>
              </a:rPr>
              <a:t>e.g., </a:t>
            </a:r>
            <a:r>
              <a:rPr sz="2000" spc="-100" dirty="0">
                <a:latin typeface="Trebuchet MS"/>
                <a:cs typeface="Trebuchet MS"/>
              </a:rPr>
              <a:t>agarose, </a:t>
            </a:r>
            <a:r>
              <a:rPr sz="2000" spc="-110" dirty="0">
                <a:latin typeface="Trebuchet MS"/>
                <a:cs typeface="Trebuchet MS"/>
              </a:rPr>
              <a:t>cellulose, </a:t>
            </a:r>
            <a:r>
              <a:rPr sz="2000" spc="-105" dirty="0">
                <a:latin typeface="Trebuchet MS"/>
                <a:cs typeface="Trebuchet MS"/>
              </a:rPr>
              <a:t>polyacrylamide, </a:t>
            </a:r>
            <a:r>
              <a:rPr sz="2000" spc="-50" dirty="0">
                <a:latin typeface="Trebuchet MS"/>
                <a:cs typeface="Trebuchet MS"/>
              </a:rPr>
              <a:t>porous </a:t>
            </a:r>
            <a:r>
              <a:rPr sz="2000" spc="-125" dirty="0">
                <a:latin typeface="Trebuchet MS"/>
                <a:cs typeface="Trebuchet MS"/>
              </a:rPr>
              <a:t>silica,  </a:t>
            </a:r>
            <a:r>
              <a:rPr sz="2000" spc="-75" dirty="0">
                <a:latin typeface="Trebuchet MS"/>
                <a:cs typeface="Trebuchet MS"/>
              </a:rPr>
              <a:t>cross- </a:t>
            </a:r>
            <a:r>
              <a:rPr sz="2000" spc="-105" dirty="0">
                <a:latin typeface="Trebuchet MS"/>
                <a:cs typeface="Trebuchet MS"/>
              </a:rPr>
              <a:t>linked </a:t>
            </a:r>
            <a:r>
              <a:rPr sz="2000" spc="-120" dirty="0">
                <a:latin typeface="Trebuchet MS"/>
                <a:cs typeface="Trebuchet MS"/>
              </a:rPr>
              <a:t>dextran, </a:t>
            </a:r>
            <a:r>
              <a:rPr sz="2000" spc="-100" dirty="0">
                <a:latin typeface="Trebuchet MS"/>
                <a:cs typeface="Trebuchet MS"/>
              </a:rPr>
              <a:t>polystyrene. </a:t>
            </a:r>
            <a:r>
              <a:rPr sz="2000" spc="-60" dirty="0">
                <a:latin typeface="Trebuchet MS"/>
                <a:cs typeface="Trebuchet MS"/>
              </a:rPr>
              <a:t>Some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the important </a:t>
            </a:r>
            <a:r>
              <a:rPr sz="2000" spc="-100" dirty="0">
                <a:latin typeface="Trebuchet MS"/>
                <a:cs typeface="Trebuchet MS"/>
              </a:rPr>
              <a:t>features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0" dirty="0">
                <a:latin typeface="Trebuchet MS"/>
                <a:cs typeface="Trebuchet MS"/>
              </a:rPr>
              <a:t>selected  </a:t>
            </a:r>
            <a:r>
              <a:rPr sz="2000" spc="-90" dirty="0">
                <a:latin typeface="Trebuchet MS"/>
                <a:cs typeface="Trebuchet MS"/>
              </a:rPr>
              <a:t>chromatographic </a:t>
            </a:r>
            <a:r>
              <a:rPr sz="2000" spc="-85" dirty="0">
                <a:latin typeface="Trebuchet MS"/>
                <a:cs typeface="Trebuchet MS"/>
              </a:rPr>
              <a:t>techniques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105" dirty="0">
                <a:latin typeface="Trebuchet MS"/>
                <a:cs typeface="Trebuchet MS"/>
              </a:rPr>
              <a:t>briefly</a:t>
            </a:r>
            <a:r>
              <a:rPr sz="2000" spc="-33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described.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5823" y="2771749"/>
            <a:ext cx="4662563" cy="4290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06908"/>
            <a:ext cx="9785985" cy="45974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b="1" spc="-114" dirty="0">
                <a:latin typeface="Trebuchet MS"/>
                <a:cs typeface="Trebuchet MS"/>
              </a:rPr>
              <a:t>i) Gel-filtration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chromatography: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95" dirty="0">
                <a:latin typeface="Trebuchet MS"/>
                <a:cs typeface="Trebuchet MS"/>
              </a:rPr>
              <a:t>This </a:t>
            </a:r>
            <a:r>
              <a:rPr sz="2000" spc="-70" dirty="0">
                <a:latin typeface="Trebuchet MS"/>
                <a:cs typeface="Trebuchet MS"/>
              </a:rPr>
              <a:t>is also </a:t>
            </a:r>
            <a:r>
              <a:rPr sz="2000" spc="-105" dirty="0">
                <a:latin typeface="Trebuchet MS"/>
                <a:cs typeface="Trebuchet MS"/>
              </a:rPr>
              <a:t>referred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65" dirty="0">
                <a:latin typeface="Trebuchet MS"/>
                <a:cs typeface="Trebuchet MS"/>
              </a:rPr>
              <a:t>as </a:t>
            </a:r>
            <a:r>
              <a:rPr sz="2000" spc="-100" dirty="0">
                <a:latin typeface="Trebuchet MS"/>
                <a:cs typeface="Trebuchet MS"/>
              </a:rPr>
              <a:t>size-exclusion </a:t>
            </a:r>
            <a:r>
              <a:rPr sz="2000" spc="-105" dirty="0">
                <a:latin typeface="Trebuchet MS"/>
                <a:cs typeface="Trebuchet MS"/>
              </a:rPr>
              <a:t>chromatography. </a:t>
            </a:r>
            <a:r>
              <a:rPr sz="2000" spc="-50" dirty="0">
                <a:latin typeface="Trebuchet MS"/>
                <a:cs typeface="Trebuchet MS"/>
              </a:rPr>
              <a:t>In </a:t>
            </a:r>
            <a:r>
              <a:rPr sz="2000" spc="-80" dirty="0">
                <a:latin typeface="Trebuchet MS"/>
                <a:cs typeface="Trebuchet MS"/>
              </a:rPr>
              <a:t>this </a:t>
            </a:r>
            <a:r>
              <a:rPr sz="2000" spc="-105" dirty="0">
                <a:latin typeface="Trebuchet MS"/>
                <a:cs typeface="Trebuchet MS"/>
              </a:rPr>
              <a:t>technique,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separation </a:t>
            </a:r>
            <a:r>
              <a:rPr sz="2000" spc="-80" dirty="0">
                <a:latin typeface="Trebuchet MS"/>
                <a:cs typeface="Trebuchet MS"/>
              </a:rPr>
              <a:t>of  </a:t>
            </a:r>
            <a:r>
              <a:rPr sz="2000" spc="-85" dirty="0">
                <a:latin typeface="Trebuchet MS"/>
                <a:cs typeface="Trebuchet MS"/>
              </a:rPr>
              <a:t>molecules </a:t>
            </a:r>
            <a:r>
              <a:rPr sz="2000" spc="-70" dirty="0">
                <a:latin typeface="Trebuchet MS"/>
                <a:cs typeface="Trebuchet MS"/>
              </a:rPr>
              <a:t>is based </a:t>
            </a:r>
            <a:r>
              <a:rPr sz="2000" spc="-35" dirty="0">
                <a:latin typeface="Trebuchet MS"/>
                <a:cs typeface="Trebuchet MS"/>
              </a:rPr>
              <a:t>on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35" dirty="0">
                <a:latin typeface="Trebuchet MS"/>
                <a:cs typeface="Trebuchet MS"/>
              </a:rPr>
              <a:t>size, </a:t>
            </a:r>
            <a:r>
              <a:rPr sz="2000" spc="-70" dirty="0">
                <a:latin typeface="Trebuchet MS"/>
                <a:cs typeface="Trebuchet MS"/>
              </a:rPr>
              <a:t>shape and </a:t>
            </a:r>
            <a:r>
              <a:rPr sz="2000" spc="-90" dirty="0">
                <a:latin typeface="Trebuchet MS"/>
                <a:cs typeface="Trebuchet MS"/>
              </a:rPr>
              <a:t>molecular </a:t>
            </a:r>
            <a:r>
              <a:rPr sz="2000" spc="-110" dirty="0">
                <a:latin typeface="Trebuchet MS"/>
                <a:cs typeface="Trebuchet MS"/>
              </a:rPr>
              <a:t>weight. The </a:t>
            </a:r>
            <a:r>
              <a:rPr sz="2000" spc="-90" dirty="0">
                <a:latin typeface="Trebuchet MS"/>
                <a:cs typeface="Trebuchet MS"/>
              </a:rPr>
              <a:t>sponge-like </a:t>
            </a:r>
            <a:r>
              <a:rPr sz="2000" spc="-105" dirty="0">
                <a:latin typeface="Trebuchet MS"/>
                <a:cs typeface="Trebuchet MS"/>
              </a:rPr>
              <a:t>gel </a:t>
            </a:r>
            <a:r>
              <a:rPr sz="2000" spc="-75" dirty="0">
                <a:latin typeface="Trebuchet MS"/>
                <a:cs typeface="Trebuchet MS"/>
              </a:rPr>
              <a:t>beads </a:t>
            </a:r>
            <a:r>
              <a:rPr sz="2000" spc="-85" dirty="0">
                <a:latin typeface="Trebuchet MS"/>
                <a:cs typeface="Trebuchet MS"/>
              </a:rPr>
              <a:t>with  </a:t>
            </a:r>
            <a:r>
              <a:rPr sz="2000" spc="-65" dirty="0">
                <a:latin typeface="Trebuchet MS"/>
                <a:cs typeface="Trebuchet MS"/>
              </a:rPr>
              <a:t>pores </a:t>
            </a:r>
            <a:r>
              <a:rPr sz="2000" spc="-75" dirty="0">
                <a:latin typeface="Trebuchet MS"/>
                <a:cs typeface="Trebuchet MS"/>
              </a:rPr>
              <a:t>serve </a:t>
            </a:r>
            <a:r>
              <a:rPr sz="2000" spc="-65" dirty="0">
                <a:latin typeface="Trebuchet MS"/>
                <a:cs typeface="Trebuchet MS"/>
              </a:rPr>
              <a:t>as </a:t>
            </a:r>
            <a:r>
              <a:rPr sz="2000" spc="-90" dirty="0">
                <a:latin typeface="Trebuchet MS"/>
                <a:cs typeface="Trebuchet MS"/>
              </a:rPr>
              <a:t>molecular </a:t>
            </a:r>
            <a:r>
              <a:rPr sz="2000" spc="-80" dirty="0">
                <a:latin typeface="Trebuchet MS"/>
                <a:cs typeface="Trebuchet MS"/>
              </a:rPr>
              <a:t>sieves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85" dirty="0">
                <a:latin typeface="Trebuchet MS"/>
                <a:cs typeface="Trebuchet MS"/>
              </a:rPr>
              <a:t>separation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smaller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85" dirty="0">
                <a:latin typeface="Trebuchet MS"/>
                <a:cs typeface="Trebuchet MS"/>
              </a:rPr>
              <a:t>bigger </a:t>
            </a:r>
            <a:r>
              <a:rPr sz="2000" spc="-100" dirty="0">
                <a:latin typeface="Trebuchet MS"/>
                <a:cs typeface="Trebuchet MS"/>
              </a:rPr>
              <a:t>molecules. </a:t>
            </a:r>
            <a:r>
              <a:rPr sz="2000" spc="-25" dirty="0">
                <a:latin typeface="Trebuchet MS"/>
                <a:cs typeface="Trebuchet MS"/>
              </a:rPr>
              <a:t>A </a:t>
            </a:r>
            <a:r>
              <a:rPr sz="2000" spc="-70" dirty="0">
                <a:latin typeface="Trebuchet MS"/>
                <a:cs typeface="Trebuchet MS"/>
              </a:rPr>
              <a:t>solution  </a:t>
            </a:r>
            <a:r>
              <a:rPr sz="2000" spc="-100" dirty="0">
                <a:latin typeface="Trebuchet MS"/>
                <a:cs typeface="Trebuchet MS"/>
              </a:rPr>
              <a:t>mixture </a:t>
            </a:r>
            <a:r>
              <a:rPr sz="2000" spc="-90" dirty="0">
                <a:latin typeface="Trebuchet MS"/>
                <a:cs typeface="Trebuchet MS"/>
              </a:rPr>
              <a:t>containing </a:t>
            </a:r>
            <a:r>
              <a:rPr sz="2000" spc="-85" dirty="0">
                <a:latin typeface="Trebuchet MS"/>
                <a:cs typeface="Trebuchet MS"/>
              </a:rPr>
              <a:t>molecules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10" dirty="0">
                <a:latin typeface="Trebuchet MS"/>
                <a:cs typeface="Trebuchet MS"/>
              </a:rPr>
              <a:t>different </a:t>
            </a:r>
            <a:r>
              <a:rPr sz="2000" spc="-95" dirty="0">
                <a:latin typeface="Trebuchet MS"/>
                <a:cs typeface="Trebuchet MS"/>
              </a:rPr>
              <a:t>sizes </a:t>
            </a:r>
            <a:r>
              <a:rPr sz="2000" spc="-150" dirty="0">
                <a:latin typeface="Trebuchet MS"/>
                <a:cs typeface="Trebuchet MS"/>
              </a:rPr>
              <a:t>(e.g. </a:t>
            </a:r>
            <a:r>
              <a:rPr sz="2000" spc="-110" dirty="0">
                <a:latin typeface="Trebuchet MS"/>
                <a:cs typeface="Trebuchet MS"/>
              </a:rPr>
              <a:t>different </a:t>
            </a:r>
            <a:r>
              <a:rPr sz="2000" spc="-85" dirty="0">
                <a:latin typeface="Trebuchet MS"/>
                <a:cs typeface="Trebuchet MS"/>
              </a:rPr>
              <a:t>proteins)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5" dirty="0">
                <a:latin typeface="Trebuchet MS"/>
                <a:cs typeface="Trebuchet MS"/>
              </a:rPr>
              <a:t>applied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90" dirty="0">
                <a:latin typeface="Trebuchet MS"/>
                <a:cs typeface="Trebuchet MS"/>
              </a:rPr>
              <a:t>the  </a:t>
            </a:r>
            <a:r>
              <a:rPr sz="2000" spc="-80" dirty="0">
                <a:latin typeface="Trebuchet MS"/>
                <a:cs typeface="Trebuchet MS"/>
              </a:rPr>
              <a:t>column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23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eluted.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90" dirty="0">
                <a:latin typeface="Trebuchet MS"/>
                <a:cs typeface="Trebuchet MS"/>
              </a:rPr>
              <a:t>smaller </a:t>
            </a:r>
            <a:r>
              <a:rPr sz="2000" spc="-85" dirty="0">
                <a:latin typeface="Trebuchet MS"/>
                <a:cs typeface="Trebuchet MS"/>
              </a:rPr>
              <a:t>molecules </a:t>
            </a:r>
            <a:r>
              <a:rPr sz="2000" spc="-100" dirty="0">
                <a:latin typeface="Trebuchet MS"/>
                <a:cs typeface="Trebuchet MS"/>
              </a:rPr>
              <a:t>enter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5" dirty="0">
                <a:latin typeface="Trebuchet MS"/>
                <a:cs typeface="Trebuchet MS"/>
              </a:rPr>
              <a:t>gel </a:t>
            </a:r>
            <a:r>
              <a:rPr sz="2000" spc="-75" dirty="0">
                <a:latin typeface="Trebuchet MS"/>
                <a:cs typeface="Trebuchet MS"/>
              </a:rPr>
              <a:t>beads </a:t>
            </a:r>
            <a:r>
              <a:rPr sz="2000" spc="-70" dirty="0">
                <a:latin typeface="Trebuchet MS"/>
                <a:cs typeface="Trebuchet MS"/>
              </a:rPr>
              <a:t>through </a:t>
            </a:r>
            <a:r>
              <a:rPr sz="2000" spc="-95" dirty="0">
                <a:latin typeface="Trebuchet MS"/>
                <a:cs typeface="Trebuchet MS"/>
              </a:rPr>
              <a:t>their </a:t>
            </a:r>
            <a:r>
              <a:rPr sz="2000" spc="-65" dirty="0">
                <a:latin typeface="Trebuchet MS"/>
                <a:cs typeface="Trebuchet MS"/>
              </a:rPr>
              <a:t>pores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10" dirty="0">
                <a:latin typeface="Trebuchet MS"/>
                <a:cs typeface="Trebuchet MS"/>
              </a:rPr>
              <a:t>get trapped. </a:t>
            </a:r>
            <a:r>
              <a:rPr sz="2000" spc="-35" dirty="0">
                <a:latin typeface="Trebuchet MS"/>
                <a:cs typeface="Trebuchet MS"/>
              </a:rPr>
              <a:t>On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75" dirty="0">
                <a:latin typeface="Trebuchet MS"/>
                <a:cs typeface="Trebuchet MS"/>
              </a:rPr>
              <a:t>other  </a:t>
            </a:r>
            <a:r>
              <a:rPr sz="2000" spc="-100" dirty="0">
                <a:latin typeface="Trebuchet MS"/>
                <a:cs typeface="Trebuchet MS"/>
              </a:rPr>
              <a:t>hand,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larger </a:t>
            </a:r>
            <a:r>
              <a:rPr sz="2000" spc="-85" dirty="0">
                <a:latin typeface="Trebuchet MS"/>
                <a:cs typeface="Trebuchet MS"/>
              </a:rPr>
              <a:t>molecules cannot </a:t>
            </a:r>
            <a:r>
              <a:rPr sz="2000" spc="-55" dirty="0">
                <a:latin typeface="Trebuchet MS"/>
                <a:cs typeface="Trebuchet MS"/>
              </a:rPr>
              <a:t>pass </a:t>
            </a:r>
            <a:r>
              <a:rPr sz="2000" spc="-70" dirty="0">
                <a:latin typeface="Trebuchet MS"/>
                <a:cs typeface="Trebuchet MS"/>
              </a:rPr>
              <a:t>through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65" dirty="0">
                <a:latin typeface="Trebuchet MS"/>
                <a:cs typeface="Trebuchet MS"/>
              </a:rPr>
              <a:t>pores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00" dirty="0">
                <a:latin typeface="Trebuchet MS"/>
                <a:cs typeface="Trebuchet MS"/>
              </a:rPr>
              <a:t>therefore </a:t>
            </a:r>
            <a:r>
              <a:rPr sz="2000" spc="-90" dirty="0">
                <a:latin typeface="Trebuchet MS"/>
                <a:cs typeface="Trebuchet MS"/>
              </a:rPr>
              <a:t>come </a:t>
            </a:r>
            <a:r>
              <a:rPr sz="2000" spc="-65" dirty="0">
                <a:latin typeface="Trebuchet MS"/>
                <a:cs typeface="Trebuchet MS"/>
              </a:rPr>
              <a:t>out </a:t>
            </a:r>
            <a:r>
              <a:rPr sz="2000" spc="-110" dirty="0">
                <a:latin typeface="Trebuchet MS"/>
                <a:cs typeface="Trebuchet MS"/>
              </a:rPr>
              <a:t>first </a:t>
            </a:r>
            <a:r>
              <a:rPr sz="2000" spc="-85" dirty="0">
                <a:latin typeface="Trebuchet MS"/>
                <a:cs typeface="Trebuchet MS"/>
              </a:rPr>
              <a:t>with 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mobile </a:t>
            </a:r>
            <a:r>
              <a:rPr sz="2000" spc="-90" dirty="0">
                <a:latin typeface="Trebuchet MS"/>
                <a:cs typeface="Trebuchet MS"/>
              </a:rPr>
              <a:t>liquid </a:t>
            </a:r>
            <a:r>
              <a:rPr sz="2000" spc="-135" dirty="0">
                <a:latin typeface="Trebuchet MS"/>
                <a:cs typeface="Trebuchet MS"/>
              </a:rPr>
              <a:t>(Fig. </a:t>
            </a:r>
            <a:r>
              <a:rPr sz="2000" spc="-120" dirty="0">
                <a:latin typeface="Trebuchet MS"/>
                <a:cs typeface="Trebuchet MS"/>
              </a:rPr>
              <a:t>20.7). </a:t>
            </a:r>
            <a:r>
              <a:rPr sz="2000" spc="-100" dirty="0">
                <a:latin typeface="Trebuchet MS"/>
                <a:cs typeface="Trebuchet MS"/>
              </a:rPr>
              <a:t>At </a:t>
            </a:r>
            <a:r>
              <a:rPr sz="2000" spc="-90" dirty="0">
                <a:latin typeface="Trebuchet MS"/>
                <a:cs typeface="Trebuchet MS"/>
              </a:rPr>
              <a:t>the industrial </a:t>
            </a:r>
            <a:r>
              <a:rPr sz="2000" spc="-125" dirty="0">
                <a:latin typeface="Trebuchet MS"/>
                <a:cs typeface="Trebuchet MS"/>
              </a:rPr>
              <a:t>scale, </a:t>
            </a:r>
            <a:r>
              <a:rPr sz="2000" spc="-110" dirty="0">
                <a:latin typeface="Trebuchet MS"/>
                <a:cs typeface="Trebuchet MS"/>
              </a:rPr>
              <a:t>gel-filtration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100" dirty="0">
                <a:latin typeface="Trebuchet MS"/>
                <a:cs typeface="Trebuchet MS"/>
              </a:rPr>
              <a:t>particularly </a:t>
            </a:r>
            <a:r>
              <a:rPr sz="2000" spc="-85" dirty="0">
                <a:latin typeface="Trebuchet MS"/>
                <a:cs typeface="Trebuchet MS"/>
              </a:rPr>
              <a:t>useful </a:t>
            </a:r>
            <a:r>
              <a:rPr sz="2000" spc="-90" dirty="0">
                <a:latin typeface="Trebuchet MS"/>
                <a:cs typeface="Trebuchet MS"/>
              </a:rPr>
              <a:t>to  </a:t>
            </a:r>
            <a:r>
              <a:rPr sz="2000" spc="-85" dirty="0">
                <a:latin typeface="Trebuchet MS"/>
                <a:cs typeface="Trebuchet MS"/>
              </a:rPr>
              <a:t>remove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salts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low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molecular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weight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compounds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from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high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molecular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weight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products.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26498" y="5155211"/>
            <a:ext cx="3654869" cy="194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8620"/>
            <a:ext cx="9785985" cy="5511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b="1" spc="-114" dirty="0">
                <a:latin typeface="Trebuchet MS"/>
                <a:cs typeface="Trebuchet MS"/>
              </a:rPr>
              <a:t>ii) </a:t>
            </a:r>
            <a:r>
              <a:rPr sz="2000" b="1" spc="-120" dirty="0">
                <a:latin typeface="Trebuchet MS"/>
                <a:cs typeface="Trebuchet MS"/>
              </a:rPr>
              <a:t>Ion-exchange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chromatography: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95" dirty="0">
                <a:latin typeface="Trebuchet MS"/>
                <a:cs typeface="Trebuchet MS"/>
              </a:rPr>
              <a:t>It </a:t>
            </a:r>
            <a:r>
              <a:rPr sz="2000" spc="-85" dirty="0">
                <a:latin typeface="Trebuchet MS"/>
                <a:cs typeface="Trebuchet MS"/>
              </a:rPr>
              <a:t>involves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separation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85" dirty="0">
                <a:latin typeface="Trebuchet MS"/>
                <a:cs typeface="Trebuchet MS"/>
              </a:rPr>
              <a:t>molecules </a:t>
            </a:r>
            <a:r>
              <a:rPr sz="2000" spc="-70" dirty="0">
                <a:latin typeface="Trebuchet MS"/>
                <a:cs typeface="Trebuchet MS"/>
              </a:rPr>
              <a:t>based </a:t>
            </a:r>
            <a:r>
              <a:rPr sz="2000" spc="-35" dirty="0">
                <a:latin typeface="Trebuchet MS"/>
                <a:cs typeface="Trebuchet MS"/>
              </a:rPr>
              <a:t>on </a:t>
            </a:r>
            <a:r>
              <a:rPr sz="2000" spc="-95" dirty="0">
                <a:latin typeface="Trebuchet MS"/>
                <a:cs typeface="Trebuchet MS"/>
              </a:rPr>
              <a:t>their surface </a:t>
            </a:r>
            <a:r>
              <a:rPr sz="2000" spc="-105" dirty="0">
                <a:latin typeface="Trebuchet MS"/>
                <a:cs typeface="Trebuchet MS"/>
              </a:rPr>
              <a:t>charges. </a:t>
            </a:r>
            <a:r>
              <a:rPr sz="2000" spc="-90" dirty="0">
                <a:latin typeface="Trebuchet MS"/>
                <a:cs typeface="Trebuchet MS"/>
              </a:rPr>
              <a:t>Ion-exchangers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80" dirty="0">
                <a:latin typeface="Trebuchet MS"/>
                <a:cs typeface="Trebuchet MS"/>
              </a:rPr>
              <a:t>of  </a:t>
            </a:r>
            <a:r>
              <a:rPr sz="2000" spc="-75" dirty="0">
                <a:latin typeface="Trebuchet MS"/>
                <a:cs typeface="Trebuchet MS"/>
              </a:rPr>
              <a:t>two </a:t>
            </a:r>
            <a:r>
              <a:rPr sz="2000" spc="-85" dirty="0">
                <a:latin typeface="Trebuchet MS"/>
                <a:cs typeface="Trebuchet MS"/>
              </a:rPr>
              <a:t>types </a:t>
            </a:r>
            <a:r>
              <a:rPr sz="2000" spc="-105" dirty="0">
                <a:latin typeface="Trebuchet MS"/>
                <a:cs typeface="Trebuchet MS"/>
              </a:rPr>
              <a:t>(cation- </a:t>
            </a:r>
            <a:r>
              <a:rPr sz="2000" spc="-100" dirty="0">
                <a:latin typeface="Trebuchet MS"/>
                <a:cs typeface="Trebuchet MS"/>
              </a:rPr>
              <a:t>exchangers </a:t>
            </a:r>
            <a:r>
              <a:rPr sz="2000" spc="-85" dirty="0">
                <a:latin typeface="Trebuchet MS"/>
                <a:cs typeface="Trebuchet MS"/>
              </a:rPr>
              <a:t>which </a:t>
            </a:r>
            <a:r>
              <a:rPr sz="2000" spc="-95" dirty="0">
                <a:latin typeface="Trebuchet MS"/>
                <a:cs typeface="Trebuchet MS"/>
              </a:rPr>
              <a:t>have </a:t>
            </a:r>
            <a:r>
              <a:rPr sz="2000" spc="-100" dirty="0">
                <a:latin typeface="Trebuchet MS"/>
                <a:cs typeface="Trebuchet MS"/>
              </a:rPr>
              <a:t>negatively </a:t>
            </a:r>
            <a:r>
              <a:rPr sz="2000" spc="-95" dirty="0">
                <a:latin typeface="Trebuchet MS"/>
                <a:cs typeface="Trebuchet MS"/>
              </a:rPr>
              <a:t>charged </a:t>
            </a:r>
            <a:r>
              <a:rPr sz="2000" spc="-60" dirty="0">
                <a:latin typeface="Trebuchet MS"/>
                <a:cs typeface="Trebuchet MS"/>
              </a:rPr>
              <a:t>groups </a:t>
            </a:r>
            <a:r>
              <a:rPr sz="2000" spc="-130" dirty="0">
                <a:latin typeface="Trebuchet MS"/>
                <a:cs typeface="Trebuchet MS"/>
              </a:rPr>
              <a:t>like </a:t>
            </a:r>
            <a:r>
              <a:rPr sz="2000" spc="-100" dirty="0">
                <a:latin typeface="Trebuchet MS"/>
                <a:cs typeface="Trebuchet MS"/>
              </a:rPr>
              <a:t>carboxymethyl </a:t>
            </a:r>
            <a:r>
              <a:rPr sz="2000" spc="-70" dirty="0">
                <a:latin typeface="Trebuchet MS"/>
                <a:cs typeface="Trebuchet MS"/>
              </a:rPr>
              <a:t>and  </a:t>
            </a:r>
            <a:r>
              <a:rPr sz="2000" spc="-105" dirty="0">
                <a:latin typeface="Trebuchet MS"/>
                <a:cs typeface="Trebuchet MS"/>
              </a:rPr>
              <a:t>sulfonate,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anion-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exchangers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with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positively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charged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groups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like </a:t>
            </a:r>
            <a:r>
              <a:rPr sz="2000" spc="-95" dirty="0">
                <a:latin typeface="Trebuchet MS"/>
                <a:cs typeface="Trebuchet MS"/>
              </a:rPr>
              <a:t>diethylaminoethyl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(DEAE). 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65" dirty="0">
                <a:latin typeface="Trebuchet MS"/>
                <a:cs typeface="Trebuchet MS"/>
              </a:rPr>
              <a:t>most </a:t>
            </a:r>
            <a:r>
              <a:rPr sz="2000" spc="-75" dirty="0">
                <a:latin typeface="Trebuchet MS"/>
                <a:cs typeface="Trebuchet MS"/>
              </a:rPr>
              <a:t>commonly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100" dirty="0">
                <a:latin typeface="Trebuchet MS"/>
                <a:cs typeface="Trebuchet MS"/>
              </a:rPr>
              <a:t>cation-exchangers are </a:t>
            </a:r>
            <a:r>
              <a:rPr sz="2000" spc="-80" dirty="0">
                <a:latin typeface="Trebuchet MS"/>
                <a:cs typeface="Trebuchet MS"/>
              </a:rPr>
              <a:t>Dowex </a:t>
            </a:r>
            <a:r>
              <a:rPr sz="2000" spc="-95" dirty="0">
                <a:latin typeface="Trebuchet MS"/>
                <a:cs typeface="Trebuchet MS"/>
              </a:rPr>
              <a:t>HCR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0" dirty="0">
                <a:latin typeface="Trebuchet MS"/>
                <a:cs typeface="Trebuchet MS"/>
              </a:rPr>
              <a:t>Amberlite </a:t>
            </a:r>
            <a:r>
              <a:rPr sz="2000" spc="-125" dirty="0">
                <a:latin typeface="Trebuchet MS"/>
                <a:cs typeface="Trebuchet MS"/>
              </a:rPr>
              <a:t>IR,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75" dirty="0">
                <a:latin typeface="Trebuchet MS"/>
                <a:cs typeface="Trebuchet MS"/>
              </a:rPr>
              <a:t>anion-  </a:t>
            </a:r>
            <a:r>
              <a:rPr sz="2000" spc="-100" dirty="0">
                <a:latin typeface="Trebuchet MS"/>
                <a:cs typeface="Trebuchet MS"/>
              </a:rPr>
              <a:t>exchangers are </a:t>
            </a:r>
            <a:r>
              <a:rPr sz="2000" spc="-80" dirty="0">
                <a:latin typeface="Trebuchet MS"/>
                <a:cs typeface="Trebuchet MS"/>
              </a:rPr>
              <a:t>Dowex </a:t>
            </a:r>
            <a:r>
              <a:rPr sz="2000" spc="-55" dirty="0">
                <a:latin typeface="Trebuchet MS"/>
                <a:cs typeface="Trebuchet MS"/>
              </a:rPr>
              <a:t>SAR</a:t>
            </a:r>
            <a:r>
              <a:rPr sz="2000" spc="-47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0" dirty="0">
                <a:latin typeface="Trebuchet MS"/>
                <a:cs typeface="Trebuchet MS"/>
              </a:rPr>
              <a:t>Amberlite </a:t>
            </a:r>
            <a:r>
              <a:rPr sz="2000" spc="-95" dirty="0">
                <a:latin typeface="Trebuchet MS"/>
                <a:cs typeface="Trebuchet MS"/>
              </a:rPr>
              <a:t>IRA.</a:t>
            </a:r>
            <a:endParaRPr sz="2000">
              <a:latin typeface="Trebuchet MS"/>
              <a:cs typeface="Trebuchet MS"/>
            </a:endParaRPr>
          </a:p>
          <a:p>
            <a:pPr marL="12700" marR="5715" algn="just">
              <a:lnSpc>
                <a:spcPct val="150000"/>
              </a:lnSpc>
            </a:pPr>
            <a:r>
              <a:rPr sz="2000" spc="-50" dirty="0">
                <a:latin typeface="Trebuchet MS"/>
                <a:cs typeface="Trebuchet MS"/>
              </a:rPr>
              <a:t>In </a:t>
            </a:r>
            <a:r>
              <a:rPr sz="2000" spc="-95" dirty="0">
                <a:latin typeface="Trebuchet MS"/>
                <a:cs typeface="Trebuchet MS"/>
              </a:rPr>
              <a:t>ion-exchange </a:t>
            </a:r>
            <a:r>
              <a:rPr sz="2000" spc="-105" dirty="0">
                <a:latin typeface="Trebuchet MS"/>
                <a:cs typeface="Trebuchet MS"/>
              </a:rPr>
              <a:t>chromatography,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70" dirty="0">
                <a:latin typeface="Trebuchet MS"/>
                <a:cs typeface="Trebuchet MS"/>
              </a:rPr>
              <a:t>pH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75" dirty="0">
                <a:latin typeface="Trebuchet MS"/>
                <a:cs typeface="Trebuchet MS"/>
              </a:rPr>
              <a:t>medium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0" dirty="0">
                <a:latin typeface="Trebuchet MS"/>
                <a:cs typeface="Trebuchet MS"/>
              </a:rPr>
              <a:t>very </a:t>
            </a:r>
            <a:r>
              <a:rPr sz="2000" spc="-125" dirty="0">
                <a:latin typeface="Trebuchet MS"/>
                <a:cs typeface="Trebuchet MS"/>
              </a:rPr>
              <a:t>crucial, </a:t>
            </a:r>
            <a:r>
              <a:rPr sz="2000" spc="-85" dirty="0">
                <a:latin typeface="Trebuchet MS"/>
                <a:cs typeface="Trebuchet MS"/>
              </a:rPr>
              <a:t>since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net </a:t>
            </a:r>
            <a:r>
              <a:rPr sz="2000" spc="-100" dirty="0">
                <a:latin typeface="Trebuchet MS"/>
                <a:cs typeface="Trebuchet MS"/>
              </a:rPr>
              <a:t>charge  </a:t>
            </a:r>
            <a:r>
              <a:rPr sz="2000" spc="-85" dirty="0">
                <a:latin typeface="Trebuchet MS"/>
                <a:cs typeface="Trebuchet MS"/>
              </a:rPr>
              <a:t>varies with </a:t>
            </a:r>
            <a:r>
              <a:rPr sz="2000" spc="-125" dirty="0">
                <a:latin typeface="Trebuchet MS"/>
                <a:cs typeface="Trebuchet MS"/>
              </a:rPr>
              <a:t>pH. </a:t>
            </a:r>
            <a:r>
              <a:rPr sz="2000" spc="-50" dirty="0">
                <a:latin typeface="Trebuchet MS"/>
                <a:cs typeface="Trebuchet MS"/>
              </a:rPr>
              <a:t>In </a:t>
            </a:r>
            <a:r>
              <a:rPr sz="2000" spc="-75" dirty="0">
                <a:latin typeface="Trebuchet MS"/>
                <a:cs typeface="Trebuchet MS"/>
              </a:rPr>
              <a:t>other </a:t>
            </a:r>
            <a:r>
              <a:rPr sz="2000" spc="-95" dirty="0">
                <a:latin typeface="Trebuchet MS"/>
                <a:cs typeface="Trebuchet MS"/>
              </a:rPr>
              <a:t>words,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70" dirty="0">
                <a:latin typeface="Trebuchet MS"/>
                <a:cs typeface="Trebuchet MS"/>
              </a:rPr>
              <a:t>pH </a:t>
            </a:r>
            <a:r>
              <a:rPr sz="2000" spc="-85" dirty="0">
                <a:latin typeface="Trebuchet MS"/>
                <a:cs typeface="Trebuchet MS"/>
              </a:rPr>
              <a:t>determines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25" dirty="0">
                <a:latin typeface="Trebuchet MS"/>
                <a:cs typeface="Trebuchet MS"/>
              </a:rPr>
              <a:t>effective </a:t>
            </a:r>
            <a:r>
              <a:rPr sz="2000" spc="-100" dirty="0">
                <a:latin typeface="Trebuchet MS"/>
                <a:cs typeface="Trebuchet MS"/>
              </a:rPr>
              <a:t>charge </a:t>
            </a:r>
            <a:r>
              <a:rPr sz="2000" spc="-35" dirty="0">
                <a:latin typeface="Trebuchet MS"/>
                <a:cs typeface="Trebuchet MS"/>
              </a:rPr>
              <a:t>on </a:t>
            </a:r>
            <a:r>
              <a:rPr sz="2000" spc="-65" dirty="0">
                <a:latin typeface="Trebuchet MS"/>
                <a:cs typeface="Trebuchet MS"/>
              </a:rPr>
              <a:t>both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10" dirty="0">
                <a:latin typeface="Trebuchet MS"/>
                <a:cs typeface="Trebuchet MS"/>
              </a:rPr>
              <a:t>target  </a:t>
            </a:r>
            <a:r>
              <a:rPr sz="2000" spc="-95" dirty="0">
                <a:latin typeface="Trebuchet MS"/>
                <a:cs typeface="Trebuchet MS"/>
              </a:rPr>
              <a:t>molecule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20" dirty="0">
                <a:latin typeface="Trebuchet MS"/>
                <a:cs typeface="Trebuchet MS"/>
              </a:rPr>
              <a:t>ion-exchanger.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90" dirty="0">
                <a:latin typeface="Trebuchet MS"/>
                <a:cs typeface="Trebuchet MS"/>
              </a:rPr>
              <a:t>ionic </a:t>
            </a:r>
            <a:r>
              <a:rPr sz="2000" spc="-50" dirty="0">
                <a:latin typeface="Trebuchet MS"/>
                <a:cs typeface="Trebuchet MS"/>
              </a:rPr>
              <a:t>bound </a:t>
            </a:r>
            <a:r>
              <a:rPr sz="2000" spc="-85" dirty="0">
                <a:latin typeface="Trebuchet MS"/>
                <a:cs typeface="Trebuchet MS"/>
              </a:rPr>
              <a:t>molecules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100" dirty="0">
                <a:latin typeface="Trebuchet MS"/>
                <a:cs typeface="Trebuchet MS"/>
              </a:rPr>
              <a:t>eluted </a:t>
            </a:r>
            <a:r>
              <a:rPr sz="2000" spc="-85" dirty="0">
                <a:latin typeface="Trebuchet MS"/>
                <a:cs typeface="Trebuchet MS"/>
              </a:rPr>
              <a:t>from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5" dirty="0">
                <a:latin typeface="Trebuchet MS"/>
                <a:cs typeface="Trebuchet MS"/>
              </a:rPr>
              <a:t>matrix </a:t>
            </a:r>
            <a:r>
              <a:rPr sz="2000" spc="-90" dirty="0">
                <a:latin typeface="Trebuchet MS"/>
                <a:cs typeface="Trebuchet MS"/>
              </a:rPr>
              <a:t>by  </a:t>
            </a:r>
            <a:r>
              <a:rPr sz="2000" spc="-80" dirty="0">
                <a:latin typeface="Trebuchet MS"/>
                <a:cs typeface="Trebuchet MS"/>
              </a:rPr>
              <a:t>changing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pH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eluant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or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by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increasing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concentration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salt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solution.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Ion-exchange  </a:t>
            </a:r>
            <a:r>
              <a:rPr sz="2000" spc="-85" dirty="0">
                <a:latin typeface="Trebuchet MS"/>
                <a:cs typeface="Trebuchet MS"/>
              </a:rPr>
              <a:t>chromatography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85" dirty="0">
                <a:latin typeface="Trebuchet MS"/>
                <a:cs typeface="Trebuchet MS"/>
              </a:rPr>
              <a:t>useful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purification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5" dirty="0">
                <a:latin typeface="Trebuchet MS"/>
                <a:cs typeface="Trebuchet MS"/>
              </a:rPr>
              <a:t>antibiotics, </a:t>
            </a:r>
            <a:r>
              <a:rPr sz="2000" spc="-70" dirty="0">
                <a:latin typeface="Trebuchet MS"/>
                <a:cs typeface="Trebuchet MS"/>
              </a:rPr>
              <a:t>besides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purification </a:t>
            </a:r>
            <a:r>
              <a:rPr sz="2000" spc="-80" dirty="0">
                <a:latin typeface="Trebuchet MS"/>
                <a:cs typeface="Trebuchet MS"/>
              </a:rPr>
              <a:t>of  </a:t>
            </a:r>
            <a:r>
              <a:rPr sz="2000" spc="-100" dirty="0">
                <a:latin typeface="Trebuchet MS"/>
                <a:cs typeface="Trebuchet MS"/>
              </a:rPr>
              <a:t>proteins.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8620"/>
            <a:ext cx="9786620" cy="41402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b="1" spc="-114" dirty="0">
                <a:latin typeface="Trebuchet MS"/>
                <a:cs typeface="Trebuchet MS"/>
              </a:rPr>
              <a:t>iii) </a:t>
            </a:r>
            <a:r>
              <a:rPr sz="2000" b="1" spc="-105" dirty="0">
                <a:latin typeface="Trebuchet MS"/>
                <a:cs typeface="Trebuchet MS"/>
              </a:rPr>
              <a:t>Affinity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chromatography: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95" dirty="0">
                <a:latin typeface="Trebuchet MS"/>
                <a:cs typeface="Trebuchet MS"/>
              </a:rPr>
              <a:t>This </a:t>
            </a:r>
            <a:r>
              <a:rPr sz="2000" spc="-70" dirty="0">
                <a:latin typeface="Trebuchet MS"/>
                <a:cs typeface="Trebuchet MS"/>
              </a:rPr>
              <a:t>is an </a:t>
            </a:r>
            <a:r>
              <a:rPr sz="2000" spc="-105" dirty="0">
                <a:latin typeface="Trebuchet MS"/>
                <a:cs typeface="Trebuchet MS"/>
              </a:rPr>
              <a:t>elegant </a:t>
            </a:r>
            <a:r>
              <a:rPr sz="2000" spc="-70" dirty="0">
                <a:latin typeface="Trebuchet MS"/>
                <a:cs typeface="Trebuchet MS"/>
              </a:rPr>
              <a:t>method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purification </a:t>
            </a:r>
            <a:r>
              <a:rPr sz="2000" spc="-80" dirty="0">
                <a:latin typeface="Trebuchet MS"/>
                <a:cs typeface="Trebuchet MS"/>
              </a:rPr>
              <a:t>of proteins </a:t>
            </a:r>
            <a:r>
              <a:rPr sz="2000" spc="-85" dirty="0">
                <a:latin typeface="Trebuchet MS"/>
                <a:cs typeface="Trebuchet MS"/>
              </a:rPr>
              <a:t>from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105" dirty="0">
                <a:latin typeface="Trebuchet MS"/>
                <a:cs typeface="Trebuchet MS"/>
              </a:rPr>
              <a:t>complex </a:t>
            </a:r>
            <a:r>
              <a:rPr sz="2000" spc="-114" dirty="0">
                <a:latin typeface="Trebuchet MS"/>
                <a:cs typeface="Trebuchet MS"/>
              </a:rPr>
              <a:t>mixture. </a:t>
            </a:r>
            <a:r>
              <a:rPr sz="2000" spc="-100" dirty="0">
                <a:latin typeface="Trebuchet MS"/>
                <a:cs typeface="Trebuchet MS"/>
              </a:rPr>
              <a:t>Affinity  </a:t>
            </a:r>
            <a:r>
              <a:rPr sz="2000" spc="-85" dirty="0">
                <a:latin typeface="Trebuchet MS"/>
                <a:cs typeface="Trebuchet MS"/>
              </a:rPr>
              <a:t>chromatography </a:t>
            </a:r>
            <a:r>
              <a:rPr sz="2000" spc="-70" dirty="0">
                <a:latin typeface="Trebuchet MS"/>
                <a:cs typeface="Trebuchet MS"/>
              </a:rPr>
              <a:t>is based </a:t>
            </a:r>
            <a:r>
              <a:rPr sz="2000" spc="-35" dirty="0">
                <a:latin typeface="Trebuchet MS"/>
                <a:cs typeface="Trebuchet MS"/>
              </a:rPr>
              <a:t>on </a:t>
            </a:r>
            <a:r>
              <a:rPr sz="2000" spc="-70" dirty="0">
                <a:latin typeface="Trebuchet MS"/>
                <a:cs typeface="Trebuchet MS"/>
              </a:rPr>
              <a:t>an </a:t>
            </a:r>
            <a:r>
              <a:rPr sz="2000" spc="-100" dirty="0">
                <a:latin typeface="Trebuchet MS"/>
                <a:cs typeface="Trebuchet MS"/>
              </a:rPr>
              <a:t>interaction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90" dirty="0">
                <a:latin typeface="Trebuchet MS"/>
                <a:cs typeface="Trebuchet MS"/>
              </a:rPr>
              <a:t>protein </a:t>
            </a:r>
            <a:r>
              <a:rPr sz="2000" spc="-85" dirty="0">
                <a:latin typeface="Trebuchet MS"/>
                <a:cs typeface="Trebuchet MS"/>
              </a:rPr>
              <a:t>with </a:t>
            </a:r>
            <a:r>
              <a:rPr sz="2000" spc="-70" dirty="0">
                <a:latin typeface="Trebuchet MS"/>
                <a:cs typeface="Trebuchet MS"/>
              </a:rPr>
              <a:t>an </a:t>
            </a:r>
            <a:r>
              <a:rPr sz="2000" spc="-100" dirty="0">
                <a:latin typeface="Trebuchet MS"/>
                <a:cs typeface="Trebuchet MS"/>
              </a:rPr>
              <a:t>immobilized </a:t>
            </a:r>
            <a:r>
              <a:rPr sz="2000" spc="-114" dirty="0">
                <a:latin typeface="Trebuchet MS"/>
                <a:cs typeface="Trebuchet MS"/>
              </a:rPr>
              <a:t>ligand.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ligand 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105" dirty="0">
                <a:latin typeface="Trebuchet MS"/>
                <a:cs typeface="Trebuchet MS"/>
              </a:rPr>
              <a:t>specific </a:t>
            </a:r>
            <a:r>
              <a:rPr sz="2000" spc="-114" dirty="0">
                <a:latin typeface="Trebuchet MS"/>
                <a:cs typeface="Trebuchet MS"/>
              </a:rPr>
              <a:t>antibody, </a:t>
            </a:r>
            <a:r>
              <a:rPr sz="2000" spc="-105" dirty="0">
                <a:latin typeface="Trebuchet MS"/>
                <a:cs typeface="Trebuchet MS"/>
              </a:rPr>
              <a:t>substrate, </a:t>
            </a:r>
            <a:r>
              <a:rPr sz="2000" spc="-90" dirty="0">
                <a:latin typeface="Trebuchet MS"/>
                <a:cs typeface="Trebuchet MS"/>
              </a:rPr>
              <a:t>substrate </a:t>
            </a:r>
            <a:r>
              <a:rPr sz="2000" spc="-75" dirty="0">
                <a:latin typeface="Trebuchet MS"/>
                <a:cs typeface="Trebuchet MS"/>
              </a:rPr>
              <a:t>analogue </a:t>
            </a:r>
            <a:r>
              <a:rPr sz="2000" spc="-55" dirty="0">
                <a:latin typeface="Trebuchet MS"/>
                <a:cs typeface="Trebuchet MS"/>
              </a:rPr>
              <a:t>or </a:t>
            </a:r>
            <a:r>
              <a:rPr sz="2000" spc="-70" dirty="0">
                <a:latin typeface="Trebuchet MS"/>
                <a:cs typeface="Trebuchet MS"/>
              </a:rPr>
              <a:t>an </a:t>
            </a:r>
            <a:r>
              <a:rPr sz="2000" spc="-120" dirty="0">
                <a:latin typeface="Trebuchet MS"/>
                <a:cs typeface="Trebuchet MS"/>
              </a:rPr>
              <a:t>inhibitor.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immobilized  </a:t>
            </a:r>
            <a:r>
              <a:rPr sz="2000" spc="-95" dirty="0">
                <a:latin typeface="Trebuchet MS"/>
                <a:cs typeface="Trebuchet MS"/>
              </a:rPr>
              <a:t>ligand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on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a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solid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matrix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can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effectively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used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to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fish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out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complementary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structures.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50" dirty="0">
                <a:latin typeface="Trebuchet MS"/>
                <a:cs typeface="Trebuchet MS"/>
              </a:rPr>
              <a:t>In </a:t>
            </a:r>
            <a:r>
              <a:rPr sz="2000" spc="-150" dirty="0">
                <a:latin typeface="Trebuchet MS"/>
                <a:cs typeface="Trebuchet MS"/>
              </a:rPr>
              <a:t>Table </a:t>
            </a:r>
            <a:r>
              <a:rPr sz="2000" spc="-120" dirty="0">
                <a:latin typeface="Trebuchet MS"/>
                <a:cs typeface="Trebuchet MS"/>
              </a:rPr>
              <a:t>20.3, </a:t>
            </a:r>
            <a:r>
              <a:rPr sz="2000" spc="-55" dirty="0">
                <a:latin typeface="Trebuchet MS"/>
                <a:cs typeface="Trebuchet MS"/>
              </a:rPr>
              <a:t>some </a:t>
            </a:r>
            <a:r>
              <a:rPr sz="2000" spc="-100" dirty="0">
                <a:latin typeface="Trebuchet MS"/>
                <a:cs typeface="Trebuchet MS"/>
              </a:rPr>
              <a:t>examples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85" dirty="0">
                <a:latin typeface="Trebuchet MS"/>
                <a:cs typeface="Trebuchet MS"/>
              </a:rPr>
              <a:t>ligands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purification </a:t>
            </a:r>
            <a:r>
              <a:rPr sz="2000" spc="-80" dirty="0">
                <a:latin typeface="Trebuchet MS"/>
                <a:cs typeface="Trebuchet MS"/>
              </a:rPr>
              <a:t>of proteins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110" dirty="0">
                <a:latin typeface="Trebuchet MS"/>
                <a:cs typeface="Trebuchet MS"/>
              </a:rPr>
              <a:t>given. </a:t>
            </a:r>
            <a:r>
              <a:rPr sz="2000" spc="-114" dirty="0">
                <a:latin typeface="Trebuchet MS"/>
                <a:cs typeface="Trebuchet MS"/>
              </a:rPr>
              <a:t>The  </a:t>
            </a:r>
            <a:r>
              <a:rPr sz="2000" spc="-90" dirty="0">
                <a:latin typeface="Trebuchet MS"/>
                <a:cs typeface="Trebuchet MS"/>
              </a:rPr>
              <a:t>protein </a:t>
            </a:r>
            <a:r>
              <a:rPr sz="2000" spc="-50" dirty="0">
                <a:latin typeface="Trebuchet MS"/>
                <a:cs typeface="Trebuchet MS"/>
              </a:rPr>
              <a:t>bound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ligand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100" dirty="0">
                <a:latin typeface="Trebuchet MS"/>
                <a:cs typeface="Trebuchet MS"/>
              </a:rPr>
              <a:t>eluted </a:t>
            </a:r>
            <a:r>
              <a:rPr sz="2000" spc="-80" dirty="0">
                <a:latin typeface="Trebuchet MS"/>
                <a:cs typeface="Trebuchet MS"/>
              </a:rPr>
              <a:t>by </a:t>
            </a:r>
            <a:r>
              <a:rPr sz="2000" spc="-90" dirty="0">
                <a:latin typeface="Trebuchet MS"/>
                <a:cs typeface="Trebuchet MS"/>
              </a:rPr>
              <a:t>reducing </a:t>
            </a:r>
            <a:r>
              <a:rPr sz="2000" spc="-95" dirty="0">
                <a:latin typeface="Trebuchet MS"/>
                <a:cs typeface="Trebuchet MS"/>
              </a:rPr>
              <a:t>their </a:t>
            </a:r>
            <a:r>
              <a:rPr sz="2000" spc="-110" dirty="0">
                <a:latin typeface="Trebuchet MS"/>
                <a:cs typeface="Trebuchet MS"/>
              </a:rPr>
              <a:t>interaction. </a:t>
            </a:r>
            <a:r>
              <a:rPr sz="2000" spc="-95" dirty="0">
                <a:latin typeface="Trebuchet MS"/>
                <a:cs typeface="Trebuchet MS"/>
              </a:rPr>
              <a:t>This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100" dirty="0">
                <a:latin typeface="Trebuchet MS"/>
                <a:cs typeface="Trebuchet MS"/>
              </a:rPr>
              <a:t>achieved  </a:t>
            </a:r>
            <a:r>
              <a:rPr sz="2000" spc="-80" dirty="0">
                <a:latin typeface="Trebuchet MS"/>
                <a:cs typeface="Trebuchet MS"/>
              </a:rPr>
              <a:t>by changing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70" dirty="0">
                <a:latin typeface="Trebuchet MS"/>
                <a:cs typeface="Trebuchet MS"/>
              </a:rPr>
              <a:t>pH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50" dirty="0">
                <a:latin typeface="Trebuchet MS"/>
                <a:cs typeface="Trebuchet MS"/>
              </a:rPr>
              <a:t>buffer, </a:t>
            </a:r>
            <a:r>
              <a:rPr sz="2000" spc="-100" dirty="0">
                <a:latin typeface="Trebuchet MS"/>
                <a:cs typeface="Trebuchet MS"/>
              </a:rPr>
              <a:t>altering </a:t>
            </a:r>
            <a:r>
              <a:rPr sz="2000" spc="-90" dirty="0">
                <a:latin typeface="Trebuchet MS"/>
                <a:cs typeface="Trebuchet MS"/>
              </a:rPr>
              <a:t>the ionic </a:t>
            </a:r>
            <a:r>
              <a:rPr sz="2000" spc="-85" dirty="0">
                <a:latin typeface="Trebuchet MS"/>
                <a:cs typeface="Trebuchet MS"/>
              </a:rPr>
              <a:t>strength </a:t>
            </a:r>
            <a:r>
              <a:rPr sz="2000" spc="-55" dirty="0">
                <a:latin typeface="Trebuchet MS"/>
                <a:cs typeface="Trebuchet MS"/>
              </a:rPr>
              <a:t>or </a:t>
            </a:r>
            <a:r>
              <a:rPr sz="2000" spc="-80" dirty="0">
                <a:latin typeface="Trebuchet MS"/>
                <a:cs typeface="Trebuchet MS"/>
              </a:rPr>
              <a:t>by </a:t>
            </a:r>
            <a:r>
              <a:rPr sz="2000" spc="-60" dirty="0">
                <a:latin typeface="Trebuchet MS"/>
                <a:cs typeface="Trebuchet MS"/>
              </a:rPr>
              <a:t>using </a:t>
            </a:r>
            <a:r>
              <a:rPr sz="2000" spc="-75" dirty="0">
                <a:latin typeface="Trebuchet MS"/>
                <a:cs typeface="Trebuchet MS"/>
              </a:rPr>
              <a:t>another </a:t>
            </a:r>
            <a:r>
              <a:rPr sz="2000" spc="-110" dirty="0">
                <a:latin typeface="Trebuchet MS"/>
                <a:cs typeface="Trebuchet MS"/>
              </a:rPr>
              <a:t>free </a:t>
            </a:r>
            <a:r>
              <a:rPr sz="2000" spc="-95" dirty="0">
                <a:latin typeface="Trebuchet MS"/>
                <a:cs typeface="Trebuchet MS"/>
              </a:rPr>
              <a:t>ligand  </a:t>
            </a:r>
            <a:r>
              <a:rPr sz="2000" spc="-110" dirty="0">
                <a:latin typeface="Trebuchet MS"/>
                <a:cs typeface="Trebuchet MS"/>
              </a:rPr>
              <a:t>molecule.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fresh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ligand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used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has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to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removed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subsequent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steps.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94133" y="4618418"/>
            <a:ext cx="3146348" cy="2377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944100" cy="419100"/>
          </a:xfrm>
          <a:custGeom>
            <a:avLst/>
            <a:gdLst/>
            <a:ahLst/>
            <a:cxnLst/>
            <a:rect l="l" t="t" r="r" b="b"/>
            <a:pathLst>
              <a:path w="9944100" h="419100">
                <a:moveTo>
                  <a:pt x="9944099" y="418802"/>
                </a:moveTo>
                <a:lnTo>
                  <a:pt x="0" y="41880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8620"/>
            <a:ext cx="9785985" cy="59690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b="1" u="sng" spc="-10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</a:rPr>
              <a:t>Stage </a:t>
            </a:r>
            <a:r>
              <a:rPr sz="2000" b="1" u="sng" spc="-18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</a:rPr>
              <a:t>5.</a:t>
            </a:r>
            <a:r>
              <a:rPr sz="2000" b="1" u="sng" spc="-20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2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</a:rPr>
              <a:t>Formulation:</a:t>
            </a:r>
            <a:r>
              <a:rPr sz="2000" b="1" u="sng" spc="-11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</a:rPr>
              <a:t> </a:t>
            </a:r>
            <a:endParaRPr sz="2000" dirty="0">
              <a:latin typeface="Trebuchet MS"/>
              <a:cs typeface="Trebuchet MS"/>
            </a:endParaRPr>
          </a:p>
          <a:p>
            <a:pPr marL="355600" marR="5715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85" dirty="0">
                <a:latin typeface="Trebuchet MS"/>
                <a:cs typeface="Trebuchet MS"/>
              </a:rPr>
              <a:t>Formulation broadly </a:t>
            </a:r>
            <a:r>
              <a:rPr sz="2000" spc="-110" dirty="0">
                <a:latin typeface="Trebuchet MS"/>
                <a:cs typeface="Trebuchet MS"/>
              </a:rPr>
              <a:t>refers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maintenance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10" dirty="0">
                <a:latin typeface="Trebuchet MS"/>
                <a:cs typeface="Trebuchet MS"/>
              </a:rPr>
              <a:t>activity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05" dirty="0">
                <a:latin typeface="Trebuchet MS"/>
                <a:cs typeface="Trebuchet MS"/>
              </a:rPr>
              <a:t>stability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5" dirty="0">
                <a:latin typeface="Trebuchet MS"/>
                <a:cs typeface="Trebuchet MS"/>
              </a:rPr>
              <a:t>a  </a:t>
            </a:r>
            <a:r>
              <a:rPr sz="2000" spc="-90" dirty="0">
                <a:latin typeface="Trebuchet MS"/>
                <a:cs typeface="Trebuchet MS"/>
              </a:rPr>
              <a:t>biotechnological </a:t>
            </a:r>
            <a:r>
              <a:rPr sz="2000" spc="-80" dirty="0">
                <a:latin typeface="Trebuchet MS"/>
                <a:cs typeface="Trebuchet MS"/>
              </a:rPr>
              <a:t>products </a:t>
            </a:r>
            <a:r>
              <a:rPr sz="2000" spc="-70" dirty="0">
                <a:latin typeface="Trebuchet MS"/>
                <a:cs typeface="Trebuchet MS"/>
              </a:rPr>
              <a:t>during </a:t>
            </a:r>
            <a:r>
              <a:rPr sz="2000" spc="-90" dirty="0">
                <a:latin typeface="Trebuchet MS"/>
                <a:cs typeface="Trebuchet MS"/>
              </a:rPr>
              <a:t>storage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42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distribution.</a:t>
            </a:r>
            <a:endParaRPr sz="2000" dirty="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10" dirty="0">
                <a:latin typeface="Trebuchet MS"/>
                <a:cs typeface="Trebuchet MS"/>
              </a:rPr>
              <a:t>The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formulation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low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molecular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weight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products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(solvents,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organic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acids)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can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achieved  </a:t>
            </a:r>
            <a:r>
              <a:rPr sz="2000" spc="-80" dirty="0">
                <a:latin typeface="Trebuchet MS"/>
                <a:cs typeface="Trebuchet MS"/>
              </a:rPr>
              <a:t>by </a:t>
            </a:r>
            <a:r>
              <a:rPr sz="2000" spc="-95" dirty="0">
                <a:latin typeface="Trebuchet MS"/>
                <a:cs typeface="Trebuchet MS"/>
              </a:rPr>
              <a:t>concentrating </a:t>
            </a:r>
            <a:r>
              <a:rPr sz="2000" spc="-85" dirty="0">
                <a:latin typeface="Trebuchet MS"/>
                <a:cs typeface="Trebuchet MS"/>
              </a:rPr>
              <a:t>them with </a:t>
            </a:r>
            <a:r>
              <a:rPr sz="2000" spc="-90" dirty="0">
                <a:latin typeface="Trebuchet MS"/>
                <a:cs typeface="Trebuchet MS"/>
              </a:rPr>
              <a:t>removal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65" dirty="0">
                <a:latin typeface="Trebuchet MS"/>
                <a:cs typeface="Trebuchet MS"/>
              </a:rPr>
              <a:t>most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60" dirty="0">
                <a:latin typeface="Trebuchet MS"/>
                <a:cs typeface="Trebuchet MS"/>
              </a:rPr>
              <a:t>water. </a:t>
            </a:r>
            <a:r>
              <a:rPr sz="2000" spc="-90" dirty="0">
                <a:latin typeface="Trebuchet MS"/>
                <a:cs typeface="Trebuchet MS"/>
              </a:rPr>
              <a:t>For </a:t>
            </a:r>
            <a:r>
              <a:rPr sz="2000" spc="-105" dirty="0">
                <a:latin typeface="Trebuchet MS"/>
                <a:cs typeface="Trebuchet MS"/>
              </a:rPr>
              <a:t>certain </a:t>
            </a:r>
            <a:r>
              <a:rPr sz="2000" spc="-90" dirty="0">
                <a:latin typeface="Trebuchet MS"/>
                <a:cs typeface="Trebuchet MS"/>
              </a:rPr>
              <a:t>small </a:t>
            </a:r>
            <a:r>
              <a:rPr sz="2000" spc="-100" dirty="0">
                <a:latin typeface="Trebuchet MS"/>
                <a:cs typeface="Trebuchet MS"/>
              </a:rPr>
              <a:t>molecules,  </a:t>
            </a:r>
            <a:r>
              <a:rPr sz="2000" spc="-105" dirty="0">
                <a:latin typeface="Trebuchet MS"/>
                <a:cs typeface="Trebuchet MS"/>
              </a:rPr>
              <a:t>(antibiotics,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citric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acid),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formulation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can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done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by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crystallization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by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adding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salts.</a:t>
            </a:r>
            <a:endParaRPr sz="2000" dirty="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80" dirty="0">
                <a:latin typeface="Trebuchet MS"/>
                <a:cs typeface="Trebuchet MS"/>
              </a:rPr>
              <a:t>Proteins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85" dirty="0">
                <a:latin typeface="Trebuchet MS"/>
                <a:cs typeface="Trebuchet MS"/>
              </a:rPr>
              <a:t>highly susceptible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55" dirty="0">
                <a:latin typeface="Trebuchet MS"/>
                <a:cs typeface="Trebuchet MS"/>
              </a:rPr>
              <a:t>loss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5" dirty="0">
                <a:latin typeface="Trebuchet MS"/>
                <a:cs typeface="Trebuchet MS"/>
              </a:rPr>
              <a:t>biological </a:t>
            </a:r>
            <a:r>
              <a:rPr sz="2000" spc="-120" dirty="0">
                <a:latin typeface="Trebuchet MS"/>
                <a:cs typeface="Trebuchet MS"/>
              </a:rPr>
              <a:t>activity; </a:t>
            </a:r>
            <a:r>
              <a:rPr sz="2000" spc="-90" dirty="0">
                <a:latin typeface="Trebuchet MS"/>
                <a:cs typeface="Trebuchet MS"/>
              </a:rPr>
              <a:t>hence </a:t>
            </a:r>
            <a:r>
              <a:rPr sz="2000" spc="-95" dirty="0">
                <a:latin typeface="Trebuchet MS"/>
                <a:cs typeface="Trebuchet MS"/>
              </a:rPr>
              <a:t>their </a:t>
            </a:r>
            <a:r>
              <a:rPr sz="2000" spc="-85" dirty="0">
                <a:latin typeface="Trebuchet MS"/>
                <a:cs typeface="Trebuchet MS"/>
              </a:rPr>
              <a:t>formulation  requires </a:t>
            </a:r>
            <a:r>
              <a:rPr sz="2000" spc="-100" dirty="0">
                <a:latin typeface="Trebuchet MS"/>
                <a:cs typeface="Trebuchet MS"/>
              </a:rPr>
              <a:t>special </a:t>
            </a:r>
            <a:r>
              <a:rPr sz="2000" spc="-140" dirty="0">
                <a:latin typeface="Trebuchet MS"/>
                <a:cs typeface="Trebuchet MS"/>
              </a:rPr>
              <a:t>care. </a:t>
            </a:r>
            <a:r>
              <a:rPr sz="2000" spc="-100" dirty="0">
                <a:latin typeface="Trebuchet MS"/>
                <a:cs typeface="Trebuchet MS"/>
              </a:rPr>
              <a:t>Certain stabilizing </a:t>
            </a:r>
            <a:r>
              <a:rPr sz="2000" spc="-90" dirty="0">
                <a:latin typeface="Trebuchet MS"/>
                <a:cs typeface="Trebuchet MS"/>
              </a:rPr>
              <a:t>additives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80" dirty="0">
                <a:latin typeface="Trebuchet MS"/>
                <a:cs typeface="Trebuchet MS"/>
              </a:rPr>
              <a:t>added to </a:t>
            </a:r>
            <a:r>
              <a:rPr sz="2000" spc="-70" dirty="0">
                <a:latin typeface="Trebuchet MS"/>
                <a:cs typeface="Trebuchet MS"/>
              </a:rPr>
              <a:t>prolong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shelf </a:t>
            </a:r>
            <a:r>
              <a:rPr sz="2000" spc="-130" dirty="0">
                <a:latin typeface="Trebuchet MS"/>
                <a:cs typeface="Trebuchet MS"/>
              </a:rPr>
              <a:t>life </a:t>
            </a:r>
            <a:r>
              <a:rPr sz="2000" spc="-80" dirty="0">
                <a:latin typeface="Trebuchet MS"/>
                <a:cs typeface="Trebuchet MS"/>
              </a:rPr>
              <a:t>of  </a:t>
            </a:r>
            <a:r>
              <a:rPr sz="2000" spc="-105" dirty="0">
                <a:latin typeface="Trebuchet MS"/>
                <a:cs typeface="Trebuchet MS"/>
              </a:rPr>
              <a:t>protein.</a:t>
            </a:r>
            <a:endParaRPr sz="2000" dirty="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105" dirty="0">
                <a:latin typeface="Trebuchet MS"/>
                <a:cs typeface="Trebuchet MS"/>
              </a:rPr>
              <a:t>stabilizers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protein </a:t>
            </a:r>
            <a:r>
              <a:rPr sz="2000" spc="-85" dirty="0">
                <a:latin typeface="Trebuchet MS"/>
                <a:cs typeface="Trebuchet MS"/>
              </a:rPr>
              <a:t>formulation </a:t>
            </a:r>
            <a:r>
              <a:rPr sz="2000" spc="-95" dirty="0">
                <a:latin typeface="Trebuchet MS"/>
                <a:cs typeface="Trebuchet MS"/>
              </a:rPr>
              <a:t>include </a:t>
            </a:r>
            <a:r>
              <a:rPr sz="2000" spc="-70" dirty="0">
                <a:latin typeface="Trebuchet MS"/>
                <a:cs typeface="Trebuchet MS"/>
              </a:rPr>
              <a:t>sugars </a:t>
            </a:r>
            <a:r>
              <a:rPr sz="2000" spc="-95" dirty="0">
                <a:latin typeface="Trebuchet MS"/>
                <a:cs typeface="Trebuchet MS"/>
              </a:rPr>
              <a:t>(sucrose, </a:t>
            </a:r>
            <a:r>
              <a:rPr sz="2000" spc="-114" dirty="0">
                <a:latin typeface="Trebuchet MS"/>
                <a:cs typeface="Trebuchet MS"/>
              </a:rPr>
              <a:t>lactose), </a:t>
            </a:r>
            <a:r>
              <a:rPr sz="2000" spc="-80" dirty="0">
                <a:latin typeface="Trebuchet MS"/>
                <a:cs typeface="Trebuchet MS"/>
              </a:rPr>
              <a:t>salts </a:t>
            </a:r>
            <a:r>
              <a:rPr sz="2000" spc="-70" dirty="0">
                <a:latin typeface="Trebuchet MS"/>
                <a:cs typeface="Trebuchet MS"/>
              </a:rPr>
              <a:t>(sodium  </a:t>
            </a:r>
            <a:r>
              <a:rPr sz="2000" spc="-105" dirty="0">
                <a:latin typeface="Trebuchet MS"/>
                <a:cs typeface="Trebuchet MS"/>
              </a:rPr>
              <a:t>chloride, </a:t>
            </a:r>
            <a:r>
              <a:rPr sz="2000" spc="-65" dirty="0">
                <a:latin typeface="Trebuchet MS"/>
                <a:cs typeface="Trebuchet MS"/>
              </a:rPr>
              <a:t>ammonium </a:t>
            </a:r>
            <a:r>
              <a:rPr sz="2000" spc="-120" dirty="0">
                <a:latin typeface="Trebuchet MS"/>
                <a:cs typeface="Trebuchet MS"/>
              </a:rPr>
              <a:t>sulfate), </a:t>
            </a:r>
            <a:r>
              <a:rPr sz="2000" spc="-80" dirty="0">
                <a:latin typeface="Trebuchet MS"/>
                <a:cs typeface="Trebuchet MS"/>
              </a:rPr>
              <a:t>polymers </a:t>
            </a:r>
            <a:r>
              <a:rPr sz="2000" spc="-95" dirty="0">
                <a:latin typeface="Trebuchet MS"/>
                <a:cs typeface="Trebuchet MS"/>
              </a:rPr>
              <a:t>(polyethylene </a:t>
            </a:r>
            <a:r>
              <a:rPr sz="2000" spc="-110" dirty="0">
                <a:latin typeface="Trebuchet MS"/>
                <a:cs typeface="Trebuchet MS"/>
              </a:rPr>
              <a:t>glycol)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5" dirty="0">
                <a:latin typeface="Trebuchet MS"/>
                <a:cs typeface="Trebuchet MS"/>
              </a:rPr>
              <a:t>polyhydric </a:t>
            </a:r>
            <a:r>
              <a:rPr sz="2000" spc="-80" dirty="0">
                <a:latin typeface="Trebuchet MS"/>
                <a:cs typeface="Trebuchet MS"/>
              </a:rPr>
              <a:t>alcohols  </a:t>
            </a:r>
            <a:r>
              <a:rPr sz="2000" spc="-120" dirty="0">
                <a:latin typeface="Trebuchet MS"/>
                <a:cs typeface="Trebuchet MS"/>
              </a:rPr>
              <a:t>(glycerol).</a:t>
            </a:r>
            <a:endParaRPr sz="2000" dirty="0">
              <a:latin typeface="Trebuchet MS"/>
              <a:cs typeface="Trebuchet MS"/>
            </a:endParaRPr>
          </a:p>
          <a:p>
            <a:pPr marL="35560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80" dirty="0">
                <a:latin typeface="Trebuchet MS"/>
                <a:cs typeface="Trebuchet MS"/>
              </a:rPr>
              <a:t>Proteins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may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formulated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form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solutions,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suspensions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or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dry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powders.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42315"/>
            <a:ext cx="9785985" cy="64262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66700" indent="-254000" algn="just">
              <a:lnSpc>
                <a:spcPct val="100000"/>
              </a:lnSpc>
              <a:spcBef>
                <a:spcPts val="1300"/>
              </a:spcBef>
              <a:buAutoNum type="arabicPeriod"/>
              <a:tabLst>
                <a:tab pos="266700" algn="l"/>
              </a:tabLst>
            </a:pPr>
            <a:r>
              <a:rPr sz="2000" b="1" spc="-105" dirty="0">
                <a:latin typeface="Trebuchet MS"/>
                <a:cs typeface="Trebuchet MS"/>
              </a:rPr>
              <a:t>Drying: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65" dirty="0">
                <a:latin typeface="Trebuchet MS"/>
                <a:cs typeface="Trebuchet MS"/>
              </a:rPr>
              <a:t>Drying </a:t>
            </a:r>
            <a:r>
              <a:rPr sz="2000" spc="-70" dirty="0">
                <a:latin typeface="Trebuchet MS"/>
                <a:cs typeface="Trebuchet MS"/>
              </a:rPr>
              <a:t>is an </a:t>
            </a:r>
            <a:r>
              <a:rPr sz="2000" spc="-85" dirty="0">
                <a:latin typeface="Trebuchet MS"/>
                <a:cs typeface="Trebuchet MS"/>
              </a:rPr>
              <a:t>essential </a:t>
            </a:r>
            <a:r>
              <a:rPr sz="2000" spc="-75" dirty="0">
                <a:latin typeface="Trebuchet MS"/>
                <a:cs typeface="Trebuchet MS"/>
              </a:rPr>
              <a:t>component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85" dirty="0">
                <a:latin typeface="Trebuchet MS"/>
                <a:cs typeface="Trebuchet MS"/>
              </a:rPr>
              <a:t>product </a:t>
            </a:r>
            <a:r>
              <a:rPr sz="2000" spc="-100" dirty="0">
                <a:latin typeface="Trebuchet MS"/>
                <a:cs typeface="Trebuchet MS"/>
              </a:rPr>
              <a:t>formulation. </a:t>
            </a:r>
            <a:r>
              <a:rPr sz="2000" spc="-95" dirty="0">
                <a:latin typeface="Trebuchet MS"/>
                <a:cs typeface="Trebuchet MS"/>
              </a:rPr>
              <a:t>It </a:t>
            </a:r>
            <a:r>
              <a:rPr sz="2000" spc="-100" dirty="0">
                <a:latin typeface="Trebuchet MS"/>
                <a:cs typeface="Trebuchet MS"/>
              </a:rPr>
              <a:t>basically </a:t>
            </a:r>
            <a:r>
              <a:rPr sz="2000" spc="-85" dirty="0">
                <a:latin typeface="Trebuchet MS"/>
                <a:cs typeface="Trebuchet MS"/>
              </a:rPr>
              <a:t>involves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transfer </a:t>
            </a:r>
            <a:r>
              <a:rPr sz="2000" spc="-80" dirty="0">
                <a:latin typeface="Trebuchet MS"/>
                <a:cs typeface="Trebuchet MS"/>
              </a:rPr>
              <a:t>of  </a:t>
            </a:r>
            <a:r>
              <a:rPr sz="2000" spc="-95" dirty="0">
                <a:latin typeface="Trebuchet MS"/>
                <a:cs typeface="Trebuchet MS"/>
              </a:rPr>
              <a:t>heat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to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a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wet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product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for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removal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moisture.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20" dirty="0">
                <a:latin typeface="Trebuchet MS"/>
                <a:cs typeface="Trebuchet MS"/>
              </a:rPr>
              <a:t>Most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biological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products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fermentation 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85" dirty="0">
                <a:latin typeface="Trebuchet MS"/>
                <a:cs typeface="Trebuchet MS"/>
              </a:rPr>
              <a:t>sensitive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125" dirty="0">
                <a:latin typeface="Trebuchet MS"/>
                <a:cs typeface="Trebuchet MS"/>
              </a:rPr>
              <a:t>heat,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00" dirty="0">
                <a:latin typeface="Trebuchet MS"/>
                <a:cs typeface="Trebuchet MS"/>
              </a:rPr>
              <a:t>therefore </a:t>
            </a:r>
            <a:r>
              <a:rPr sz="2000" spc="-90" dirty="0">
                <a:latin typeface="Trebuchet MS"/>
                <a:cs typeface="Trebuchet MS"/>
              </a:rPr>
              <a:t>require </a:t>
            </a:r>
            <a:r>
              <a:rPr sz="2000" spc="-100" dirty="0">
                <a:latin typeface="Trebuchet MS"/>
                <a:cs typeface="Trebuchet MS"/>
              </a:rPr>
              <a:t>gentle </a:t>
            </a:r>
            <a:r>
              <a:rPr sz="2000" spc="-80" dirty="0">
                <a:latin typeface="Trebuchet MS"/>
                <a:cs typeface="Trebuchet MS"/>
              </a:rPr>
              <a:t>drying </a:t>
            </a:r>
            <a:r>
              <a:rPr sz="2000" spc="-85" dirty="0">
                <a:latin typeface="Trebuchet MS"/>
                <a:cs typeface="Trebuchet MS"/>
              </a:rPr>
              <a:t>methods. </a:t>
            </a:r>
            <a:r>
              <a:rPr sz="2000" spc="-65" dirty="0">
                <a:latin typeface="Trebuchet MS"/>
                <a:cs typeface="Trebuchet MS"/>
              </a:rPr>
              <a:t>Based </a:t>
            </a:r>
            <a:r>
              <a:rPr sz="2000" spc="-35" dirty="0">
                <a:latin typeface="Trebuchet MS"/>
                <a:cs typeface="Trebuchet MS"/>
              </a:rPr>
              <a:t>on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70" dirty="0">
                <a:latin typeface="Trebuchet MS"/>
                <a:cs typeface="Trebuchet MS"/>
              </a:rPr>
              <a:t>method </a:t>
            </a:r>
            <a:r>
              <a:rPr sz="2000" spc="-80" dirty="0">
                <a:latin typeface="Trebuchet MS"/>
                <a:cs typeface="Trebuchet MS"/>
              </a:rPr>
              <a:t>of  </a:t>
            </a:r>
            <a:r>
              <a:rPr sz="2000" spc="-95" dirty="0">
                <a:latin typeface="Trebuchet MS"/>
                <a:cs typeface="Trebuchet MS"/>
              </a:rPr>
              <a:t>heat </a:t>
            </a:r>
            <a:r>
              <a:rPr sz="2000" spc="-135" dirty="0">
                <a:latin typeface="Trebuchet MS"/>
                <a:cs typeface="Trebuchet MS"/>
              </a:rPr>
              <a:t>transfer, </a:t>
            </a:r>
            <a:r>
              <a:rPr sz="2000" spc="-80" dirty="0">
                <a:latin typeface="Trebuchet MS"/>
                <a:cs typeface="Trebuchet MS"/>
              </a:rPr>
              <a:t>drying </a:t>
            </a:r>
            <a:r>
              <a:rPr sz="2000" spc="-95" dirty="0">
                <a:latin typeface="Trebuchet MS"/>
                <a:cs typeface="Trebuchet MS"/>
              </a:rPr>
              <a:t>devices may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110" dirty="0">
                <a:latin typeface="Trebuchet MS"/>
                <a:cs typeface="Trebuchet MS"/>
              </a:rPr>
              <a:t>categorized </a:t>
            </a:r>
            <a:r>
              <a:rPr sz="2000" spc="-65" dirty="0">
                <a:latin typeface="Trebuchet MS"/>
                <a:cs typeface="Trebuchet MS"/>
              </a:rPr>
              <a:t>as </a:t>
            </a:r>
            <a:r>
              <a:rPr sz="2000" spc="-125" dirty="0">
                <a:latin typeface="Trebuchet MS"/>
                <a:cs typeface="Trebuchet MS"/>
              </a:rPr>
              <a:t>contact, </a:t>
            </a:r>
            <a:r>
              <a:rPr sz="2000" spc="-105" dirty="0">
                <a:latin typeface="Trebuchet MS"/>
                <a:cs typeface="Trebuchet MS"/>
              </a:rPr>
              <a:t>convection, </a:t>
            </a:r>
            <a:r>
              <a:rPr sz="2000" spc="-90" dirty="0">
                <a:latin typeface="Trebuchet MS"/>
                <a:cs typeface="Trebuchet MS"/>
              </a:rPr>
              <a:t>radiation </a:t>
            </a:r>
            <a:r>
              <a:rPr sz="2000" spc="-105" dirty="0">
                <a:latin typeface="Trebuchet MS"/>
                <a:cs typeface="Trebuchet MS"/>
              </a:rPr>
              <a:t>dryers.  </a:t>
            </a:r>
            <a:r>
              <a:rPr sz="2000" spc="-90" dirty="0">
                <a:latin typeface="Trebuchet MS"/>
                <a:cs typeface="Trebuchet MS"/>
              </a:rPr>
              <a:t>These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three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types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dryers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commercially</a:t>
            </a:r>
            <a:r>
              <a:rPr sz="2000" spc="-16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available.</a:t>
            </a:r>
            <a:endParaRPr sz="2000">
              <a:latin typeface="Trebuchet MS"/>
              <a:cs typeface="Trebuchet MS"/>
            </a:endParaRPr>
          </a:p>
          <a:p>
            <a:pPr marL="266700" indent="-254000" algn="just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266700" algn="l"/>
              </a:tabLst>
            </a:pPr>
            <a:r>
              <a:rPr sz="2000" b="1" spc="-120" dirty="0">
                <a:latin typeface="Trebuchet MS"/>
                <a:cs typeface="Trebuchet MS"/>
              </a:rPr>
              <a:t>Spray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-114" dirty="0">
                <a:latin typeface="Trebuchet MS"/>
                <a:cs typeface="Trebuchet MS"/>
              </a:rPr>
              <a:t>drying: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90" dirty="0">
                <a:latin typeface="Trebuchet MS"/>
                <a:cs typeface="Trebuchet MS"/>
              </a:rPr>
              <a:t>Spray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drying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is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used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for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drying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large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volumes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liquids.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In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spray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drying,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small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droplets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liquid  containing the </a:t>
            </a:r>
            <a:r>
              <a:rPr sz="2000" spc="-85" dirty="0">
                <a:latin typeface="Trebuchet MS"/>
                <a:cs typeface="Trebuchet MS"/>
              </a:rPr>
              <a:t>product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65" dirty="0">
                <a:latin typeface="Trebuchet MS"/>
                <a:cs typeface="Trebuchet MS"/>
              </a:rPr>
              <a:t>passed </a:t>
            </a:r>
            <a:r>
              <a:rPr sz="2000" spc="-70" dirty="0">
                <a:latin typeface="Trebuchet MS"/>
                <a:cs typeface="Trebuchet MS"/>
              </a:rPr>
              <a:t>through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110" dirty="0">
                <a:latin typeface="Trebuchet MS"/>
                <a:cs typeface="Trebuchet MS"/>
              </a:rPr>
              <a:t>nozzle </a:t>
            </a:r>
            <a:r>
              <a:rPr sz="2000" spc="-100" dirty="0">
                <a:latin typeface="Trebuchet MS"/>
                <a:cs typeface="Trebuchet MS"/>
              </a:rPr>
              <a:t>directing </a:t>
            </a:r>
            <a:r>
              <a:rPr sz="2000" spc="-120" dirty="0">
                <a:latin typeface="Trebuchet MS"/>
                <a:cs typeface="Trebuchet MS"/>
              </a:rPr>
              <a:t>it </a:t>
            </a:r>
            <a:r>
              <a:rPr sz="2000" spc="-80" dirty="0">
                <a:latin typeface="Trebuchet MS"/>
                <a:cs typeface="Trebuchet MS"/>
              </a:rPr>
              <a:t>over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90" dirty="0">
                <a:latin typeface="Trebuchet MS"/>
                <a:cs typeface="Trebuchet MS"/>
              </a:rPr>
              <a:t>stream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65" dirty="0">
                <a:latin typeface="Trebuchet MS"/>
                <a:cs typeface="Trebuchet MS"/>
              </a:rPr>
              <a:t>hot </a:t>
            </a:r>
            <a:r>
              <a:rPr sz="2000" spc="-114" dirty="0">
                <a:latin typeface="Trebuchet MS"/>
                <a:cs typeface="Trebuchet MS"/>
              </a:rPr>
              <a:t>gas. The  </a:t>
            </a:r>
            <a:r>
              <a:rPr sz="2000" spc="-105" dirty="0">
                <a:latin typeface="Trebuchet MS"/>
                <a:cs typeface="Trebuchet MS"/>
              </a:rPr>
              <a:t>water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evaporates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solid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particles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left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behind.</a:t>
            </a:r>
            <a:endParaRPr sz="2000">
              <a:latin typeface="Trebuchet MS"/>
              <a:cs typeface="Trebuchet MS"/>
            </a:endParaRPr>
          </a:p>
          <a:p>
            <a:pPr marL="266700" indent="-254000" algn="just">
              <a:lnSpc>
                <a:spcPct val="100000"/>
              </a:lnSpc>
              <a:spcBef>
                <a:spcPts val="1200"/>
              </a:spcBef>
              <a:buAutoNum type="arabicPeriod" startAt="3"/>
              <a:tabLst>
                <a:tab pos="266700" algn="l"/>
              </a:tabLst>
            </a:pPr>
            <a:r>
              <a:rPr sz="2000" b="1" spc="-130" dirty="0">
                <a:latin typeface="Trebuchet MS"/>
                <a:cs typeface="Trebuchet MS"/>
              </a:rPr>
              <a:t>Freeze-drying/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b="1" spc="-135" dirty="0">
                <a:latin typeface="Trebuchet MS"/>
                <a:cs typeface="Trebuchet MS"/>
              </a:rPr>
              <a:t>Lyophilization</a:t>
            </a:r>
            <a:endParaRPr sz="2000">
              <a:latin typeface="Trebuchet MS"/>
              <a:cs typeface="Trebuchet MS"/>
            </a:endParaRPr>
          </a:p>
          <a:p>
            <a:pPr marL="12700" marR="5715" algn="just">
              <a:lnSpc>
                <a:spcPct val="150000"/>
              </a:lnSpc>
            </a:pPr>
            <a:r>
              <a:rPr sz="2000" spc="-105" dirty="0">
                <a:latin typeface="Trebuchet MS"/>
                <a:cs typeface="Trebuchet MS"/>
              </a:rPr>
              <a:t>Freeze-drying </a:t>
            </a:r>
            <a:r>
              <a:rPr sz="2000" spc="-55" dirty="0">
                <a:latin typeface="Trebuchet MS"/>
                <a:cs typeface="Trebuchet MS"/>
              </a:rPr>
              <a:t>or </a:t>
            </a:r>
            <a:r>
              <a:rPr sz="2000" spc="-100" dirty="0">
                <a:latin typeface="Trebuchet MS"/>
                <a:cs typeface="Trebuchet MS"/>
              </a:rPr>
              <a:t>lyophilization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most </a:t>
            </a: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preferred 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method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80" dirty="0">
                <a:latin typeface="Trebuchet MS"/>
                <a:cs typeface="Trebuchet MS"/>
              </a:rPr>
              <a:t>drying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85" dirty="0">
                <a:latin typeface="Trebuchet MS"/>
                <a:cs typeface="Trebuchet MS"/>
              </a:rPr>
              <a:t>formulation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5" dirty="0">
                <a:latin typeface="Trebuchet MS"/>
                <a:cs typeface="Trebuchet MS"/>
              </a:rPr>
              <a:t>a  </a:t>
            </a:r>
            <a:r>
              <a:rPr sz="2000" spc="-90" dirty="0">
                <a:latin typeface="Trebuchet MS"/>
                <a:cs typeface="Trebuchet MS"/>
              </a:rPr>
              <a:t>wide-range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75" dirty="0">
                <a:latin typeface="Trebuchet MS"/>
                <a:cs typeface="Trebuchet MS"/>
              </a:rPr>
              <a:t>products—</a:t>
            </a:r>
            <a:r>
              <a:rPr sz="2000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pharmaceuticals, </a:t>
            </a:r>
            <a:r>
              <a:rPr sz="2000" u="sng" spc="-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foodstuffs, </a:t>
            </a:r>
            <a:r>
              <a:rPr sz="2000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diagnostics, </a:t>
            </a:r>
            <a:r>
              <a:rPr sz="2000" u="sng" spc="-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bacteria, </a:t>
            </a:r>
            <a:r>
              <a:rPr sz="2000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viruses</a:t>
            </a:r>
            <a:r>
              <a:rPr sz="2000" spc="-90" dirty="0">
                <a:latin typeface="Trebuchet MS"/>
                <a:cs typeface="Trebuchet MS"/>
              </a:rPr>
              <a:t>. </a:t>
            </a:r>
            <a:r>
              <a:rPr sz="2000" spc="-95" dirty="0">
                <a:latin typeface="Trebuchet MS"/>
                <a:cs typeface="Trebuchet MS"/>
              </a:rPr>
              <a:t>This </a:t>
            </a:r>
            <a:r>
              <a:rPr sz="2000" spc="-70" dirty="0">
                <a:latin typeface="Trebuchet MS"/>
                <a:cs typeface="Trebuchet MS"/>
              </a:rPr>
              <a:t>is  </a:t>
            </a:r>
            <a:r>
              <a:rPr sz="2000" spc="-90" dirty="0">
                <a:latin typeface="Trebuchet MS"/>
                <a:cs typeface="Trebuchet MS"/>
              </a:rPr>
              <a:t>mainly</a:t>
            </a:r>
            <a:r>
              <a:rPr sz="2000" spc="3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because</a:t>
            </a:r>
            <a:r>
              <a:rPr sz="2000" spc="4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freeze-drying</a:t>
            </a:r>
            <a:r>
              <a:rPr sz="2000" spc="3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usually</a:t>
            </a:r>
            <a:r>
              <a:rPr sz="2000" spc="35" dirty="0">
                <a:latin typeface="Trebuchet MS"/>
                <a:cs typeface="Trebuchet MS"/>
              </a:rPr>
              <a:t> 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does</a:t>
            </a:r>
            <a:r>
              <a:rPr sz="2000" u="sng" spc="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not</a:t>
            </a:r>
            <a:r>
              <a:rPr sz="2000" u="sng" spc="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cause</a:t>
            </a:r>
            <a:r>
              <a:rPr sz="2000" u="sng" spc="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loss</a:t>
            </a:r>
            <a:r>
              <a:rPr sz="2000" u="sng" spc="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</a:t>
            </a:r>
            <a:r>
              <a:rPr sz="2000" u="sng" spc="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biological</a:t>
            </a:r>
            <a:r>
              <a:rPr sz="2000" u="sng" spc="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activity</a:t>
            </a:r>
            <a:r>
              <a:rPr sz="2000" u="sng" spc="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4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4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desired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8739" y="6807670"/>
            <a:ext cx="901700" cy="33591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5" dirty="0">
                <a:latin typeface="Trebuchet MS"/>
                <a:cs typeface="Trebuchet MS"/>
              </a:rPr>
              <a:t>product.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2691"/>
            <a:ext cx="9785985" cy="64262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66700" indent="-254000" algn="just">
              <a:lnSpc>
                <a:spcPct val="100000"/>
              </a:lnSpc>
              <a:spcBef>
                <a:spcPts val="1300"/>
              </a:spcBef>
              <a:buAutoNum type="arabicPeriod"/>
              <a:tabLst>
                <a:tab pos="266700" algn="l"/>
              </a:tabLst>
            </a:pPr>
            <a:r>
              <a:rPr sz="2000" b="1" spc="-125" dirty="0">
                <a:latin typeface="Trebuchet MS"/>
                <a:cs typeface="Trebuchet MS"/>
              </a:rPr>
              <a:t>Flotation:</a:t>
            </a:r>
            <a:endParaRPr sz="2000">
              <a:latin typeface="Trebuchet MS"/>
              <a:cs typeface="Trebuchet MS"/>
            </a:endParaRPr>
          </a:p>
          <a:p>
            <a:pPr marL="12700" marR="5715" algn="just">
              <a:lnSpc>
                <a:spcPct val="150000"/>
              </a:lnSpc>
            </a:pPr>
            <a:r>
              <a:rPr sz="2000" spc="-30" dirty="0">
                <a:latin typeface="Trebuchet MS"/>
                <a:cs typeface="Trebuchet MS"/>
              </a:rPr>
              <a:t>When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75" dirty="0">
                <a:latin typeface="Trebuchet MS"/>
                <a:cs typeface="Trebuchet MS"/>
              </a:rPr>
              <a:t>gas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85" dirty="0">
                <a:latin typeface="Trebuchet MS"/>
                <a:cs typeface="Trebuchet MS"/>
              </a:rPr>
              <a:t>introduced into </a:t>
            </a:r>
            <a:r>
              <a:rPr sz="2000" spc="-90" dirty="0">
                <a:latin typeface="Trebuchet MS"/>
                <a:cs typeface="Trebuchet MS"/>
              </a:rPr>
              <a:t>the liquid </a:t>
            </a:r>
            <a:r>
              <a:rPr sz="2000" spc="-105" dirty="0">
                <a:latin typeface="Trebuchet MS"/>
                <a:cs typeface="Trebuchet MS"/>
              </a:rPr>
              <a:t>broth, </a:t>
            </a:r>
            <a:r>
              <a:rPr sz="2000" spc="-120" dirty="0">
                <a:latin typeface="Trebuchet MS"/>
                <a:cs typeface="Trebuchet MS"/>
              </a:rPr>
              <a:t>it </a:t>
            </a:r>
            <a:r>
              <a:rPr sz="2000" spc="-75" dirty="0">
                <a:latin typeface="Trebuchet MS"/>
                <a:cs typeface="Trebuchet MS"/>
              </a:rPr>
              <a:t>forms </a:t>
            </a:r>
            <a:r>
              <a:rPr sz="2000" spc="-95" dirty="0">
                <a:latin typeface="Trebuchet MS"/>
                <a:cs typeface="Trebuchet MS"/>
              </a:rPr>
              <a:t>bubbles. </a:t>
            </a:r>
            <a:r>
              <a:rPr sz="2000" spc="-110" dirty="0">
                <a:latin typeface="Trebuchet MS"/>
                <a:cs typeface="Trebuchet MS"/>
              </a:rPr>
              <a:t>The cells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75" dirty="0">
                <a:latin typeface="Trebuchet MS"/>
                <a:cs typeface="Trebuchet MS"/>
              </a:rPr>
              <a:t>other solid  </a:t>
            </a:r>
            <a:r>
              <a:rPr sz="2000" spc="-100" dirty="0">
                <a:latin typeface="Trebuchet MS"/>
                <a:cs typeface="Trebuchet MS"/>
              </a:rPr>
              <a:t>particles </a:t>
            </a:r>
            <a:r>
              <a:rPr sz="2000" spc="-110" dirty="0">
                <a:latin typeface="Trebuchet MS"/>
                <a:cs typeface="Trebuchet MS"/>
              </a:rPr>
              <a:t>get </a:t>
            </a:r>
            <a:r>
              <a:rPr sz="2000" spc="-65" dirty="0">
                <a:latin typeface="Trebuchet MS"/>
                <a:cs typeface="Trebuchet MS"/>
              </a:rPr>
              <a:t>adsorbed </a:t>
            </a:r>
            <a:r>
              <a:rPr sz="2000" spc="-35" dirty="0">
                <a:latin typeface="Trebuchet MS"/>
                <a:cs typeface="Trebuchet MS"/>
              </a:rPr>
              <a:t>on </a:t>
            </a:r>
            <a:r>
              <a:rPr sz="2000" spc="-75" dirty="0">
                <a:latin typeface="Trebuchet MS"/>
                <a:cs typeface="Trebuchet MS"/>
              </a:rPr>
              <a:t>gas </a:t>
            </a:r>
            <a:r>
              <a:rPr sz="2000" spc="-95" dirty="0">
                <a:latin typeface="Trebuchet MS"/>
                <a:cs typeface="Trebuchet MS"/>
              </a:rPr>
              <a:t>bubbles. </a:t>
            </a:r>
            <a:r>
              <a:rPr sz="2000" spc="-90" dirty="0">
                <a:latin typeface="Trebuchet MS"/>
                <a:cs typeface="Trebuchet MS"/>
              </a:rPr>
              <a:t>These </a:t>
            </a:r>
            <a:r>
              <a:rPr sz="2000" spc="-75" dirty="0">
                <a:latin typeface="Trebuchet MS"/>
                <a:cs typeface="Trebuchet MS"/>
              </a:rPr>
              <a:t>bubbles </a:t>
            </a:r>
            <a:r>
              <a:rPr sz="2000" spc="-80" dirty="0">
                <a:latin typeface="Trebuchet MS"/>
                <a:cs typeface="Trebuchet MS"/>
              </a:rPr>
              <a:t>rise to </a:t>
            </a:r>
            <a:r>
              <a:rPr sz="2000" spc="-90" dirty="0">
                <a:latin typeface="Trebuchet MS"/>
                <a:cs typeface="Trebuchet MS"/>
              </a:rPr>
              <a:t>the foam </a:t>
            </a:r>
            <a:r>
              <a:rPr sz="2000" spc="-110" dirty="0">
                <a:latin typeface="Trebuchet MS"/>
                <a:cs typeface="Trebuchet MS"/>
              </a:rPr>
              <a:t>layer </a:t>
            </a:r>
            <a:r>
              <a:rPr sz="2000" spc="-85" dirty="0">
                <a:latin typeface="Trebuchet MS"/>
                <a:cs typeface="Trebuchet MS"/>
              </a:rPr>
              <a:t>which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 </a:t>
            </a:r>
            <a:r>
              <a:rPr sz="2000" spc="-110" dirty="0">
                <a:latin typeface="Trebuchet MS"/>
                <a:cs typeface="Trebuchet MS"/>
              </a:rPr>
              <a:t>collected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00" dirty="0">
                <a:latin typeface="Trebuchet MS"/>
                <a:cs typeface="Trebuchet MS"/>
              </a:rPr>
              <a:t>removed.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presence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5" dirty="0">
                <a:latin typeface="Trebuchet MS"/>
                <a:cs typeface="Trebuchet MS"/>
              </a:rPr>
              <a:t>certain </a:t>
            </a:r>
            <a:r>
              <a:rPr sz="2000" spc="-90" dirty="0">
                <a:latin typeface="Trebuchet MS"/>
                <a:cs typeface="Trebuchet MS"/>
              </a:rPr>
              <a:t>substances, </a:t>
            </a:r>
            <a:r>
              <a:rPr sz="2000" spc="-105" dirty="0">
                <a:latin typeface="Trebuchet MS"/>
                <a:cs typeface="Trebuchet MS"/>
              </a:rPr>
              <a:t>referred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65" dirty="0">
                <a:latin typeface="Trebuchet MS"/>
                <a:cs typeface="Trebuchet MS"/>
              </a:rPr>
              <a:t>as </a:t>
            </a:r>
            <a:r>
              <a:rPr sz="2000" spc="-105" dirty="0">
                <a:latin typeface="Trebuchet MS"/>
                <a:cs typeface="Trebuchet MS"/>
              </a:rPr>
              <a:t>collector  </a:t>
            </a:r>
            <a:r>
              <a:rPr sz="2000" spc="-90" dirty="0">
                <a:latin typeface="Trebuchet MS"/>
                <a:cs typeface="Trebuchet MS"/>
              </a:rPr>
              <a:t>substances,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facilitates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stable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foam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formation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170" dirty="0">
                <a:latin typeface="Trebuchet MS"/>
                <a:cs typeface="Trebuchet MS"/>
              </a:rPr>
              <a:t>e.g.,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long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chain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fatty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acids,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amines.</a:t>
            </a:r>
            <a:endParaRPr sz="2000">
              <a:latin typeface="Trebuchet MS"/>
              <a:cs typeface="Trebuchet MS"/>
            </a:endParaRPr>
          </a:p>
          <a:p>
            <a:pPr marL="266700" indent="-254000" algn="just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266700" algn="l"/>
              </a:tabLst>
            </a:pPr>
            <a:r>
              <a:rPr sz="2000" b="1" spc="-130" dirty="0">
                <a:latin typeface="Trebuchet MS"/>
                <a:cs typeface="Trebuchet MS"/>
              </a:rPr>
              <a:t>Flocculation: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50" dirty="0">
                <a:latin typeface="Trebuchet MS"/>
                <a:cs typeface="Trebuchet MS"/>
              </a:rPr>
              <a:t>In </a:t>
            </a:r>
            <a:r>
              <a:rPr sz="2000" spc="-110" dirty="0">
                <a:latin typeface="Trebuchet MS"/>
                <a:cs typeface="Trebuchet MS"/>
              </a:rPr>
              <a:t>flocculation,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10" dirty="0">
                <a:latin typeface="Trebuchet MS"/>
                <a:cs typeface="Trebuchet MS"/>
              </a:rPr>
              <a:t>cells </a:t>
            </a:r>
            <a:r>
              <a:rPr sz="2000" spc="-80" dirty="0">
                <a:latin typeface="Trebuchet MS"/>
                <a:cs typeface="Trebuchet MS"/>
              </a:rPr>
              <a:t>(or </a:t>
            </a:r>
            <a:r>
              <a:rPr sz="2000" spc="-130" dirty="0">
                <a:latin typeface="Trebuchet MS"/>
                <a:cs typeface="Trebuchet MS"/>
              </a:rPr>
              <a:t>cell </a:t>
            </a:r>
            <a:r>
              <a:rPr sz="2000" spc="-85" dirty="0">
                <a:latin typeface="Trebuchet MS"/>
                <a:cs typeface="Trebuchet MS"/>
              </a:rPr>
              <a:t>debris) form </a:t>
            </a:r>
            <a:r>
              <a:rPr sz="2000" spc="-105" dirty="0">
                <a:latin typeface="Trebuchet MS"/>
                <a:cs typeface="Trebuchet MS"/>
              </a:rPr>
              <a:t>large </a:t>
            </a:r>
            <a:r>
              <a:rPr sz="2000" spc="-90" dirty="0">
                <a:latin typeface="Trebuchet MS"/>
                <a:cs typeface="Trebuchet MS"/>
              </a:rPr>
              <a:t>aggregates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105" dirty="0">
                <a:latin typeface="Trebuchet MS"/>
                <a:cs typeface="Trebuchet MS"/>
              </a:rPr>
              <a:t>settle </a:t>
            </a:r>
            <a:r>
              <a:rPr sz="2000" spc="-55" dirty="0">
                <a:latin typeface="Trebuchet MS"/>
                <a:cs typeface="Trebuchet MS"/>
              </a:rPr>
              <a:t>down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85" dirty="0">
                <a:latin typeface="Trebuchet MS"/>
                <a:cs typeface="Trebuchet MS"/>
              </a:rPr>
              <a:t>easy </a:t>
            </a:r>
            <a:r>
              <a:rPr sz="2000" spc="-110" dirty="0">
                <a:latin typeface="Trebuchet MS"/>
                <a:cs typeface="Trebuchet MS"/>
              </a:rPr>
              <a:t>removal.  The </a:t>
            </a:r>
            <a:r>
              <a:rPr sz="2000" spc="-75" dirty="0">
                <a:latin typeface="Trebuchet MS"/>
                <a:cs typeface="Trebuchet MS"/>
              </a:rPr>
              <a:t>process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0" dirty="0">
                <a:latin typeface="Trebuchet MS"/>
                <a:cs typeface="Trebuchet MS"/>
              </a:rPr>
              <a:t>flocculation </a:t>
            </a:r>
            <a:r>
              <a:rPr sz="2000" spc="-70" dirty="0">
                <a:latin typeface="Trebuchet MS"/>
                <a:cs typeface="Trebuchet MS"/>
              </a:rPr>
              <a:t>depends </a:t>
            </a:r>
            <a:r>
              <a:rPr sz="2000" spc="-35" dirty="0">
                <a:latin typeface="Trebuchet MS"/>
                <a:cs typeface="Trebuchet MS"/>
              </a:rPr>
              <a:t>on </a:t>
            </a:r>
            <a:r>
              <a:rPr sz="2000" spc="-90" dirty="0">
                <a:latin typeface="Trebuchet MS"/>
                <a:cs typeface="Trebuchet MS"/>
              </a:rPr>
              <a:t>the nature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10" dirty="0">
                <a:latin typeface="Trebuchet MS"/>
                <a:cs typeface="Trebuchet MS"/>
              </a:rPr>
              <a:t>cells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0" dirty="0">
                <a:latin typeface="Trebuchet MS"/>
                <a:cs typeface="Trebuchet MS"/>
              </a:rPr>
              <a:t>the ionic </a:t>
            </a:r>
            <a:r>
              <a:rPr sz="2000" spc="-85" dirty="0">
                <a:latin typeface="Trebuchet MS"/>
                <a:cs typeface="Trebuchet MS"/>
              </a:rPr>
              <a:t>constituents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the  </a:t>
            </a:r>
            <a:r>
              <a:rPr sz="2000" spc="-100" dirty="0">
                <a:latin typeface="Trebuchet MS"/>
                <a:cs typeface="Trebuchet MS"/>
              </a:rPr>
              <a:t>medium. </a:t>
            </a:r>
            <a:r>
              <a:rPr sz="2000" spc="-75" dirty="0">
                <a:latin typeface="Trebuchet MS"/>
                <a:cs typeface="Trebuchet MS"/>
              </a:rPr>
              <a:t>Addition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0" dirty="0">
                <a:latin typeface="Trebuchet MS"/>
                <a:cs typeface="Trebuchet MS"/>
              </a:rPr>
              <a:t>flocculating </a:t>
            </a:r>
            <a:r>
              <a:rPr sz="2000" spc="-85" dirty="0">
                <a:latin typeface="Trebuchet MS"/>
                <a:cs typeface="Trebuchet MS"/>
              </a:rPr>
              <a:t>agents </a:t>
            </a:r>
            <a:r>
              <a:rPr sz="2000" spc="-95" dirty="0">
                <a:latin typeface="Trebuchet MS"/>
                <a:cs typeface="Trebuchet MS"/>
              </a:rPr>
              <a:t>(inorganic </a:t>
            </a:r>
            <a:r>
              <a:rPr sz="2000" spc="-120" dirty="0">
                <a:latin typeface="Trebuchet MS"/>
                <a:cs typeface="Trebuchet MS"/>
              </a:rPr>
              <a:t>salt, </a:t>
            </a:r>
            <a:r>
              <a:rPr sz="2000" spc="-95" dirty="0">
                <a:latin typeface="Trebuchet MS"/>
                <a:cs typeface="Trebuchet MS"/>
              </a:rPr>
              <a:t>organic </a:t>
            </a:r>
            <a:r>
              <a:rPr sz="2000" spc="-110" dirty="0">
                <a:latin typeface="Trebuchet MS"/>
                <a:cs typeface="Trebuchet MS"/>
              </a:rPr>
              <a:t>polyelectrolyte, </a:t>
            </a:r>
            <a:r>
              <a:rPr sz="2000" spc="-95" dirty="0">
                <a:latin typeface="Trebuchet MS"/>
                <a:cs typeface="Trebuchet MS"/>
              </a:rPr>
              <a:t>mineral  hydrocolloid)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is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often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necessary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to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achieve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appropriate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flocculation.</a:t>
            </a:r>
            <a:endParaRPr sz="2000">
              <a:latin typeface="Trebuchet MS"/>
              <a:cs typeface="Trebuchet MS"/>
            </a:endParaRPr>
          </a:p>
          <a:p>
            <a:pPr marL="266700" indent="-254000" algn="just">
              <a:lnSpc>
                <a:spcPct val="100000"/>
              </a:lnSpc>
              <a:spcBef>
                <a:spcPts val="1200"/>
              </a:spcBef>
              <a:buAutoNum type="arabicPeriod" startAt="3"/>
              <a:tabLst>
                <a:tab pos="266700" algn="l"/>
              </a:tabLst>
            </a:pPr>
            <a:r>
              <a:rPr sz="2000" b="1" spc="-135" dirty="0">
                <a:latin typeface="Trebuchet MS"/>
                <a:cs typeface="Trebuchet MS"/>
              </a:rPr>
              <a:t>Filtration:</a:t>
            </a:r>
            <a:endParaRPr sz="2000">
              <a:latin typeface="Trebuchet MS"/>
              <a:cs typeface="Trebuchet MS"/>
            </a:endParaRPr>
          </a:p>
          <a:p>
            <a:pPr marL="12700" marR="5715" algn="just">
              <a:lnSpc>
                <a:spcPct val="150000"/>
              </a:lnSpc>
            </a:pPr>
            <a:r>
              <a:rPr sz="2000" spc="-105" dirty="0">
                <a:latin typeface="Trebuchet MS"/>
                <a:cs typeface="Trebuchet MS"/>
              </a:rPr>
              <a:t>Filtration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65" dirty="0">
                <a:latin typeface="Trebuchet MS"/>
                <a:cs typeface="Trebuchet MS"/>
              </a:rPr>
              <a:t>most </a:t>
            </a:r>
            <a:r>
              <a:rPr sz="2000" spc="-75" dirty="0">
                <a:latin typeface="Trebuchet MS"/>
                <a:cs typeface="Trebuchet MS"/>
              </a:rPr>
              <a:t>commonly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90" dirty="0">
                <a:latin typeface="Trebuchet MS"/>
                <a:cs typeface="Trebuchet MS"/>
              </a:rPr>
              <a:t>technique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85" dirty="0">
                <a:latin typeface="Trebuchet MS"/>
                <a:cs typeface="Trebuchet MS"/>
              </a:rPr>
              <a:t>separating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60" dirty="0">
                <a:latin typeface="Trebuchet MS"/>
                <a:cs typeface="Trebuchet MS"/>
              </a:rPr>
              <a:t>biomass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00" dirty="0">
                <a:latin typeface="Trebuchet MS"/>
                <a:cs typeface="Trebuchet MS"/>
              </a:rPr>
              <a:t>culture  </a:t>
            </a:r>
            <a:r>
              <a:rPr sz="2000" spc="-135" dirty="0">
                <a:latin typeface="Trebuchet MS"/>
                <a:cs typeface="Trebuchet MS"/>
              </a:rPr>
              <a:t>filtrate.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114" dirty="0">
                <a:latin typeface="Trebuchet MS"/>
                <a:cs typeface="Trebuchet MS"/>
              </a:rPr>
              <a:t>efficiency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05" dirty="0">
                <a:latin typeface="Trebuchet MS"/>
                <a:cs typeface="Trebuchet MS"/>
              </a:rPr>
              <a:t>filtration </a:t>
            </a:r>
            <a:r>
              <a:rPr sz="2000" spc="-70" dirty="0">
                <a:latin typeface="Trebuchet MS"/>
                <a:cs typeface="Trebuchet MS"/>
              </a:rPr>
              <a:t>depends </a:t>
            </a:r>
            <a:r>
              <a:rPr sz="2000" spc="-35" dirty="0">
                <a:latin typeface="Trebuchet MS"/>
                <a:cs typeface="Trebuchet MS"/>
              </a:rPr>
              <a:t>on </a:t>
            </a:r>
            <a:r>
              <a:rPr sz="2000" spc="-80" dirty="0">
                <a:latin typeface="Trebuchet MS"/>
                <a:cs typeface="Trebuchet MS"/>
              </a:rPr>
              <a:t>many </a:t>
            </a:r>
            <a:r>
              <a:rPr sz="2000" spc="-50" dirty="0">
                <a:latin typeface="Trebuchet MS"/>
                <a:cs typeface="Trebuchet MS"/>
              </a:rPr>
              <a:t>factors—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10" dirty="0">
                <a:latin typeface="Trebuchet MS"/>
                <a:cs typeface="Trebuchet MS"/>
              </a:rPr>
              <a:t>size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the organism,  </a:t>
            </a:r>
            <a:r>
              <a:rPr sz="2000" spc="-85" dirty="0">
                <a:latin typeface="Trebuchet MS"/>
                <a:cs typeface="Trebuchet MS"/>
              </a:rPr>
              <a:t>presence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other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organisms,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viscosity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medium,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temperature.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Several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filters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such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51213" y="6669712"/>
            <a:ext cx="15367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spc="-25" dirty="0">
                <a:solidFill>
                  <a:srgbClr val="898989"/>
                </a:solidFill>
                <a:latin typeface="Trebuchet MS"/>
                <a:cs typeface="Trebuchet MS"/>
              </a:rPr>
              <a:t>4</a:t>
            </a:fld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6669712"/>
            <a:ext cx="9226550" cy="43434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000" spc="-80" dirty="0">
                <a:latin typeface="Trebuchet MS"/>
                <a:cs typeface="Trebuchet MS"/>
              </a:rPr>
              <a:t>depth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filters,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absolute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filters,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rotary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drum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vacuum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filters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and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membrane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filters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are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use.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4"/>
          <p:cNvSpPr txBox="1">
            <a:spLocks noGrp="1"/>
          </p:cNvSpPr>
          <p:nvPr>
            <p:ph type="title"/>
          </p:nvPr>
        </p:nvSpPr>
        <p:spPr>
          <a:xfrm>
            <a:off x="127030" y="-70353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16052"/>
            <a:ext cx="978535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spc="-105" dirty="0">
                <a:latin typeface="Trebuchet MS"/>
                <a:cs typeface="Trebuchet MS"/>
              </a:rPr>
              <a:t>Lyophilization </a:t>
            </a:r>
            <a:r>
              <a:rPr sz="2000" spc="-70" dirty="0">
                <a:latin typeface="Trebuchet MS"/>
                <a:cs typeface="Trebuchet MS"/>
              </a:rPr>
              <a:t>is based </a:t>
            </a:r>
            <a:r>
              <a:rPr sz="2000" spc="-35" dirty="0">
                <a:latin typeface="Trebuchet MS"/>
                <a:cs typeface="Trebuchet MS"/>
              </a:rPr>
              <a:t>on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principle </a:t>
            </a:r>
            <a:r>
              <a:rPr sz="2000" spc="-80" dirty="0">
                <a:latin typeface="Trebuchet MS"/>
                <a:cs typeface="Trebuchet MS"/>
              </a:rPr>
              <a:t>of sublimation of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90" dirty="0">
                <a:latin typeface="Trebuchet MS"/>
                <a:cs typeface="Trebuchet MS"/>
              </a:rPr>
              <a:t>liquid </a:t>
            </a:r>
            <a:r>
              <a:rPr sz="2000" spc="-85" dirty="0">
                <a:latin typeface="Trebuchet MS"/>
                <a:cs typeface="Trebuchet MS"/>
              </a:rPr>
              <a:t>from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110" dirty="0">
                <a:latin typeface="Trebuchet MS"/>
                <a:cs typeface="Trebuchet MS"/>
              </a:rPr>
              <a:t>frozen </a:t>
            </a:r>
            <a:r>
              <a:rPr sz="2000" spc="-130" dirty="0">
                <a:latin typeface="Trebuchet MS"/>
                <a:cs typeface="Trebuchet MS"/>
              </a:rPr>
              <a:t>state. </a:t>
            </a:r>
            <a:r>
              <a:rPr sz="2000" spc="-50" dirty="0">
                <a:latin typeface="Trebuchet MS"/>
                <a:cs typeface="Trebuchet MS"/>
              </a:rPr>
              <a:t>In </a:t>
            </a:r>
            <a:r>
              <a:rPr sz="2000" spc="-90" dirty="0">
                <a:latin typeface="Trebuchet MS"/>
                <a:cs typeface="Trebuchet MS"/>
              </a:rPr>
              <a:t>the  </a:t>
            </a:r>
            <a:r>
              <a:rPr sz="2000" spc="-105" dirty="0">
                <a:latin typeface="Trebuchet MS"/>
                <a:cs typeface="Trebuchet MS"/>
              </a:rPr>
              <a:t>actual technique, </a:t>
            </a:r>
            <a:r>
              <a:rPr sz="2000" spc="-90" dirty="0">
                <a:latin typeface="Trebuchet MS"/>
                <a:cs typeface="Trebuchet MS"/>
              </a:rPr>
              <a:t>the liquid containing the </a:t>
            </a:r>
            <a:r>
              <a:rPr sz="2000" spc="-85" dirty="0">
                <a:latin typeface="Trebuchet MS"/>
                <a:cs typeface="Trebuchet MS"/>
              </a:rPr>
              <a:t>product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110" dirty="0">
                <a:latin typeface="Trebuchet MS"/>
                <a:cs typeface="Trebuchet MS"/>
              </a:rPr>
              <a:t>frozen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80" dirty="0">
                <a:latin typeface="Trebuchet MS"/>
                <a:cs typeface="Trebuchet MS"/>
              </a:rPr>
              <a:t>then </a:t>
            </a:r>
            <a:r>
              <a:rPr sz="2000" spc="-85" dirty="0">
                <a:latin typeface="Trebuchet MS"/>
                <a:cs typeface="Trebuchet MS"/>
              </a:rPr>
              <a:t>dried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110" dirty="0">
                <a:latin typeface="Trebuchet MS"/>
                <a:cs typeface="Trebuchet MS"/>
              </a:rPr>
              <a:t>freeze-dryer  </a:t>
            </a:r>
            <a:r>
              <a:rPr sz="2000" spc="-70" dirty="0">
                <a:latin typeface="Trebuchet MS"/>
                <a:cs typeface="Trebuchet MS"/>
              </a:rPr>
              <a:t>under </a:t>
            </a:r>
            <a:r>
              <a:rPr sz="2000" spc="-105" dirty="0">
                <a:latin typeface="Trebuchet MS"/>
                <a:cs typeface="Trebuchet MS"/>
              </a:rPr>
              <a:t>vacuum. </a:t>
            </a: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vacuum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50" dirty="0">
                <a:latin typeface="Trebuchet MS"/>
                <a:cs typeface="Trebuchet MS"/>
              </a:rPr>
              <a:t>now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90" dirty="0">
                <a:latin typeface="Trebuchet MS"/>
                <a:cs typeface="Trebuchet MS"/>
              </a:rPr>
              <a:t>released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5" dirty="0">
                <a:latin typeface="Trebuchet MS"/>
                <a:cs typeface="Trebuchet MS"/>
              </a:rPr>
              <a:t>product </a:t>
            </a:r>
            <a:r>
              <a:rPr sz="2000" spc="-90" dirty="0">
                <a:latin typeface="Trebuchet MS"/>
                <a:cs typeface="Trebuchet MS"/>
              </a:rPr>
              <a:t>containing vials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 sealed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70" dirty="0">
                <a:latin typeface="Trebuchet MS"/>
                <a:cs typeface="Trebuchet MS"/>
              </a:rPr>
              <a:t>e.g.,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penicillin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can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freeze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dried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directly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ampules.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176276" y="5918200"/>
            <a:ext cx="9287510" cy="6076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900" spc="-90" dirty="0">
                <a:latin typeface="Trebuchet MS"/>
                <a:cs typeface="Trebuchet MS"/>
              </a:rPr>
              <a:t>Source: </a:t>
            </a:r>
            <a:r>
              <a:rPr sz="1900" spc="-85" dirty="0">
                <a:latin typeface="Trebuchet MS"/>
                <a:cs typeface="Trebuchet MS"/>
                <a:hlinkClick r:id="rId2"/>
              </a:rPr>
              <a:t>http://www.biologydiscussion.com/biotechnology/downstream-processing/stages-in- </a:t>
            </a:r>
            <a:r>
              <a:rPr sz="1900" spc="-85" dirty="0">
                <a:latin typeface="Trebuchet MS"/>
                <a:cs typeface="Trebuchet MS"/>
              </a:rPr>
              <a:t> </a:t>
            </a:r>
            <a:r>
              <a:rPr sz="1900" spc="-70" dirty="0">
                <a:latin typeface="Trebuchet MS"/>
                <a:cs typeface="Trebuchet MS"/>
              </a:rPr>
              <a:t>downstream-processing-5-stages/10160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06908"/>
            <a:ext cx="9785985" cy="59690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79400" indent="-266700" algn="just">
              <a:lnSpc>
                <a:spcPct val="100000"/>
              </a:lnSpc>
              <a:spcBef>
                <a:spcPts val="1300"/>
              </a:spcBef>
              <a:buAutoNum type="romanLcParenR"/>
              <a:tabLst>
                <a:tab pos="279400" algn="l"/>
              </a:tabLst>
            </a:pPr>
            <a:r>
              <a:rPr sz="2000" b="1" spc="-100" dirty="0">
                <a:latin typeface="Trebuchet MS"/>
                <a:cs typeface="Trebuchet MS"/>
              </a:rPr>
              <a:t>Depth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b="1" spc="-145" dirty="0">
                <a:latin typeface="Trebuchet MS"/>
                <a:cs typeface="Trebuchet MS"/>
              </a:rPr>
              <a:t>Filters:</a:t>
            </a:r>
            <a:endParaRPr sz="2000">
              <a:latin typeface="Trebuchet MS"/>
              <a:cs typeface="Trebuchet MS"/>
            </a:endParaRPr>
          </a:p>
          <a:p>
            <a:pPr marL="12700" marR="6350" algn="just">
              <a:lnSpc>
                <a:spcPct val="150000"/>
              </a:lnSpc>
            </a:pPr>
            <a:r>
              <a:rPr sz="2000" spc="-110" dirty="0">
                <a:latin typeface="Trebuchet MS"/>
                <a:cs typeface="Trebuchet MS"/>
              </a:rPr>
              <a:t>They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65" dirty="0">
                <a:latin typeface="Trebuchet MS"/>
                <a:cs typeface="Trebuchet MS"/>
              </a:rPr>
              <a:t>composed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85" dirty="0">
                <a:latin typeface="Trebuchet MS"/>
                <a:cs typeface="Trebuchet MS"/>
              </a:rPr>
              <a:t>filamentous </a:t>
            </a:r>
            <a:r>
              <a:rPr sz="2000" spc="-105" dirty="0">
                <a:latin typeface="Trebuchet MS"/>
                <a:cs typeface="Trebuchet MS"/>
              </a:rPr>
              <a:t>matrix </a:t>
            </a:r>
            <a:r>
              <a:rPr sz="2000" spc="-65" dirty="0">
                <a:latin typeface="Trebuchet MS"/>
                <a:cs typeface="Trebuchet MS"/>
              </a:rPr>
              <a:t>such as </a:t>
            </a:r>
            <a:r>
              <a:rPr sz="2000" spc="-70" dirty="0">
                <a:latin typeface="Trebuchet MS"/>
                <a:cs typeface="Trebuchet MS"/>
              </a:rPr>
              <a:t>glass </a:t>
            </a:r>
            <a:r>
              <a:rPr sz="2000" spc="-100" dirty="0">
                <a:latin typeface="Trebuchet MS"/>
                <a:cs typeface="Trebuchet MS"/>
              </a:rPr>
              <a:t>wool, </a:t>
            </a:r>
            <a:r>
              <a:rPr sz="2000" spc="-65" dirty="0">
                <a:latin typeface="Trebuchet MS"/>
                <a:cs typeface="Trebuchet MS"/>
              </a:rPr>
              <a:t>asbestos </a:t>
            </a:r>
            <a:r>
              <a:rPr sz="2000" spc="-55" dirty="0">
                <a:latin typeface="Trebuchet MS"/>
                <a:cs typeface="Trebuchet MS"/>
              </a:rPr>
              <a:t>or </a:t>
            </a:r>
            <a:r>
              <a:rPr sz="2000" spc="-114" dirty="0">
                <a:latin typeface="Trebuchet MS"/>
                <a:cs typeface="Trebuchet MS"/>
              </a:rPr>
              <a:t>filter </a:t>
            </a:r>
            <a:r>
              <a:rPr sz="2000" spc="-140" dirty="0">
                <a:latin typeface="Trebuchet MS"/>
                <a:cs typeface="Trebuchet MS"/>
              </a:rPr>
              <a:t>paper. </a:t>
            </a:r>
            <a:r>
              <a:rPr sz="2000" spc="-114" dirty="0">
                <a:latin typeface="Trebuchet MS"/>
                <a:cs typeface="Trebuchet MS"/>
              </a:rPr>
              <a:t>The  </a:t>
            </a:r>
            <a:r>
              <a:rPr sz="2000" spc="-100" dirty="0">
                <a:latin typeface="Trebuchet MS"/>
                <a:cs typeface="Trebuchet MS"/>
              </a:rPr>
              <a:t>particles are </a:t>
            </a:r>
            <a:r>
              <a:rPr sz="2000" spc="-90" dirty="0">
                <a:latin typeface="Trebuchet MS"/>
                <a:cs typeface="Trebuchet MS"/>
              </a:rPr>
              <a:t>trapped </a:t>
            </a:r>
            <a:r>
              <a:rPr sz="2000" spc="-85" dirty="0">
                <a:latin typeface="Trebuchet MS"/>
                <a:cs typeface="Trebuchet MS"/>
              </a:rPr>
              <a:t>within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5" dirty="0">
                <a:latin typeface="Trebuchet MS"/>
                <a:cs typeface="Trebuchet MS"/>
              </a:rPr>
              <a:t>matrix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fluid </a:t>
            </a:r>
            <a:r>
              <a:rPr sz="2000" spc="-55" dirty="0">
                <a:latin typeface="Trebuchet MS"/>
                <a:cs typeface="Trebuchet MS"/>
              </a:rPr>
              <a:t>passes </a:t>
            </a:r>
            <a:r>
              <a:rPr sz="2000" spc="-105" dirty="0">
                <a:latin typeface="Trebuchet MS"/>
                <a:cs typeface="Trebuchet MS"/>
              </a:rPr>
              <a:t>out. </a:t>
            </a:r>
            <a:r>
              <a:rPr sz="2000" spc="-85" dirty="0">
                <a:latin typeface="Trebuchet MS"/>
                <a:cs typeface="Trebuchet MS"/>
              </a:rPr>
              <a:t>Filamentous fungi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 </a:t>
            </a:r>
            <a:r>
              <a:rPr sz="2000" spc="-80" dirty="0">
                <a:latin typeface="Trebuchet MS"/>
                <a:cs typeface="Trebuchet MS"/>
              </a:rPr>
              <a:t>removed by </a:t>
            </a:r>
            <a:r>
              <a:rPr sz="2000" spc="-60" dirty="0">
                <a:latin typeface="Trebuchet MS"/>
                <a:cs typeface="Trebuchet MS"/>
              </a:rPr>
              <a:t>using </a:t>
            </a:r>
            <a:r>
              <a:rPr sz="2000" spc="-80" dirty="0">
                <a:latin typeface="Trebuchet MS"/>
                <a:cs typeface="Trebuchet MS"/>
              </a:rPr>
              <a:t>depth</a:t>
            </a:r>
            <a:r>
              <a:rPr sz="2000" spc="-41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filters.</a:t>
            </a:r>
            <a:endParaRPr sz="2000">
              <a:latin typeface="Trebuchet MS"/>
              <a:cs typeface="Trebuchet MS"/>
            </a:endParaRPr>
          </a:p>
          <a:p>
            <a:pPr marL="340995" indent="-328930" algn="just">
              <a:lnSpc>
                <a:spcPct val="100000"/>
              </a:lnSpc>
              <a:spcBef>
                <a:spcPts val="1200"/>
              </a:spcBef>
              <a:buAutoNum type="romanLcParenR" startAt="2"/>
              <a:tabLst>
                <a:tab pos="341630" algn="l"/>
              </a:tabLst>
            </a:pPr>
            <a:r>
              <a:rPr sz="2000" b="1" spc="-100" dirty="0">
                <a:latin typeface="Trebuchet MS"/>
                <a:cs typeface="Trebuchet MS"/>
              </a:rPr>
              <a:t>Absolute</a:t>
            </a:r>
            <a:r>
              <a:rPr sz="2000" b="1" spc="-150" dirty="0">
                <a:latin typeface="Trebuchet MS"/>
                <a:cs typeface="Trebuchet MS"/>
              </a:rPr>
              <a:t> </a:t>
            </a:r>
            <a:r>
              <a:rPr sz="2000" b="1" spc="-145" dirty="0">
                <a:latin typeface="Trebuchet MS"/>
                <a:cs typeface="Trebuchet MS"/>
              </a:rPr>
              <a:t>Filters: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90" dirty="0">
                <a:latin typeface="Trebuchet MS"/>
                <a:cs typeface="Trebuchet MS"/>
              </a:rPr>
              <a:t>These </a:t>
            </a:r>
            <a:r>
              <a:rPr sz="2000" spc="-110" dirty="0">
                <a:latin typeface="Trebuchet MS"/>
                <a:cs typeface="Trebuchet MS"/>
              </a:rPr>
              <a:t>filters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85" dirty="0">
                <a:latin typeface="Trebuchet MS"/>
                <a:cs typeface="Trebuchet MS"/>
              </a:rPr>
              <a:t>with </a:t>
            </a:r>
            <a:r>
              <a:rPr sz="2000" spc="-105" dirty="0">
                <a:latin typeface="Trebuchet MS"/>
                <a:cs typeface="Trebuchet MS"/>
              </a:rPr>
              <a:t>specific </a:t>
            </a:r>
            <a:r>
              <a:rPr sz="2000" spc="-75" dirty="0">
                <a:latin typeface="Trebuchet MS"/>
                <a:cs typeface="Trebuchet MS"/>
              </a:rPr>
              <a:t>pore </a:t>
            </a:r>
            <a:r>
              <a:rPr sz="2000" spc="-95" dirty="0">
                <a:latin typeface="Trebuchet MS"/>
                <a:cs typeface="Trebuchet MS"/>
              </a:rPr>
              <a:t>sizes </a:t>
            </a:r>
            <a:r>
              <a:rPr sz="2000" spc="-100" dirty="0">
                <a:latin typeface="Trebuchet MS"/>
                <a:cs typeface="Trebuchet MS"/>
              </a:rPr>
              <a:t>that are </a:t>
            </a:r>
            <a:r>
              <a:rPr sz="2000" spc="-90" dirty="0">
                <a:latin typeface="Trebuchet MS"/>
                <a:cs typeface="Trebuchet MS"/>
              </a:rPr>
              <a:t>smaller </a:t>
            </a:r>
            <a:r>
              <a:rPr sz="2000" spc="-75" dirty="0">
                <a:latin typeface="Trebuchet MS"/>
                <a:cs typeface="Trebuchet MS"/>
              </a:rPr>
              <a:t>than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particles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100" dirty="0">
                <a:latin typeface="Trebuchet MS"/>
                <a:cs typeface="Trebuchet MS"/>
              </a:rPr>
              <a:t>removed.  </a:t>
            </a:r>
            <a:r>
              <a:rPr sz="2000" spc="-105" dirty="0">
                <a:latin typeface="Trebuchet MS"/>
                <a:cs typeface="Trebuchet MS"/>
              </a:rPr>
              <a:t>Bacteria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from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culture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medium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can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removed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by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absolute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filters.</a:t>
            </a:r>
            <a:endParaRPr sz="2000">
              <a:latin typeface="Trebuchet MS"/>
              <a:cs typeface="Trebuchet MS"/>
            </a:endParaRPr>
          </a:p>
          <a:p>
            <a:pPr marL="403225" indent="-390525" algn="just">
              <a:lnSpc>
                <a:spcPct val="100000"/>
              </a:lnSpc>
              <a:spcBef>
                <a:spcPts val="1200"/>
              </a:spcBef>
              <a:buAutoNum type="romanLcParenR" startAt="3"/>
              <a:tabLst>
                <a:tab pos="403225" algn="l"/>
              </a:tabLst>
            </a:pPr>
            <a:r>
              <a:rPr sz="2000" b="1" spc="-110" dirty="0">
                <a:latin typeface="Trebuchet MS"/>
                <a:cs typeface="Trebuchet MS"/>
              </a:rPr>
              <a:t>Rotary </a:t>
            </a:r>
            <a:r>
              <a:rPr sz="2000" b="1" spc="-95" dirty="0">
                <a:latin typeface="Trebuchet MS"/>
                <a:cs typeface="Trebuchet MS"/>
              </a:rPr>
              <a:t>Drum </a:t>
            </a:r>
            <a:r>
              <a:rPr sz="2000" b="1" spc="-125" dirty="0">
                <a:latin typeface="Trebuchet MS"/>
                <a:cs typeface="Trebuchet MS"/>
              </a:rPr>
              <a:t>Vacuum</a:t>
            </a:r>
            <a:r>
              <a:rPr sz="2000" b="1" spc="-265" dirty="0">
                <a:latin typeface="Trebuchet MS"/>
                <a:cs typeface="Trebuchet MS"/>
              </a:rPr>
              <a:t> </a:t>
            </a:r>
            <a:r>
              <a:rPr sz="2000" b="1" spc="-145" dirty="0">
                <a:latin typeface="Trebuchet MS"/>
                <a:cs typeface="Trebuchet MS"/>
              </a:rPr>
              <a:t>Filters: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90" dirty="0">
                <a:latin typeface="Trebuchet MS"/>
                <a:cs typeface="Trebuchet MS"/>
              </a:rPr>
              <a:t>These </a:t>
            </a:r>
            <a:r>
              <a:rPr sz="2000" spc="-110" dirty="0">
                <a:latin typeface="Trebuchet MS"/>
                <a:cs typeface="Trebuchet MS"/>
              </a:rPr>
              <a:t>filters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95" dirty="0">
                <a:latin typeface="Trebuchet MS"/>
                <a:cs typeface="Trebuchet MS"/>
              </a:rPr>
              <a:t>frequently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85" dirty="0">
                <a:latin typeface="Trebuchet MS"/>
                <a:cs typeface="Trebuchet MS"/>
              </a:rPr>
              <a:t>separation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75" dirty="0">
                <a:latin typeface="Trebuchet MS"/>
                <a:cs typeface="Trebuchet MS"/>
              </a:rPr>
              <a:t>broth </a:t>
            </a:r>
            <a:r>
              <a:rPr sz="2000" spc="-90" dirty="0">
                <a:latin typeface="Trebuchet MS"/>
                <a:cs typeface="Trebuchet MS"/>
              </a:rPr>
              <a:t>containing </a:t>
            </a:r>
            <a:r>
              <a:rPr sz="2000" spc="-10" dirty="0">
                <a:latin typeface="Trebuchet MS"/>
                <a:cs typeface="Trebuchet MS"/>
              </a:rPr>
              <a:t>10-40% </a:t>
            </a:r>
            <a:r>
              <a:rPr sz="2000" spc="-65" dirty="0">
                <a:latin typeface="Trebuchet MS"/>
                <a:cs typeface="Trebuchet MS"/>
              </a:rPr>
              <a:t>solids </a:t>
            </a:r>
            <a:r>
              <a:rPr sz="2000" spc="-95" dirty="0">
                <a:latin typeface="Trebuchet MS"/>
                <a:cs typeface="Trebuchet MS"/>
              </a:rPr>
              <a:t>(by </a:t>
            </a:r>
            <a:r>
              <a:rPr sz="2000" spc="-85" dirty="0">
                <a:latin typeface="Trebuchet MS"/>
                <a:cs typeface="Trebuchet MS"/>
              </a:rPr>
              <a:t>volume) 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00" dirty="0">
                <a:latin typeface="Trebuchet MS"/>
                <a:cs typeface="Trebuchet MS"/>
              </a:rPr>
              <a:t>particles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10" dirty="0">
                <a:latin typeface="Trebuchet MS"/>
                <a:cs typeface="Trebuchet MS"/>
              </a:rPr>
              <a:t>size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0.5-10µm. Rotary </a:t>
            </a:r>
            <a:r>
              <a:rPr sz="2000" spc="-65" dirty="0">
                <a:latin typeface="Trebuchet MS"/>
                <a:cs typeface="Trebuchet MS"/>
              </a:rPr>
              <a:t>drum </a:t>
            </a:r>
            <a:r>
              <a:rPr sz="2000" spc="-85" dirty="0">
                <a:latin typeface="Trebuchet MS"/>
                <a:cs typeface="Trebuchet MS"/>
              </a:rPr>
              <a:t>vacuum </a:t>
            </a:r>
            <a:r>
              <a:rPr sz="2000" spc="-110" dirty="0">
                <a:latin typeface="Trebuchet MS"/>
                <a:cs typeface="Trebuchet MS"/>
              </a:rPr>
              <a:t>filters </a:t>
            </a:r>
            <a:r>
              <a:rPr sz="2000" spc="-95" dirty="0">
                <a:latin typeface="Trebuchet MS"/>
                <a:cs typeface="Trebuchet MS"/>
              </a:rPr>
              <a:t>have </a:t>
            </a:r>
            <a:r>
              <a:rPr sz="2000" spc="-80" dirty="0">
                <a:latin typeface="Trebuchet MS"/>
                <a:cs typeface="Trebuchet MS"/>
              </a:rPr>
              <a:t>been </a:t>
            </a:r>
            <a:r>
              <a:rPr sz="2000" spc="-90" dirty="0">
                <a:latin typeface="Trebuchet MS"/>
                <a:cs typeface="Trebuchet MS"/>
              </a:rPr>
              <a:t>successfully </a:t>
            </a:r>
            <a:r>
              <a:rPr sz="2000" spc="-60" dirty="0">
                <a:latin typeface="Trebuchet MS"/>
                <a:cs typeface="Trebuchet MS"/>
              </a:rPr>
              <a:t>used  </a:t>
            </a:r>
            <a:r>
              <a:rPr sz="2000" spc="-95" dirty="0">
                <a:latin typeface="Trebuchet MS"/>
                <a:cs typeface="Trebuchet MS"/>
              </a:rPr>
              <a:t>for </a:t>
            </a:r>
            <a:r>
              <a:rPr sz="2000" spc="-105" dirty="0">
                <a:latin typeface="Trebuchet MS"/>
                <a:cs typeface="Trebuchet MS"/>
              </a:rPr>
              <a:t>filtration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5" dirty="0">
                <a:latin typeface="Trebuchet MS"/>
                <a:cs typeface="Trebuchet MS"/>
              </a:rPr>
              <a:t>yeast </a:t>
            </a:r>
            <a:r>
              <a:rPr sz="2000" spc="-110" dirty="0">
                <a:latin typeface="Trebuchet MS"/>
                <a:cs typeface="Trebuchet MS"/>
              </a:rPr>
              <a:t>cells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85" dirty="0">
                <a:latin typeface="Trebuchet MS"/>
                <a:cs typeface="Trebuchet MS"/>
              </a:rPr>
              <a:t>filamentous </a:t>
            </a:r>
            <a:r>
              <a:rPr sz="2000" spc="-110" dirty="0">
                <a:latin typeface="Trebuchet MS"/>
                <a:cs typeface="Trebuchet MS"/>
              </a:rPr>
              <a:t>fungi. The </a:t>
            </a:r>
            <a:r>
              <a:rPr sz="2000" spc="-85" dirty="0">
                <a:latin typeface="Trebuchet MS"/>
                <a:cs typeface="Trebuchet MS"/>
              </a:rPr>
              <a:t>equipment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85" dirty="0">
                <a:latin typeface="Trebuchet MS"/>
                <a:cs typeface="Trebuchet MS"/>
              </a:rPr>
              <a:t>simple with </a:t>
            </a:r>
            <a:r>
              <a:rPr sz="2000" spc="-75" dirty="0">
                <a:latin typeface="Trebuchet MS"/>
                <a:cs typeface="Trebuchet MS"/>
              </a:rPr>
              <a:t>low power  </a:t>
            </a:r>
            <a:r>
              <a:rPr sz="2000" spc="-70" dirty="0">
                <a:latin typeface="Trebuchet MS"/>
                <a:cs typeface="Trebuchet MS"/>
              </a:rPr>
              <a:t>consumption and is </a:t>
            </a:r>
            <a:r>
              <a:rPr sz="2000" spc="-85" dirty="0">
                <a:latin typeface="Trebuchet MS"/>
                <a:cs typeface="Trebuchet MS"/>
              </a:rPr>
              <a:t>easy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110" dirty="0">
                <a:latin typeface="Trebuchet MS"/>
                <a:cs typeface="Trebuchet MS"/>
              </a:rPr>
              <a:t>operate. The </a:t>
            </a:r>
            <a:r>
              <a:rPr sz="2000" spc="-105" dirty="0">
                <a:latin typeface="Trebuchet MS"/>
                <a:cs typeface="Trebuchet MS"/>
              </a:rPr>
              <a:t>filtration </a:t>
            </a:r>
            <a:r>
              <a:rPr sz="2000" spc="-85" dirty="0">
                <a:latin typeface="Trebuchet MS"/>
                <a:cs typeface="Trebuchet MS"/>
              </a:rPr>
              <a:t>unit </a:t>
            </a:r>
            <a:r>
              <a:rPr sz="2000" spc="-75" dirty="0">
                <a:latin typeface="Trebuchet MS"/>
                <a:cs typeface="Trebuchet MS"/>
              </a:rPr>
              <a:t>consists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5" dirty="0">
                <a:latin typeface="Trebuchet MS"/>
                <a:cs typeface="Trebuchet MS"/>
              </a:rPr>
              <a:t>a rotating </a:t>
            </a:r>
            <a:r>
              <a:rPr sz="2000" spc="-65" dirty="0">
                <a:latin typeface="Trebuchet MS"/>
                <a:cs typeface="Trebuchet MS"/>
              </a:rPr>
              <a:t>drum </a:t>
            </a:r>
            <a:r>
              <a:rPr sz="2000" spc="-105" dirty="0">
                <a:latin typeface="Trebuchet MS"/>
                <a:cs typeface="Trebuchet MS"/>
              </a:rPr>
              <a:t>partially  </a:t>
            </a:r>
            <a:r>
              <a:rPr sz="2000" spc="-80" dirty="0">
                <a:latin typeface="Trebuchet MS"/>
                <a:cs typeface="Trebuchet MS"/>
              </a:rPr>
              <a:t>immersed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a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tank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of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broth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(Fig.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20.2).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As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drum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rotates,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it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picks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up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biomass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which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gets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6502908"/>
            <a:ext cx="8209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0" dirty="0">
                <a:latin typeface="Trebuchet MS"/>
                <a:cs typeface="Trebuchet MS"/>
              </a:rPr>
              <a:t>deposited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as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a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cake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on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the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drum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surface.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This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filter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cake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can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easily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removed.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76613" y="666241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98989"/>
                </a:solidFill>
                <a:latin typeface="Trebuchet MS"/>
                <a:cs typeface="Trebuchet MS"/>
              </a:rPr>
              <a:t>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6450" y="1263650"/>
            <a:ext cx="6004204" cy="5024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51213" y="6669712"/>
            <a:ext cx="15367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spc="-25" dirty="0">
                <a:solidFill>
                  <a:srgbClr val="898989"/>
                </a:solidFill>
                <a:latin typeface="Trebuchet MS"/>
                <a:cs typeface="Trebuchet MS"/>
              </a:rPr>
              <a:t>6</a:t>
            </a:fld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4"/>
          <p:cNvSpPr txBox="1">
            <a:spLocks noGrp="1"/>
          </p:cNvSpPr>
          <p:nvPr>
            <p:ph type="title"/>
          </p:nvPr>
        </p:nvSpPr>
        <p:spPr>
          <a:xfrm>
            <a:off x="127030" y="-70353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03859"/>
            <a:ext cx="9785350" cy="27686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b="1" spc="-114" dirty="0">
                <a:latin typeface="Trebuchet MS"/>
                <a:cs typeface="Trebuchet MS"/>
              </a:rPr>
              <a:t>iv) </a:t>
            </a:r>
            <a:r>
              <a:rPr sz="2000" b="1" spc="-75" dirty="0">
                <a:latin typeface="Trebuchet MS"/>
                <a:cs typeface="Trebuchet MS"/>
              </a:rPr>
              <a:t>Membrane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145" dirty="0">
                <a:latin typeface="Trebuchet MS"/>
                <a:cs typeface="Trebuchet MS"/>
              </a:rPr>
              <a:t>Filters: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50" dirty="0">
                <a:latin typeface="Trebuchet MS"/>
                <a:cs typeface="Trebuchet MS"/>
              </a:rPr>
              <a:t>In</a:t>
            </a:r>
            <a:r>
              <a:rPr sz="2000" spc="-434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this </a:t>
            </a:r>
            <a:r>
              <a:rPr sz="2000" spc="-95" dirty="0">
                <a:latin typeface="Trebuchet MS"/>
                <a:cs typeface="Trebuchet MS"/>
              </a:rPr>
              <a:t>type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14" dirty="0">
                <a:latin typeface="Trebuchet MS"/>
                <a:cs typeface="Trebuchet MS"/>
              </a:rPr>
              <a:t>filtration, </a:t>
            </a:r>
            <a:r>
              <a:rPr sz="2000" spc="-75" dirty="0">
                <a:latin typeface="Trebuchet MS"/>
                <a:cs typeface="Trebuchet MS"/>
              </a:rPr>
              <a:t>membranes </a:t>
            </a:r>
            <a:r>
              <a:rPr sz="2000" spc="-85" dirty="0">
                <a:latin typeface="Trebuchet MS"/>
                <a:cs typeface="Trebuchet MS"/>
              </a:rPr>
              <a:t>with </a:t>
            </a:r>
            <a:r>
              <a:rPr sz="2000" spc="-105" dirty="0">
                <a:latin typeface="Trebuchet MS"/>
                <a:cs typeface="Trebuchet MS"/>
              </a:rPr>
              <a:t>specific </a:t>
            </a:r>
            <a:r>
              <a:rPr sz="2000" spc="-75" dirty="0">
                <a:latin typeface="Trebuchet MS"/>
                <a:cs typeface="Trebuchet MS"/>
              </a:rPr>
              <a:t>pore </a:t>
            </a:r>
            <a:r>
              <a:rPr sz="2000" spc="-95" dirty="0">
                <a:latin typeface="Trebuchet MS"/>
                <a:cs typeface="Trebuchet MS"/>
              </a:rPr>
              <a:t>sizes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95" dirty="0">
                <a:latin typeface="Trebuchet MS"/>
                <a:cs typeface="Trebuchet MS"/>
              </a:rPr>
              <a:t>used. </a:t>
            </a:r>
            <a:r>
              <a:rPr sz="2000" spc="-125" dirty="0">
                <a:latin typeface="Trebuchet MS"/>
                <a:cs typeface="Trebuchet MS"/>
              </a:rPr>
              <a:t>However, </a:t>
            </a:r>
            <a:r>
              <a:rPr sz="2000" spc="-80" dirty="0">
                <a:latin typeface="Trebuchet MS"/>
                <a:cs typeface="Trebuchet MS"/>
              </a:rPr>
              <a:t>clogging of  </a:t>
            </a:r>
            <a:r>
              <a:rPr sz="2000" spc="-110" dirty="0">
                <a:latin typeface="Trebuchet MS"/>
                <a:cs typeface="Trebuchet MS"/>
              </a:rPr>
              <a:t>filters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105" dirty="0">
                <a:latin typeface="Trebuchet MS"/>
                <a:cs typeface="Trebuchet MS"/>
              </a:rPr>
              <a:t>major </a:t>
            </a:r>
            <a:r>
              <a:rPr sz="2000" spc="-110" dirty="0">
                <a:latin typeface="Trebuchet MS"/>
                <a:cs typeface="Trebuchet MS"/>
              </a:rPr>
              <a:t>limitation. There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75" dirty="0">
                <a:latin typeface="Trebuchet MS"/>
                <a:cs typeface="Trebuchet MS"/>
              </a:rPr>
              <a:t>two </a:t>
            </a:r>
            <a:r>
              <a:rPr sz="2000" spc="-85" dirty="0">
                <a:latin typeface="Trebuchet MS"/>
                <a:cs typeface="Trebuchet MS"/>
              </a:rPr>
              <a:t>types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85" dirty="0">
                <a:latin typeface="Trebuchet MS"/>
                <a:cs typeface="Trebuchet MS"/>
              </a:rPr>
              <a:t>membrane </a:t>
            </a:r>
            <a:r>
              <a:rPr sz="2000" spc="-80" dirty="0">
                <a:latin typeface="Trebuchet MS"/>
                <a:cs typeface="Trebuchet MS"/>
              </a:rPr>
              <a:t>filtrations—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static </a:t>
            </a: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filtration </a:t>
            </a:r>
            <a:r>
              <a:rPr sz="2000" spc="-70" dirty="0">
                <a:latin typeface="Trebuchet MS"/>
                <a:cs typeface="Trebuchet MS"/>
              </a:rPr>
              <a:t>and  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cross-flow </a:t>
            </a: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filtration </a:t>
            </a:r>
            <a:r>
              <a:rPr sz="2000" spc="-135" dirty="0">
                <a:latin typeface="Trebuchet MS"/>
                <a:cs typeface="Trebuchet MS"/>
              </a:rPr>
              <a:t>(Fig. </a:t>
            </a:r>
            <a:r>
              <a:rPr sz="2000" spc="-120" dirty="0">
                <a:latin typeface="Trebuchet MS"/>
                <a:cs typeface="Trebuchet MS"/>
              </a:rPr>
              <a:t>20.3). </a:t>
            </a:r>
            <a:r>
              <a:rPr sz="2000" spc="-50" dirty="0">
                <a:latin typeface="Trebuchet MS"/>
                <a:cs typeface="Trebuchet MS"/>
              </a:rPr>
              <a:t>In </a:t>
            </a:r>
            <a:r>
              <a:rPr sz="2000" spc="-85" dirty="0">
                <a:latin typeface="Trebuchet MS"/>
                <a:cs typeface="Trebuchet MS"/>
              </a:rPr>
              <a:t>cross-flow </a:t>
            </a:r>
            <a:r>
              <a:rPr sz="2000" spc="-114" dirty="0">
                <a:latin typeface="Trebuchet MS"/>
                <a:cs typeface="Trebuchet MS"/>
              </a:rPr>
              <a:t>filtration,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culture </a:t>
            </a:r>
            <a:r>
              <a:rPr sz="2000" spc="-75" dirty="0">
                <a:latin typeface="Trebuchet MS"/>
                <a:cs typeface="Trebuchet MS"/>
              </a:rPr>
              <a:t>broth </a:t>
            </a:r>
            <a:r>
              <a:rPr sz="2000" spc="-70" dirty="0">
                <a:latin typeface="Trebuchet MS"/>
                <a:cs typeface="Trebuchet MS"/>
              </a:rPr>
              <a:t>is pumped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95" dirty="0">
                <a:latin typeface="Trebuchet MS"/>
                <a:cs typeface="Trebuchet MS"/>
              </a:rPr>
              <a:t>a  </a:t>
            </a:r>
            <a:r>
              <a:rPr sz="2000" spc="-75" dirty="0">
                <a:latin typeface="Trebuchet MS"/>
                <a:cs typeface="Trebuchet MS"/>
              </a:rPr>
              <a:t>crosswise fashion across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membrane. </a:t>
            </a:r>
            <a:r>
              <a:rPr sz="2000" spc="-95" dirty="0">
                <a:latin typeface="Trebuchet MS"/>
                <a:cs typeface="Trebuchet MS"/>
              </a:rPr>
              <a:t>This </a:t>
            </a:r>
            <a:r>
              <a:rPr sz="2000" spc="-85" dirty="0">
                <a:latin typeface="Trebuchet MS"/>
                <a:cs typeface="Trebuchet MS"/>
              </a:rPr>
              <a:t>reduces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80" dirty="0">
                <a:latin typeface="Trebuchet MS"/>
                <a:cs typeface="Trebuchet MS"/>
              </a:rPr>
              <a:t>clogging </a:t>
            </a:r>
            <a:r>
              <a:rPr sz="2000" spc="-75" dirty="0">
                <a:latin typeface="Trebuchet MS"/>
                <a:cs typeface="Trebuchet MS"/>
              </a:rPr>
              <a:t>process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0" dirty="0">
                <a:latin typeface="Trebuchet MS"/>
                <a:cs typeface="Trebuchet MS"/>
              </a:rPr>
              <a:t>hence </a:t>
            </a:r>
            <a:r>
              <a:rPr sz="2000" spc="-110" dirty="0">
                <a:latin typeface="Trebuchet MS"/>
                <a:cs typeface="Trebuchet MS"/>
              </a:rPr>
              <a:t>better  </a:t>
            </a:r>
            <a:r>
              <a:rPr sz="2000" spc="-75" dirty="0">
                <a:latin typeface="Trebuchet MS"/>
                <a:cs typeface="Trebuchet MS"/>
              </a:rPr>
              <a:t>than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14" dirty="0">
                <a:latin typeface="Trebuchet MS"/>
                <a:cs typeface="Trebuchet MS"/>
              </a:rPr>
              <a:t>static</a:t>
            </a:r>
            <a:r>
              <a:rPr sz="2000" spc="-29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filtration.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6487" y="3433767"/>
            <a:ext cx="7213600" cy="353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51213" y="6669712"/>
            <a:ext cx="15367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spc="-25" dirty="0">
                <a:solidFill>
                  <a:srgbClr val="898989"/>
                </a:solidFill>
                <a:latin typeface="Trebuchet MS"/>
                <a:cs typeface="Trebuchet MS"/>
              </a:rPr>
              <a:t>7</a:t>
            </a:fld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8620"/>
            <a:ext cx="9785350" cy="27686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spc="-145" dirty="0">
                <a:latin typeface="Trebuchet MS"/>
                <a:cs typeface="Trebuchet MS"/>
              </a:rPr>
              <a:t>Types </a:t>
            </a:r>
            <a:r>
              <a:rPr sz="2000" b="1" spc="-85" dirty="0">
                <a:latin typeface="Trebuchet MS"/>
                <a:cs typeface="Trebuchet MS"/>
              </a:rPr>
              <a:t>of </a:t>
            </a:r>
            <a:r>
              <a:rPr sz="2000" b="1" spc="-114" dirty="0">
                <a:latin typeface="Trebuchet MS"/>
                <a:cs typeface="Trebuchet MS"/>
              </a:rPr>
              <a:t>filtration</a:t>
            </a:r>
            <a:r>
              <a:rPr sz="2000" b="1" spc="-229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processes: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50000"/>
              </a:lnSpc>
            </a:pPr>
            <a:r>
              <a:rPr sz="2000" spc="-110" dirty="0">
                <a:latin typeface="Trebuchet MS"/>
                <a:cs typeface="Trebuchet MS"/>
              </a:rPr>
              <a:t>There </a:t>
            </a:r>
            <a:r>
              <a:rPr sz="2000" spc="-100" dirty="0">
                <a:latin typeface="Trebuchet MS"/>
                <a:cs typeface="Trebuchet MS"/>
              </a:rPr>
              <a:t>are </a:t>
            </a:r>
            <a:r>
              <a:rPr sz="2000" spc="-40" dirty="0">
                <a:latin typeface="Trebuchet MS"/>
                <a:cs typeface="Trebuchet MS"/>
              </a:rPr>
              <a:t>3 </a:t>
            </a:r>
            <a:r>
              <a:rPr sz="2000" spc="-105" dirty="0">
                <a:latin typeface="Trebuchet MS"/>
                <a:cs typeface="Trebuchet MS"/>
              </a:rPr>
              <a:t>major </a:t>
            </a:r>
            <a:r>
              <a:rPr sz="2000" spc="-85" dirty="0">
                <a:latin typeface="Trebuchet MS"/>
                <a:cs typeface="Trebuchet MS"/>
              </a:rPr>
              <a:t>types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5" dirty="0">
                <a:latin typeface="Trebuchet MS"/>
                <a:cs typeface="Trebuchet MS"/>
              </a:rPr>
              <a:t>filtrations </a:t>
            </a:r>
            <a:r>
              <a:rPr sz="2000" spc="-70" dirty="0">
                <a:latin typeface="Trebuchet MS"/>
                <a:cs typeface="Trebuchet MS"/>
              </a:rPr>
              <a:t>based </a:t>
            </a:r>
            <a:r>
              <a:rPr sz="2000" spc="-35" dirty="0">
                <a:latin typeface="Trebuchet MS"/>
                <a:cs typeface="Trebuchet MS"/>
              </a:rPr>
              <a:t>on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10" dirty="0">
                <a:latin typeface="Trebuchet MS"/>
                <a:cs typeface="Trebuchet MS"/>
              </a:rPr>
              <a:t>particle </a:t>
            </a:r>
            <a:r>
              <a:rPr sz="2000" spc="-95" dirty="0">
                <a:latin typeface="Trebuchet MS"/>
                <a:cs typeface="Trebuchet MS"/>
              </a:rPr>
              <a:t>sizes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75" dirty="0">
                <a:latin typeface="Trebuchet MS"/>
                <a:cs typeface="Trebuchet MS"/>
              </a:rPr>
              <a:t>other </a:t>
            </a:r>
            <a:r>
              <a:rPr sz="2000" spc="-105" dirty="0">
                <a:latin typeface="Trebuchet MS"/>
                <a:cs typeface="Trebuchet MS"/>
              </a:rPr>
              <a:t>characters </a:t>
            </a:r>
            <a:r>
              <a:rPr sz="2000" spc="-110" dirty="0">
                <a:latin typeface="Trebuchet MS"/>
                <a:cs typeface="Trebuchet MS"/>
              </a:rPr>
              <a:t>(table  </a:t>
            </a:r>
            <a:r>
              <a:rPr sz="2000" spc="-120" dirty="0">
                <a:latin typeface="Trebuchet MS"/>
                <a:cs typeface="Trebuchet MS"/>
              </a:rPr>
              <a:t>20.1). </a:t>
            </a:r>
            <a:r>
              <a:rPr sz="2000" spc="-90" dirty="0">
                <a:latin typeface="Trebuchet MS"/>
                <a:cs typeface="Trebuchet MS"/>
              </a:rPr>
              <a:t>These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are:</a:t>
            </a:r>
            <a:endParaRPr sz="2000">
              <a:latin typeface="Trebuchet MS"/>
              <a:cs typeface="Trebuchet MS"/>
            </a:endParaRPr>
          </a:p>
          <a:p>
            <a:pPr marL="956944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56310" algn="l"/>
                <a:tab pos="956944" algn="l"/>
              </a:tabLst>
            </a:pPr>
            <a:r>
              <a:rPr sz="2000" spc="-80" dirty="0">
                <a:latin typeface="Trebuchet MS"/>
                <a:cs typeface="Trebuchet MS"/>
              </a:rPr>
              <a:t>Microfiltration</a:t>
            </a:r>
            <a:endParaRPr sz="2000">
              <a:latin typeface="Trebuchet MS"/>
              <a:cs typeface="Trebuchet MS"/>
            </a:endParaRPr>
          </a:p>
          <a:p>
            <a:pPr marL="956944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56310" algn="l"/>
                <a:tab pos="956944" algn="l"/>
              </a:tabLst>
            </a:pPr>
            <a:r>
              <a:rPr sz="2000" spc="-105" dirty="0">
                <a:latin typeface="Trebuchet MS"/>
                <a:cs typeface="Trebuchet MS"/>
              </a:rPr>
              <a:t>Ultrafiltration</a:t>
            </a:r>
            <a:endParaRPr sz="2000">
              <a:latin typeface="Trebuchet MS"/>
              <a:cs typeface="Trebuchet MS"/>
            </a:endParaRPr>
          </a:p>
          <a:p>
            <a:pPr marL="956944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56310" algn="l"/>
                <a:tab pos="956944" algn="l"/>
              </a:tabLst>
            </a:pPr>
            <a:r>
              <a:rPr sz="2000" spc="-95" dirty="0">
                <a:latin typeface="Trebuchet MS"/>
                <a:cs typeface="Trebuchet MS"/>
              </a:rPr>
              <a:t>Reverse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osmosis.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585" y="3944938"/>
            <a:ext cx="9432048" cy="2398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51213" y="6669712"/>
            <a:ext cx="15367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spc="-25" dirty="0">
                <a:solidFill>
                  <a:srgbClr val="898989"/>
                </a:solidFill>
                <a:latin typeface="Trebuchet MS"/>
                <a:cs typeface="Trebuchet MS"/>
              </a:rPr>
              <a:t>8</a:t>
            </a:fld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28575" y="1187450"/>
            <a:ext cx="9785985" cy="4629472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000" b="1" spc="-185" dirty="0">
                <a:latin typeface="Trebuchet MS"/>
                <a:cs typeface="Trebuchet MS"/>
              </a:rPr>
              <a:t>4.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Centrifugation:</a:t>
            </a:r>
            <a:endParaRPr sz="2000" dirty="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10" dirty="0">
                <a:latin typeface="Trebuchet MS"/>
                <a:cs typeface="Trebuchet MS"/>
              </a:rPr>
              <a:t>The </a:t>
            </a:r>
            <a:r>
              <a:rPr sz="2000" spc="-90" dirty="0">
                <a:latin typeface="Trebuchet MS"/>
                <a:cs typeface="Trebuchet MS"/>
              </a:rPr>
              <a:t>technique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5" dirty="0">
                <a:latin typeface="Trebuchet MS"/>
                <a:cs typeface="Trebuchet MS"/>
              </a:rPr>
              <a:t>centrifugation </a:t>
            </a:r>
            <a:r>
              <a:rPr sz="2000" spc="-70" dirty="0">
                <a:latin typeface="Trebuchet MS"/>
                <a:cs typeface="Trebuchet MS"/>
              </a:rPr>
              <a:t>is based </a:t>
            </a:r>
            <a:r>
              <a:rPr sz="2000" spc="-35" dirty="0">
                <a:latin typeface="Trebuchet MS"/>
                <a:cs typeface="Trebuchet MS"/>
              </a:rPr>
              <a:t>on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principle </a:t>
            </a:r>
            <a:r>
              <a:rPr sz="2000" spc="-80" dirty="0">
                <a:latin typeface="Trebuchet MS"/>
                <a:cs typeface="Trebuchet MS"/>
              </a:rPr>
              <a:t>of density </a:t>
            </a:r>
            <a:r>
              <a:rPr sz="2000" spc="-105" dirty="0">
                <a:latin typeface="Trebuchet MS"/>
                <a:cs typeface="Trebuchet MS"/>
              </a:rPr>
              <a:t>differences </a:t>
            </a:r>
            <a:r>
              <a:rPr sz="2000" spc="-90" dirty="0">
                <a:latin typeface="Trebuchet MS"/>
                <a:cs typeface="Trebuchet MS"/>
              </a:rPr>
              <a:t>between  the </a:t>
            </a:r>
            <a:r>
              <a:rPr sz="2000" spc="-100" dirty="0">
                <a:latin typeface="Trebuchet MS"/>
                <a:cs typeface="Trebuchet MS"/>
              </a:rPr>
              <a:t>particles </a:t>
            </a:r>
            <a:r>
              <a:rPr sz="2000" spc="-80" dirty="0">
                <a:latin typeface="Trebuchet MS"/>
                <a:cs typeface="Trebuchet MS"/>
              </a:rPr>
              <a:t>to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90" dirty="0">
                <a:latin typeface="Trebuchet MS"/>
                <a:cs typeface="Trebuchet MS"/>
              </a:rPr>
              <a:t>separated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100" dirty="0">
                <a:latin typeface="Trebuchet MS"/>
                <a:cs typeface="Trebuchet MS"/>
              </a:rPr>
              <a:t>medium. </a:t>
            </a:r>
            <a:r>
              <a:rPr sz="2000" spc="-110" dirty="0">
                <a:latin typeface="Trebuchet MS"/>
                <a:cs typeface="Trebuchet MS"/>
              </a:rPr>
              <a:t>Thus, </a:t>
            </a:r>
            <a:r>
              <a:rPr sz="2000" spc="-95" dirty="0">
                <a:latin typeface="Trebuchet MS"/>
                <a:cs typeface="Trebuchet MS"/>
              </a:rPr>
              <a:t>centrifugation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80" dirty="0">
                <a:latin typeface="Trebuchet MS"/>
                <a:cs typeface="Trebuchet MS"/>
              </a:rPr>
              <a:t>mostly </a:t>
            </a:r>
            <a:r>
              <a:rPr sz="2000" spc="-60" dirty="0">
                <a:latin typeface="Trebuchet MS"/>
                <a:cs typeface="Trebuchet MS"/>
              </a:rPr>
              <a:t>used </a:t>
            </a:r>
            <a:r>
              <a:rPr sz="2000" spc="-95" dirty="0">
                <a:latin typeface="Trebuchet MS"/>
                <a:cs typeface="Trebuchet MS"/>
              </a:rPr>
              <a:t>for  </a:t>
            </a:r>
            <a:r>
              <a:rPr sz="2000" spc="-85" dirty="0">
                <a:latin typeface="Trebuchet MS"/>
                <a:cs typeface="Trebuchet MS"/>
              </a:rPr>
              <a:t>separating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solid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particles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from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liquid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phase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(fluid/particle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separation).</a:t>
            </a:r>
            <a:endParaRPr sz="2000" dirty="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95" dirty="0">
                <a:latin typeface="Trebuchet MS"/>
                <a:cs typeface="Trebuchet MS"/>
              </a:rPr>
              <a:t>Unlike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95" dirty="0">
                <a:latin typeface="Trebuchet MS"/>
                <a:cs typeface="Trebuchet MS"/>
              </a:rPr>
              <a:t>centrifugation </a:t>
            </a:r>
            <a:r>
              <a:rPr sz="2000" spc="-100" dirty="0">
                <a:latin typeface="Trebuchet MS"/>
                <a:cs typeface="Trebuchet MS"/>
              </a:rPr>
              <a:t>that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5" dirty="0">
                <a:latin typeface="Trebuchet MS"/>
                <a:cs typeface="Trebuchet MS"/>
              </a:rPr>
              <a:t>conveniently </a:t>
            </a:r>
            <a:r>
              <a:rPr sz="2000" spc="-100" dirty="0">
                <a:latin typeface="Trebuchet MS"/>
                <a:cs typeface="Trebuchet MS"/>
              </a:rPr>
              <a:t>carried </a:t>
            </a:r>
            <a:r>
              <a:rPr sz="2000" spc="-65" dirty="0">
                <a:latin typeface="Trebuchet MS"/>
                <a:cs typeface="Trebuchet MS"/>
              </a:rPr>
              <a:t>out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90" dirty="0">
                <a:latin typeface="Trebuchet MS"/>
                <a:cs typeface="Trebuchet MS"/>
              </a:rPr>
              <a:t>the laboratory </a:t>
            </a:r>
            <a:r>
              <a:rPr sz="2000" spc="-125" dirty="0">
                <a:latin typeface="Trebuchet MS"/>
                <a:cs typeface="Trebuchet MS"/>
              </a:rPr>
              <a:t>scale, </a:t>
            </a:r>
            <a:r>
              <a:rPr sz="2000" spc="-95" dirty="0">
                <a:latin typeface="Trebuchet MS"/>
                <a:cs typeface="Trebuchet MS"/>
              </a:rPr>
              <a:t>there </a:t>
            </a:r>
            <a:r>
              <a:rPr sz="2000" spc="-100" dirty="0">
                <a:latin typeface="Trebuchet MS"/>
                <a:cs typeface="Trebuchet MS"/>
              </a:rPr>
              <a:t>are  </a:t>
            </a:r>
            <a:r>
              <a:rPr sz="2000" spc="-105" dirty="0">
                <a:latin typeface="Trebuchet MS"/>
                <a:cs typeface="Trebuchet MS"/>
              </a:rPr>
              <a:t>certain </a:t>
            </a:r>
            <a:r>
              <a:rPr sz="2000" spc="-95" dirty="0">
                <a:latin typeface="Trebuchet MS"/>
                <a:cs typeface="Trebuchet MS"/>
              </a:rPr>
              <a:t>limitations for </a:t>
            </a:r>
            <a:r>
              <a:rPr sz="2000" spc="-105" dirty="0">
                <a:latin typeface="Trebuchet MS"/>
                <a:cs typeface="Trebuchet MS"/>
              </a:rPr>
              <a:t>large scale </a:t>
            </a:r>
            <a:r>
              <a:rPr sz="2000" spc="-90" dirty="0">
                <a:latin typeface="Trebuchet MS"/>
                <a:cs typeface="Trebuchet MS"/>
              </a:rPr>
              <a:t>industrial </a:t>
            </a:r>
            <a:r>
              <a:rPr sz="2000" spc="-105" dirty="0">
                <a:latin typeface="Trebuchet MS"/>
                <a:cs typeface="Trebuchet MS"/>
              </a:rPr>
              <a:t>centrifugation. </a:t>
            </a:r>
            <a:r>
              <a:rPr sz="2000" spc="-125" dirty="0">
                <a:latin typeface="Trebuchet MS"/>
                <a:cs typeface="Trebuchet MS"/>
              </a:rPr>
              <a:t>However,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105" dirty="0">
                <a:latin typeface="Trebuchet MS"/>
                <a:cs typeface="Trebuchet MS"/>
              </a:rPr>
              <a:t>recent </a:t>
            </a:r>
            <a:r>
              <a:rPr sz="2000" spc="-114" dirty="0">
                <a:latin typeface="Trebuchet MS"/>
                <a:cs typeface="Trebuchet MS"/>
              </a:rPr>
              <a:t>years,  </a:t>
            </a:r>
            <a:r>
              <a:rPr sz="2000" spc="-70" dirty="0">
                <a:latin typeface="Trebuchet MS"/>
                <a:cs typeface="Trebuchet MS"/>
              </a:rPr>
              <a:t>continuous </a:t>
            </a:r>
            <a:r>
              <a:rPr sz="2000" spc="-90" dirty="0">
                <a:latin typeface="Trebuchet MS"/>
                <a:cs typeface="Trebuchet MS"/>
              </a:rPr>
              <a:t>flow industrial </a:t>
            </a:r>
            <a:r>
              <a:rPr sz="2000" spc="-95" dirty="0">
                <a:latin typeface="Trebuchet MS"/>
                <a:cs typeface="Trebuchet MS"/>
              </a:rPr>
              <a:t>centrifuges have </a:t>
            </a:r>
            <a:r>
              <a:rPr sz="2000" spc="-80" dirty="0">
                <a:latin typeface="Trebuchet MS"/>
                <a:cs typeface="Trebuchet MS"/>
              </a:rPr>
              <a:t>been </a:t>
            </a:r>
            <a:r>
              <a:rPr sz="2000" spc="-100" dirty="0">
                <a:latin typeface="Trebuchet MS"/>
                <a:cs typeface="Trebuchet MS"/>
              </a:rPr>
              <a:t>developed. </a:t>
            </a:r>
            <a:r>
              <a:rPr sz="2000" spc="-110" dirty="0">
                <a:latin typeface="Trebuchet MS"/>
                <a:cs typeface="Trebuchet MS"/>
              </a:rPr>
              <a:t>There </a:t>
            </a:r>
            <a:r>
              <a:rPr sz="2000" spc="-70" dirty="0">
                <a:latin typeface="Trebuchet MS"/>
                <a:cs typeface="Trebuchet MS"/>
              </a:rPr>
              <a:t>is </a:t>
            </a:r>
            <a:r>
              <a:rPr sz="2000" spc="-95" dirty="0">
                <a:latin typeface="Trebuchet MS"/>
                <a:cs typeface="Trebuchet MS"/>
              </a:rPr>
              <a:t>a </a:t>
            </a:r>
            <a:r>
              <a:rPr sz="2000" spc="-70" dirty="0">
                <a:latin typeface="Trebuchet MS"/>
                <a:cs typeface="Trebuchet MS"/>
              </a:rPr>
              <a:t>continuous </a:t>
            </a:r>
            <a:r>
              <a:rPr sz="2000" spc="-95" dirty="0">
                <a:latin typeface="Trebuchet MS"/>
                <a:cs typeface="Trebuchet MS"/>
              </a:rPr>
              <a:t>feeding 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0" dirty="0">
                <a:latin typeface="Trebuchet MS"/>
                <a:cs typeface="Trebuchet MS"/>
              </a:rPr>
              <a:t>the </a:t>
            </a:r>
            <a:r>
              <a:rPr sz="2000" spc="-75" dirty="0">
                <a:latin typeface="Trebuchet MS"/>
                <a:cs typeface="Trebuchet MS"/>
              </a:rPr>
              <a:t>slurry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00" dirty="0">
                <a:latin typeface="Trebuchet MS"/>
                <a:cs typeface="Trebuchet MS"/>
              </a:rPr>
              <a:t>collection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110" dirty="0">
                <a:latin typeface="Trebuchet MS"/>
                <a:cs typeface="Trebuchet MS"/>
              </a:rPr>
              <a:t>clarified </a:t>
            </a:r>
            <a:r>
              <a:rPr sz="2000" spc="-125" dirty="0">
                <a:latin typeface="Trebuchet MS"/>
                <a:cs typeface="Trebuchet MS"/>
              </a:rPr>
              <a:t>fluid, </a:t>
            </a:r>
            <a:r>
              <a:rPr sz="2000" spc="-90" dirty="0">
                <a:latin typeface="Trebuchet MS"/>
                <a:cs typeface="Trebuchet MS"/>
              </a:rPr>
              <a:t>while the </a:t>
            </a:r>
            <a:r>
              <a:rPr sz="2000" spc="-65" dirty="0">
                <a:latin typeface="Trebuchet MS"/>
                <a:cs typeface="Trebuchet MS"/>
              </a:rPr>
              <a:t>solids </a:t>
            </a:r>
            <a:r>
              <a:rPr sz="2000" spc="-80" dirty="0">
                <a:latin typeface="Trebuchet MS"/>
                <a:cs typeface="Trebuchet MS"/>
              </a:rPr>
              <a:t>deposited </a:t>
            </a:r>
            <a:r>
              <a:rPr sz="2000" spc="-100" dirty="0">
                <a:latin typeface="Trebuchet MS"/>
                <a:cs typeface="Trebuchet MS"/>
              </a:rPr>
              <a:t>can </a:t>
            </a:r>
            <a:r>
              <a:rPr sz="2000" spc="-85" dirty="0">
                <a:latin typeface="Trebuchet MS"/>
                <a:cs typeface="Trebuchet MS"/>
              </a:rPr>
              <a:t>be </a:t>
            </a:r>
            <a:r>
              <a:rPr sz="2000" spc="-80" dirty="0">
                <a:latin typeface="Trebuchet MS"/>
                <a:cs typeface="Trebuchet MS"/>
              </a:rPr>
              <a:t>removed  </a:t>
            </a:r>
            <a:r>
              <a:rPr sz="2000" spc="-125" dirty="0">
                <a:latin typeface="Trebuchet MS"/>
                <a:cs typeface="Trebuchet MS"/>
              </a:rPr>
              <a:t>intermittently.</a:t>
            </a:r>
            <a:endParaRPr sz="2000" dirty="0">
              <a:latin typeface="Trebuchet MS"/>
              <a:cs typeface="Trebuchet MS"/>
            </a:endParaRPr>
          </a:p>
          <a:p>
            <a:pPr marL="355600" marR="5715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10" dirty="0">
                <a:latin typeface="Trebuchet MS"/>
                <a:cs typeface="Trebuchet MS"/>
              </a:rPr>
              <a:t>The different </a:t>
            </a:r>
            <a:r>
              <a:rPr sz="2000" spc="-85" dirty="0">
                <a:latin typeface="Trebuchet MS"/>
                <a:cs typeface="Trebuchet MS"/>
              </a:rPr>
              <a:t>types </a:t>
            </a:r>
            <a:r>
              <a:rPr sz="2000" spc="-80" dirty="0">
                <a:latin typeface="Trebuchet MS"/>
                <a:cs typeface="Trebuchet MS"/>
              </a:rPr>
              <a:t>of </a:t>
            </a:r>
            <a:r>
              <a:rPr sz="2000" spc="-95" dirty="0">
                <a:latin typeface="Trebuchet MS"/>
                <a:cs typeface="Trebuchet MS"/>
              </a:rPr>
              <a:t>centrifuges </a:t>
            </a:r>
            <a:r>
              <a:rPr sz="2000" spc="-100" dirty="0">
                <a:latin typeface="Trebuchet MS"/>
                <a:cs typeface="Trebuchet MS"/>
              </a:rPr>
              <a:t>are depicted </a:t>
            </a:r>
            <a:r>
              <a:rPr sz="2000" spc="-80" dirty="0">
                <a:latin typeface="Trebuchet MS"/>
                <a:cs typeface="Trebuchet MS"/>
              </a:rPr>
              <a:t>in </a:t>
            </a:r>
            <a:r>
              <a:rPr sz="2000" spc="-135" dirty="0">
                <a:latin typeface="Trebuchet MS"/>
                <a:cs typeface="Trebuchet MS"/>
              </a:rPr>
              <a:t>Fig. </a:t>
            </a:r>
            <a:r>
              <a:rPr sz="2000" spc="-120" dirty="0" smtClean="0">
                <a:latin typeface="Trebuchet MS"/>
                <a:cs typeface="Trebuchet MS"/>
              </a:rPr>
              <a:t>, </a:t>
            </a:r>
            <a:r>
              <a:rPr sz="2000" spc="-70" dirty="0">
                <a:latin typeface="Trebuchet MS"/>
                <a:cs typeface="Trebuchet MS"/>
              </a:rPr>
              <a:t>and </a:t>
            </a:r>
            <a:r>
              <a:rPr sz="2000" spc="-105" dirty="0">
                <a:latin typeface="Trebuchet MS"/>
                <a:cs typeface="Trebuchet MS"/>
              </a:rPr>
              <a:t>briefly </a:t>
            </a:r>
            <a:r>
              <a:rPr sz="2000" spc="-85" dirty="0">
                <a:latin typeface="Trebuchet MS"/>
                <a:cs typeface="Trebuchet MS"/>
              </a:rPr>
              <a:t>described  </a:t>
            </a:r>
            <a:r>
              <a:rPr sz="2000" spc="-114" dirty="0">
                <a:latin typeface="Trebuchet MS"/>
                <a:cs typeface="Trebuchet MS"/>
              </a:rPr>
              <a:t>hereunder.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51213" y="6669712"/>
            <a:ext cx="15367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spc="-25" dirty="0">
                <a:solidFill>
                  <a:srgbClr val="898989"/>
                </a:solidFill>
                <a:latin typeface="Trebuchet MS"/>
                <a:cs typeface="Trebuchet MS"/>
              </a:rPr>
              <a:t>9</a:t>
            </a:fld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-133350" y="-72451"/>
            <a:ext cx="9689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</a:t>
            </a:r>
            <a:r>
              <a:rPr sz="3200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sz="3200" spc="-1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sz="3200" spc="-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4812</Words>
  <Application>Microsoft Office PowerPoint</Application>
  <PresentationFormat>Custom</PresentationFormat>
  <Paragraphs>284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Garamond</vt:lpstr>
      <vt:lpstr>Georgia</vt:lpstr>
      <vt:lpstr>Times New Roman</vt:lpstr>
      <vt:lpstr>Trebuchet MS</vt:lpstr>
      <vt:lpstr>Organic</vt:lpstr>
      <vt:lpstr>PowerPoint Presentation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  <vt:lpstr>Fermentation - Down Stream Processing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Ajay</cp:lastModifiedBy>
  <cp:revision>5</cp:revision>
  <dcterms:created xsi:type="dcterms:W3CDTF">2022-05-18T05:05:46Z</dcterms:created>
  <dcterms:modified xsi:type="dcterms:W3CDTF">2022-05-18T05:31:51Z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2022-05-18T00:00:00Z</vt:filetime>
  </property>
</Properties>
</file>