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4" r:id="rId1"/>
  </p:sldMasterIdLst>
  <p:notesMasterIdLst>
    <p:notesMasterId r:id="rId15"/>
  </p:notes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25A4DA-B9B7-1E49-98B0-DF509F468529}" type="datetimeFigureOut">
              <a:rPr lang="en-US"/>
              <a:t>6/7/2022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5373CF-DFD4-A84B-BAA4-29D212913335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1395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b="0"/>
              <a:t>NUTRACEUTICALS</a:t>
            </a:r>
            <a:endParaRPr lang="en-US" b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5373CF-DFD4-A84B-BAA4-29D212913335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4476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6/7/2022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67376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8574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39057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80558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18571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31742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19803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6/7/2022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42602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5948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27815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49950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6/7/2022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87743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6/7/2022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1055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35266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6/7/2022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83080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6/7/2022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94245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0270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6/7/2022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1739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  <p:sldLayoutId id="2147483824" r:id="rId10"/>
    <p:sldLayoutId id="2147483825" r:id="rId11"/>
    <p:sldLayoutId id="2147483826" r:id="rId12"/>
    <p:sldLayoutId id="2147483827" r:id="rId13"/>
    <p:sldLayoutId id="2147483828" r:id="rId14"/>
    <p:sldLayoutId id="2147483829" r:id="rId15"/>
    <p:sldLayoutId id="2147483830" r:id="rId16"/>
    <p:sldLayoutId id="214748383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8ABB5070-904C-F29D-B846-0D2BA96545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9665" y="797404"/>
            <a:ext cx="9601196" cy="1303867"/>
          </a:xfrm>
        </p:spPr>
        <p:txBody>
          <a:bodyPr>
            <a:normAutofit/>
          </a:bodyPr>
          <a:lstStyle/>
          <a:p>
            <a:r>
              <a:rPr lang="en-IN" sz="4000" b="1" i="1" u="sng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NUTRACEUTICALS</a:t>
            </a:r>
            <a:endParaRPr lang="en-US" sz="4000" b="1" i="1" u="sng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" name="Subtitle 9">
            <a:extLst>
              <a:ext uri="{FF2B5EF4-FFF2-40B4-BE49-F238E27FC236}">
                <a16:creationId xmlns:a16="http://schemas.microsoft.com/office/drawing/2014/main" id="{1FFCD0C6-E679-DA5D-F2CA-56D1C6513E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84345" y="3151714"/>
            <a:ext cx="7739430" cy="2363863"/>
          </a:xfrm>
        </p:spPr>
        <p:txBody>
          <a:bodyPr>
            <a:normAutofit/>
          </a:bodyPr>
          <a:lstStyle/>
          <a:p>
            <a:r>
              <a:rPr lang="en-IN" sz="2800" b="1" i="1" dirty="0">
                <a:solidFill>
                  <a:schemeClr val="accent3"/>
                </a:solidFill>
              </a:rPr>
              <a:t>“LET’S FOOD BE YOUR MEDICINE”</a:t>
            </a:r>
            <a:endParaRPr lang="en-US" sz="2800" b="1" i="1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47546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3FAC54-CD79-8E5D-3959-B63E7673C0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3111" y="557259"/>
            <a:ext cx="9601196" cy="1303867"/>
          </a:xfrm>
        </p:spPr>
        <p:txBody>
          <a:bodyPr/>
          <a:lstStyle/>
          <a:p>
            <a:r>
              <a:rPr lang="en-IN" b="1" u="sng" dirty="0">
                <a:solidFill>
                  <a:schemeClr val="tx2">
                    <a:lumMod val="50000"/>
                  </a:schemeClr>
                </a:solidFill>
              </a:rPr>
              <a:t>DIETARY FIBRE :</a:t>
            </a:r>
            <a:endParaRPr lang="en-US" b="1" u="sng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DD920F-8A17-E503-FAF0-1E12A0C856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7908" y="1500908"/>
            <a:ext cx="8596668" cy="5096553"/>
          </a:xfrm>
        </p:spPr>
        <p:txBody>
          <a:bodyPr>
            <a:noAutofit/>
          </a:bodyPr>
          <a:lstStyle/>
          <a:p>
            <a:r>
              <a:rPr lang="en-IN" sz="2400" dirty="0">
                <a:solidFill>
                  <a:schemeClr val="tx1"/>
                </a:solidFill>
              </a:rPr>
              <a:t>Structural carbohydrates of plants</a:t>
            </a:r>
          </a:p>
          <a:p>
            <a:r>
              <a:rPr lang="en-IN" sz="2400" dirty="0">
                <a:solidFill>
                  <a:schemeClr val="tx1"/>
                </a:solidFill>
              </a:rPr>
              <a:t>Neither digested nor </a:t>
            </a:r>
            <a:r>
              <a:rPr lang="en-IN" sz="2400" dirty="0" err="1">
                <a:solidFill>
                  <a:schemeClr val="tx1"/>
                </a:solidFill>
              </a:rPr>
              <a:t>abserved</a:t>
            </a:r>
            <a:r>
              <a:rPr lang="en-IN" sz="2400" dirty="0">
                <a:solidFill>
                  <a:schemeClr val="tx1"/>
                </a:solidFill>
              </a:rPr>
              <a:t>.</a:t>
            </a:r>
          </a:p>
          <a:p>
            <a:r>
              <a:rPr lang="en-IN" sz="2400" dirty="0">
                <a:solidFill>
                  <a:schemeClr val="tx1"/>
                </a:solidFill>
              </a:rPr>
              <a:t>Two types of dietary fibre are:</a:t>
            </a:r>
          </a:p>
          <a:p>
            <a:pPr marL="0" indent="0">
              <a:buNone/>
            </a:pPr>
            <a:r>
              <a:rPr lang="en-IN" sz="2400" dirty="0">
                <a:solidFill>
                  <a:schemeClr val="tx1"/>
                </a:solidFill>
              </a:rPr>
              <a:t>                       SOLUBLE</a:t>
            </a:r>
          </a:p>
          <a:p>
            <a:pPr marL="0" indent="0">
              <a:buNone/>
            </a:pPr>
            <a:r>
              <a:rPr lang="en-IN" sz="2400" dirty="0">
                <a:solidFill>
                  <a:schemeClr val="tx1"/>
                </a:solidFill>
              </a:rPr>
              <a:t>                       INSOLUBLE</a:t>
            </a:r>
          </a:p>
          <a:p>
            <a:r>
              <a:rPr lang="en-IN" sz="2400" dirty="0">
                <a:solidFill>
                  <a:schemeClr val="tx1"/>
                </a:solidFill>
              </a:rPr>
              <a:t>INSOLUBLE – Predominant</a:t>
            </a:r>
          </a:p>
          <a:p>
            <a:pPr marL="0" indent="0">
              <a:buNone/>
            </a:pPr>
            <a:r>
              <a:rPr lang="en-IN" sz="2400" dirty="0">
                <a:solidFill>
                  <a:schemeClr val="tx1"/>
                </a:solidFill>
              </a:rPr>
              <a:t>                         </a:t>
            </a:r>
            <a:r>
              <a:rPr lang="en-IN" sz="2400" dirty="0" err="1">
                <a:solidFill>
                  <a:schemeClr val="tx1"/>
                </a:solidFill>
              </a:rPr>
              <a:t>Speedsup</a:t>
            </a:r>
            <a:r>
              <a:rPr lang="en-IN" sz="2400" dirty="0">
                <a:solidFill>
                  <a:schemeClr val="tx1"/>
                </a:solidFill>
              </a:rPr>
              <a:t> digestion</a:t>
            </a:r>
          </a:p>
          <a:p>
            <a:r>
              <a:rPr lang="en-IN" sz="2400" dirty="0">
                <a:solidFill>
                  <a:schemeClr val="tx1"/>
                </a:solidFill>
              </a:rPr>
              <a:t>SOLUBLE- Regulates blood sugar levels</a:t>
            </a:r>
          </a:p>
          <a:p>
            <a:r>
              <a:rPr lang="en-IN" sz="2400" dirty="0">
                <a:solidFill>
                  <a:schemeClr val="tx1"/>
                </a:solidFill>
              </a:rPr>
              <a:t>Source:- WHEAT , MAIZE , JOWAR, MOST FRUITS , RAGI .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AF6E4C79-276C-0D08-8DE0-7BD7B70A06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3371" y="1003905"/>
            <a:ext cx="4376212" cy="480180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648578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68F8AB-B66F-CC87-9DC9-4A30E5CD2B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>
                <a:solidFill>
                  <a:schemeClr val="tx1"/>
                </a:solidFill>
              </a:rPr>
              <a:t>MICROBES AS NUTRACEUTICALS: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7EB245-C1CB-D433-7AD5-DCAAE64768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sz="2400"/>
              <a:t>There are many microorganisms have Nutraceutical properties.</a:t>
            </a:r>
          </a:p>
          <a:p>
            <a:pPr marL="0" indent="0">
              <a:buNone/>
            </a:pPr>
            <a:r>
              <a:rPr lang="en-IN" sz="2400" i="1"/>
              <a:t>      </a:t>
            </a:r>
            <a:r>
              <a:rPr lang="en-IN" sz="2400" b="1"/>
              <a:t>Lactobacillus</a:t>
            </a:r>
            <a:r>
              <a:rPr lang="en-IN" sz="2400"/>
              <a:t> bacteria </a:t>
            </a:r>
          </a:p>
          <a:p>
            <a:pPr marL="0" indent="0">
              <a:buNone/>
            </a:pPr>
            <a:r>
              <a:rPr lang="en-IN" sz="2400"/>
              <a:t>      bifidobacterium </a:t>
            </a:r>
            <a:r>
              <a:rPr lang="en-IN" sz="2400" i="1"/>
              <a:t>streptococcus </a:t>
            </a:r>
            <a:r>
              <a:rPr lang="en-IN" sz="2400"/>
              <a:t>salvarius</a:t>
            </a:r>
          </a:p>
          <a:p>
            <a:pPr marL="0" indent="0">
              <a:buNone/>
            </a:pPr>
            <a:r>
              <a:rPr lang="en-IN" sz="2400" i="1"/>
              <a:t>      saccharomyces , </a:t>
            </a:r>
            <a:r>
              <a:rPr lang="en-IN" sz="2400"/>
              <a:t>gives health benefits due to their action.</a:t>
            </a:r>
          </a:p>
          <a:p>
            <a:r>
              <a:rPr lang="en-IN" sz="2400"/>
              <a:t>PROBIOTICS AND PREBIOTICS</a:t>
            </a:r>
          </a:p>
          <a:p>
            <a:endParaRPr lang="en-US" i="1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8D9B3E85-CB99-C710-F911-45E19DE12F15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8410" y="2160589"/>
            <a:ext cx="3305164" cy="36451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42822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2FC77F-D034-F663-216E-A4DB0F43F7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u="sng"/>
              <a:t>PROBIOTICS :</a:t>
            </a:r>
            <a:endParaRPr lang="en-US" b="1" u="sn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F11FF8-5027-8597-4923-36CA00CD41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sz="2400"/>
              <a:t>PROBIOTICS are live microbial food or feed supplements that benefit human health by microbial balance in the intestine.</a:t>
            </a:r>
          </a:p>
          <a:p>
            <a:r>
              <a:rPr lang="en-IN" sz="2400"/>
              <a:t>Microorganisms used as probiotics mainly include , Lactobacillus, Enterococcus.</a:t>
            </a:r>
          </a:p>
          <a:p>
            <a:r>
              <a:rPr lang="en-IN" sz="2400"/>
              <a:t>Other probiotics include strains of yeast belongs to Saccharomyces cerevisiae species.</a:t>
            </a:r>
          </a:p>
          <a:p>
            <a:r>
              <a:rPr lang="en-IN" sz="2400"/>
              <a:t>Probiotic diary products like </a:t>
            </a:r>
            <a:r>
              <a:rPr lang="en-IN" sz="2400" b="1"/>
              <a:t>YOGHURT </a:t>
            </a:r>
            <a:r>
              <a:rPr lang="en-IN" sz="2400"/>
              <a:t>are good source of probiotics.</a:t>
            </a:r>
          </a:p>
          <a:p>
            <a:pPr marL="0" indent="0">
              <a:buNone/>
            </a:pPr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C5092627-868E-FE6D-3492-DBA4BB637B90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4765" y="2467430"/>
            <a:ext cx="3843058" cy="288229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62802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1E59DF-7A27-0216-E25C-694D39DFC1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u="sng">
                <a:solidFill>
                  <a:schemeClr val="tx1"/>
                </a:solidFill>
              </a:rPr>
              <a:t>PREBIOTICS</a:t>
            </a:r>
            <a:endParaRPr lang="en-US" b="1" u="sng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0D60DC-6232-998A-09C4-CC10C6CD74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sz="2400"/>
              <a:t>Promote the growth of probiotics.</a:t>
            </a:r>
          </a:p>
          <a:p>
            <a:r>
              <a:rPr lang="en-IN" sz="2400"/>
              <a:t>They are non-digestible food ingredients.</a:t>
            </a:r>
          </a:p>
          <a:p>
            <a:r>
              <a:rPr lang="en-IN" sz="2400"/>
              <a:t>Prebiotics include dietary fibre and fructo oligosaccharides.</a:t>
            </a:r>
          </a:p>
          <a:p>
            <a:r>
              <a:rPr lang="en-IN" sz="2400"/>
              <a:t>Source – Honey , beer , onian , Banana.</a:t>
            </a:r>
          </a:p>
          <a:p>
            <a:pPr marL="0" indent="0">
              <a:buNone/>
            </a:pPr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535E8648-7073-A0D8-EAF1-332F6C7B03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6474" y="1930400"/>
            <a:ext cx="3086100" cy="416348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033674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3E3A7E-9DBB-6B63-8D73-4B5C95CF04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>
                <a:solidFill>
                  <a:schemeClr val="tx2">
                    <a:lumMod val="50000"/>
                  </a:schemeClr>
                </a:solidFill>
              </a:rPr>
              <a:t>                 </a:t>
            </a:r>
            <a:r>
              <a:rPr lang="en-IN" b="1" u="sng">
                <a:solidFill>
                  <a:schemeClr val="tx1"/>
                </a:solidFill>
              </a:rPr>
              <a:t>HISTORY</a:t>
            </a:r>
            <a:endParaRPr lang="en-US" b="1" u="sng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4B297F-1265-499E-F7EF-475784EED9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en-IN" sz="6000" dirty="0">
                <a:solidFill>
                  <a:schemeClr val="tx1"/>
                </a:solidFill>
              </a:rPr>
              <a:t>The word Nutraceutical was coined in 1989 by </a:t>
            </a:r>
            <a:r>
              <a:rPr lang="en-IN" sz="6000" dirty="0" err="1">
                <a:solidFill>
                  <a:schemeClr val="tx1"/>
                </a:solidFill>
              </a:rPr>
              <a:t>Dr.</a:t>
            </a:r>
            <a:r>
              <a:rPr lang="en-IN" sz="6000" dirty="0">
                <a:solidFill>
                  <a:schemeClr val="tx1"/>
                </a:solidFill>
              </a:rPr>
              <a:t> Stephen De </a:t>
            </a:r>
            <a:r>
              <a:rPr lang="en-IN" sz="6000" dirty="0" err="1">
                <a:solidFill>
                  <a:schemeClr val="tx1"/>
                </a:solidFill>
              </a:rPr>
              <a:t>Felice</a:t>
            </a:r>
            <a:r>
              <a:rPr lang="en-IN" sz="6000" dirty="0">
                <a:solidFill>
                  <a:schemeClr val="tx1"/>
                </a:solidFill>
              </a:rPr>
              <a:t>.</a:t>
            </a:r>
          </a:p>
          <a:p>
            <a:r>
              <a:rPr lang="en-IN" sz="6000" dirty="0">
                <a:solidFill>
                  <a:schemeClr val="tx1"/>
                </a:solidFill>
              </a:rPr>
              <a:t>The Greek physician </a:t>
            </a:r>
            <a:r>
              <a:rPr lang="en-IN" sz="6000" dirty="0" err="1">
                <a:solidFill>
                  <a:schemeClr val="tx1"/>
                </a:solidFill>
              </a:rPr>
              <a:t>Hyppocrates</a:t>
            </a:r>
            <a:r>
              <a:rPr lang="en-IN" sz="6000" dirty="0">
                <a:solidFill>
                  <a:schemeClr val="tx1"/>
                </a:solidFill>
              </a:rPr>
              <a:t>, also known as the ” FATHER OF MEDICINE ” </a:t>
            </a:r>
            <a:r>
              <a:rPr lang="en-IN" sz="6000" b="1" u="sng" dirty="0">
                <a:solidFill>
                  <a:schemeClr val="tx1"/>
                </a:solidFill>
              </a:rPr>
              <a:t>SAID.   </a:t>
            </a:r>
            <a:endParaRPr lang="en-IN" sz="6000" dirty="0">
              <a:solidFill>
                <a:schemeClr val="tx1"/>
              </a:solidFill>
            </a:endParaRPr>
          </a:p>
          <a:p>
            <a:r>
              <a:rPr lang="en-IN" sz="6000" b="1" dirty="0">
                <a:solidFill>
                  <a:schemeClr val="tx1"/>
                </a:solidFill>
              </a:rPr>
              <a:t>            “ LET THY FOOD BE THY MEDICINE, AND THE MEDICINE BE</a:t>
            </a:r>
          </a:p>
          <a:p>
            <a:pPr marL="0" indent="0">
              <a:buNone/>
            </a:pPr>
            <a:r>
              <a:rPr lang="en-IN" sz="6000" b="1" dirty="0">
                <a:solidFill>
                  <a:schemeClr val="tx1"/>
                </a:solidFill>
              </a:rPr>
              <a:t>                THY FOOD ”.                              </a:t>
            </a:r>
          </a:p>
          <a:p>
            <a:pPr marL="0" indent="0">
              <a:buNone/>
            </a:pPr>
            <a:r>
              <a:rPr lang="en-IN" sz="6000" b="1" u="sng" dirty="0">
                <a:solidFill>
                  <a:schemeClr val="tx1"/>
                </a:solidFill>
              </a:rPr>
              <a:t> The philosophy behind is : </a:t>
            </a:r>
            <a:endParaRPr lang="en-IN" sz="60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IN" sz="2000" b="1" dirty="0">
                <a:solidFill>
                  <a:schemeClr val="tx1"/>
                </a:solidFill>
              </a:rPr>
              <a:t>                         </a:t>
            </a:r>
            <a:r>
              <a:rPr lang="en-IN" sz="2800" b="1" dirty="0">
                <a:solidFill>
                  <a:schemeClr val="tx1"/>
                </a:solidFill>
              </a:rPr>
              <a:t> </a:t>
            </a:r>
          </a:p>
          <a:p>
            <a:pPr marL="0" indent="0">
              <a:buNone/>
            </a:pPr>
            <a:r>
              <a:rPr lang="en-IN" sz="2800" b="1" dirty="0"/>
              <a:t>              </a:t>
            </a:r>
            <a:r>
              <a:rPr lang="en-IN" sz="5800" b="1" dirty="0"/>
              <a:t>   </a:t>
            </a:r>
          </a:p>
          <a:p>
            <a:pPr marL="0" indent="0">
              <a:buNone/>
            </a:pPr>
            <a:r>
              <a:rPr lang="en-IN" sz="5800" b="1" dirty="0">
                <a:solidFill>
                  <a:schemeClr val="accent5">
                    <a:lumMod val="75000"/>
                  </a:schemeClr>
                </a:solidFill>
              </a:rPr>
              <a:t>                       </a:t>
            </a:r>
          </a:p>
          <a:p>
            <a:pPr marL="0" indent="0">
              <a:buNone/>
            </a:pPr>
            <a:r>
              <a:rPr lang="en-IN" sz="5800" b="1" dirty="0">
                <a:solidFill>
                  <a:schemeClr val="accent5">
                    <a:lumMod val="75000"/>
                  </a:schemeClr>
                </a:solidFill>
              </a:rPr>
              <a:t>                         </a:t>
            </a:r>
            <a:r>
              <a:rPr lang="en-IN" sz="7400" b="1" dirty="0">
                <a:solidFill>
                  <a:schemeClr val="accent5">
                    <a:lumMod val="75000"/>
                  </a:schemeClr>
                </a:solidFill>
              </a:rPr>
              <a:t>“ FOCUS ON PREVENTION ”</a:t>
            </a:r>
          </a:p>
          <a:p>
            <a:pPr marL="0" indent="0">
              <a:buNone/>
            </a:pPr>
            <a:r>
              <a:rPr lang="en-IN" sz="2000" b="1" u="sng" dirty="0">
                <a:solidFill>
                  <a:schemeClr val="accent5">
                    <a:lumMod val="75000"/>
                  </a:schemeClr>
                </a:solidFill>
              </a:rPr>
              <a:t>                  </a:t>
            </a:r>
            <a:r>
              <a:rPr lang="en-IN" sz="2000" b="1" dirty="0">
                <a:solidFill>
                  <a:schemeClr val="accent5">
                    <a:lumMod val="75000"/>
                  </a:schemeClr>
                </a:solidFill>
              </a:rPr>
              <a:t>              </a:t>
            </a:r>
            <a:r>
              <a:rPr lang="en-IN" sz="2000" b="1" u="sng" dirty="0">
                <a:solidFill>
                  <a:schemeClr val="accent5">
                    <a:lumMod val="75000"/>
                  </a:schemeClr>
                </a:solidFill>
              </a:rPr>
              <a:t>            </a:t>
            </a:r>
            <a:r>
              <a:rPr lang="en-IN" sz="2000" b="1" dirty="0">
                <a:solidFill>
                  <a:schemeClr val="accent5">
                    <a:lumMod val="75000"/>
                  </a:schemeClr>
                </a:solidFill>
              </a:rPr>
              <a:t>  </a:t>
            </a:r>
            <a:endParaRPr lang="en-IN" sz="2000" b="1" u="sng" dirty="0">
              <a:solidFill>
                <a:schemeClr val="accent5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IN" sz="2000" b="1" u="sng" dirty="0"/>
              <a:t>          </a:t>
            </a:r>
            <a:r>
              <a:rPr lang="en-IN" sz="1800" b="1" kern="1200" dirty="0">
                <a:solidFill>
                  <a:srgbClr val="404040"/>
                </a:solidFill>
                <a:effectLst/>
                <a:latin typeface="Trebuchet MS" panose="020B0603020202020204" pitchFamily="34" charset="0"/>
                <a:ea typeface="+mn-ea"/>
                <a:cs typeface="+mn-cs"/>
              </a:rPr>
              <a:t> </a:t>
            </a:r>
            <a:endParaRPr lang="en-US" sz="2000" b="1" u="sng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915728F6-A442-CCAA-9234-8E5072F00613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6383" y="883451"/>
            <a:ext cx="1858763" cy="282262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D1F0E4A3-8094-E94B-1CBC-719D5D89C1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0178" y="3967927"/>
            <a:ext cx="2381250" cy="23812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69833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D55C0FA-F748-BA9A-FD59-BFF70A2152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749905"/>
            <a:ext cx="8596668" cy="5291457"/>
          </a:xfrm>
        </p:spPr>
        <p:txBody>
          <a:bodyPr/>
          <a:lstStyle/>
          <a:p>
            <a:r>
              <a:rPr lang="en-IN" sz="2400" dirty="0">
                <a:solidFill>
                  <a:srgbClr val="FFC000"/>
                </a:solidFill>
              </a:rPr>
              <a:t>Foundation of Innovation in Medicine ( FIM ) defined Nutraceutical as </a:t>
            </a:r>
          </a:p>
          <a:p>
            <a:pPr marL="0" indent="0">
              <a:buNone/>
            </a:pPr>
            <a:r>
              <a:rPr lang="en-IN" sz="2400" dirty="0"/>
              <a:t>      </a:t>
            </a:r>
            <a:r>
              <a:rPr lang="en-IN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IN" sz="2400" b="1" dirty="0">
                <a:solidFill>
                  <a:schemeClr val="accent5">
                    <a:lumMod val="50000"/>
                  </a:schemeClr>
                </a:solidFill>
              </a:rPr>
              <a:t>‘any substance that may be considered as food or part        of food and provides medical and health benefits ’</a:t>
            </a:r>
          </a:p>
          <a:p>
            <a:endParaRPr lang="en-IN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IN" sz="2400" dirty="0">
                <a:solidFill>
                  <a:schemeClr val="accent5">
                    <a:lumMod val="50000"/>
                  </a:schemeClr>
                </a:solidFill>
              </a:rPr>
              <a:t>The term Nutraceutical was coined by combining the two terms</a:t>
            </a:r>
            <a:r>
              <a:rPr lang="en-IN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  <a:p>
            <a:pPr marL="0" indent="0">
              <a:buNone/>
            </a:pPr>
            <a:r>
              <a:rPr lang="en-IN" dirty="0">
                <a:solidFill>
                  <a:schemeClr val="accent5">
                    <a:lumMod val="50000"/>
                  </a:schemeClr>
                </a:solidFill>
              </a:rPr>
              <a:t>                </a:t>
            </a:r>
            <a:r>
              <a:rPr lang="en-IN" sz="2800" b="1" dirty="0">
                <a:solidFill>
                  <a:srgbClr val="002060"/>
                </a:solidFill>
              </a:rPr>
              <a:t>NUTRITION</a:t>
            </a:r>
            <a:r>
              <a:rPr lang="en-IN" dirty="0">
                <a:solidFill>
                  <a:schemeClr val="accent5">
                    <a:lumMod val="50000"/>
                  </a:schemeClr>
                </a:solidFill>
              </a:rPr>
              <a:t>       </a:t>
            </a:r>
            <a:r>
              <a:rPr lang="en-IN" sz="2400" b="1" dirty="0">
                <a:solidFill>
                  <a:schemeClr val="accent5">
                    <a:lumMod val="50000"/>
                  </a:schemeClr>
                </a:solidFill>
              </a:rPr>
              <a:t>+</a:t>
            </a:r>
            <a:r>
              <a:rPr lang="en-IN" dirty="0">
                <a:solidFill>
                  <a:schemeClr val="accent5">
                    <a:lumMod val="50000"/>
                  </a:schemeClr>
                </a:solidFill>
              </a:rPr>
              <a:t>       </a:t>
            </a:r>
            <a:r>
              <a:rPr lang="en-IN" sz="2400" b="1" dirty="0">
                <a:solidFill>
                  <a:srgbClr val="002060"/>
                </a:solidFill>
              </a:rPr>
              <a:t>PHARMACEUTICAL</a:t>
            </a:r>
          </a:p>
        </p:txBody>
      </p:sp>
      <p:pic>
        <p:nvPicPr>
          <p:cNvPr id="10" name="Picture 10">
            <a:extLst>
              <a:ext uri="{FF2B5EF4-FFF2-40B4-BE49-F238E27FC236}">
                <a16:creationId xmlns:a16="http://schemas.microsoft.com/office/drawing/2014/main" id="{B572A596-89E8-B532-7BF5-FA9FC0B6AD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7318" y="4541765"/>
            <a:ext cx="9536460" cy="19654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33714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A7F4067-B87C-3C70-2099-FC95EF4B55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7334" y="1144589"/>
            <a:ext cx="4717142" cy="388077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IN" sz="3600" b="1">
                <a:solidFill>
                  <a:srgbClr val="002060"/>
                </a:solidFill>
              </a:rPr>
              <a:t>NUTRITION</a:t>
            </a:r>
          </a:p>
          <a:p>
            <a:pPr marL="0" indent="0">
              <a:buNone/>
            </a:pPr>
            <a:endParaRPr lang="en-IN" sz="3600" b="1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IN" sz="3600" b="1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IN" sz="3600" b="1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IN" sz="3600">
                <a:solidFill>
                  <a:srgbClr val="002060"/>
                </a:solidFill>
              </a:rPr>
              <a:t>Nutrients that may prevent the disease</a:t>
            </a:r>
            <a:endParaRPr lang="en-US" sz="3600">
              <a:solidFill>
                <a:srgbClr val="002060"/>
              </a:solidFill>
            </a:endParaRP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C79F9B7F-E4D1-3871-128B-63BDE22BB6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37477" y="1144589"/>
            <a:ext cx="4717142" cy="388077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IN" sz="3600" b="1">
                <a:solidFill>
                  <a:srgbClr val="002060"/>
                </a:solidFill>
              </a:rPr>
              <a:t>PHARMACEUTICAL</a:t>
            </a:r>
          </a:p>
          <a:p>
            <a:pPr marL="0" indent="0">
              <a:buNone/>
            </a:pPr>
            <a:endParaRPr lang="en-IN" sz="3600" b="1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IN" sz="3600" b="1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IN" sz="3600" b="1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IN" sz="3600">
                <a:solidFill>
                  <a:srgbClr val="002060"/>
                </a:solidFill>
              </a:rPr>
              <a:t>Drugs used in the treatment of Disease</a:t>
            </a:r>
            <a:endParaRPr lang="en-US" sz="3600">
              <a:solidFill>
                <a:srgbClr val="002060"/>
              </a:solidFill>
            </a:endParaRPr>
          </a:p>
        </p:txBody>
      </p:sp>
      <p:pic>
        <p:nvPicPr>
          <p:cNvPr id="13" name="Picture 13">
            <a:extLst>
              <a:ext uri="{FF2B5EF4-FFF2-40B4-BE49-F238E27FC236}">
                <a16:creationId xmlns:a16="http://schemas.microsoft.com/office/drawing/2014/main" id="{BA35E272-D98C-D8D6-D1BA-47F4945599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381" y="1663136"/>
            <a:ext cx="1898953" cy="17658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14">
            <a:extLst>
              <a:ext uri="{FF2B5EF4-FFF2-40B4-BE49-F238E27FC236}">
                <a16:creationId xmlns:a16="http://schemas.microsoft.com/office/drawing/2014/main" id="{870BE520-A8EF-C5E1-90D9-DD5B5EE85A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7642" y="1767989"/>
            <a:ext cx="2344833" cy="17252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655409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9BBB77-C28B-0FA4-251E-09ACDA5E96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u="sng">
                <a:solidFill>
                  <a:srgbClr val="FF0000"/>
                </a:solidFill>
              </a:rPr>
              <a:t>NUTRACEUTICALS comprises of:</a:t>
            </a:r>
            <a:endParaRPr lang="en-US" b="1" u="sng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3F3225-BBE6-3F5F-97C3-4235985DDB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IN" sz="2400">
                <a:solidFill>
                  <a:schemeClr val="tx2">
                    <a:lumMod val="50000"/>
                  </a:schemeClr>
                </a:solidFill>
              </a:rPr>
              <a:t>NUTRIENTS :      Substances which contains nutritional      </a:t>
            </a:r>
          </a:p>
          <a:p>
            <a:pPr marL="0" indent="0">
              <a:buNone/>
            </a:pPr>
            <a:r>
              <a:rPr lang="en-IN" sz="2400">
                <a:solidFill>
                  <a:schemeClr val="tx2">
                    <a:lumMod val="50000"/>
                  </a:schemeClr>
                </a:solidFill>
              </a:rPr>
              <a:t>                             functions, such as– Vitamins, Amino acids</a:t>
            </a:r>
          </a:p>
          <a:p>
            <a:pPr marL="0" indent="0">
              <a:buNone/>
            </a:pPr>
            <a:endParaRPr lang="en-IN" sz="240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en-IN" sz="2400">
                <a:solidFill>
                  <a:schemeClr val="tx2">
                    <a:lumMod val="50000"/>
                  </a:schemeClr>
                </a:solidFill>
              </a:rPr>
              <a:t>HERBALS    :      Botanical products.</a:t>
            </a:r>
          </a:p>
          <a:p>
            <a:endParaRPr lang="en-IN" sz="240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en-IN" sz="2400">
                <a:solidFill>
                  <a:schemeClr val="tx2">
                    <a:lumMod val="50000"/>
                  </a:schemeClr>
                </a:solidFill>
              </a:rPr>
              <a:t>DIETARY SUPPLEMENTS : Probiotics , Prebiotics ,</a:t>
            </a:r>
          </a:p>
          <a:p>
            <a:pPr marL="0" indent="0">
              <a:buNone/>
            </a:pPr>
            <a:r>
              <a:rPr lang="en-IN" sz="2400">
                <a:solidFill>
                  <a:schemeClr val="tx2">
                    <a:lumMod val="50000"/>
                  </a:schemeClr>
                </a:solidFill>
              </a:rPr>
              <a:t>                                         Antioxidants</a:t>
            </a:r>
          </a:p>
          <a:p>
            <a:pPr marL="0" indent="0">
              <a:buNone/>
            </a:pPr>
            <a:endParaRPr lang="en-US" sz="240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98609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32233D-C35E-E6EA-F92F-2F962BE923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b="1">
                <a:solidFill>
                  <a:schemeClr val="tx1"/>
                </a:solidFill>
              </a:rPr>
              <a:t>Areas covered by Nutraceutical products -</a:t>
            </a:r>
            <a:endParaRPr lang="en-US" b="1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2B74F0-A550-0134-AAA9-6D5E127DB1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IN" sz="2400"/>
              <a:t>Therapeutic areas such as –</a:t>
            </a:r>
          </a:p>
          <a:p>
            <a:pPr marL="0" indent="0">
              <a:buNone/>
            </a:pPr>
            <a:r>
              <a:rPr lang="en-IN" sz="2400"/>
              <a:t>                               Cold and cough </a:t>
            </a:r>
          </a:p>
          <a:p>
            <a:pPr marL="0" indent="0">
              <a:buNone/>
            </a:pPr>
            <a:r>
              <a:rPr lang="en-IN" sz="2400"/>
              <a:t>                               Digestion</a:t>
            </a:r>
          </a:p>
          <a:p>
            <a:pPr marL="0" indent="0">
              <a:buNone/>
            </a:pPr>
            <a:r>
              <a:rPr lang="en-IN" sz="2400"/>
              <a:t>                               Prevention of certain cancers</a:t>
            </a:r>
          </a:p>
          <a:p>
            <a:pPr marL="0" indent="0">
              <a:buNone/>
            </a:pPr>
            <a:r>
              <a:rPr lang="en-IN" sz="2400"/>
              <a:t>                               Osteoporosis</a:t>
            </a:r>
          </a:p>
          <a:p>
            <a:pPr marL="0" indent="0">
              <a:buNone/>
            </a:pPr>
            <a:r>
              <a:rPr lang="en-IN" sz="2400"/>
              <a:t>                               Blood pressure</a:t>
            </a:r>
          </a:p>
          <a:p>
            <a:pPr marL="0" indent="0">
              <a:buNone/>
            </a:pPr>
            <a:r>
              <a:rPr lang="en-IN" sz="2400"/>
              <a:t>                               Cho lesterol</a:t>
            </a:r>
          </a:p>
          <a:p>
            <a:pPr marL="0" indent="0">
              <a:buNone/>
            </a:pPr>
            <a:r>
              <a:rPr lang="en-IN" sz="2400"/>
              <a:t>                               Diabetes                  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D611D0DF-5AC8-4D12-0D83-C3161DF78C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192" y="1141791"/>
            <a:ext cx="3834235" cy="255935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923584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E4723E-8BA4-F8BF-3D83-476658A27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b="1">
                <a:solidFill>
                  <a:schemeClr val="tx1"/>
                </a:solidFill>
              </a:rPr>
              <a:t>PHYTOCHEMICALS AS NUTRACEUTICALS:</a:t>
            </a:r>
            <a:endParaRPr lang="en-US" b="1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2C3421-C5AC-9A41-9D0C-D5F4ABD231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4370840"/>
          </a:xfrm>
        </p:spPr>
        <p:txBody>
          <a:bodyPr>
            <a:normAutofit fontScale="92500"/>
          </a:bodyPr>
          <a:lstStyle/>
          <a:p>
            <a:r>
              <a:rPr lang="en-IN" sz="2400">
                <a:solidFill>
                  <a:schemeClr val="accent5">
                    <a:lumMod val="50000"/>
                  </a:schemeClr>
                </a:solidFill>
              </a:rPr>
              <a:t>Most of them exhibit their activity as </a:t>
            </a:r>
            <a:r>
              <a:rPr lang="en-IN">
                <a:solidFill>
                  <a:schemeClr val="accent5">
                    <a:lumMod val="50000"/>
                  </a:schemeClr>
                </a:solidFill>
              </a:rPr>
              <a:t>–</a:t>
            </a:r>
          </a:p>
          <a:p>
            <a:pPr marL="0" indent="0">
              <a:buNone/>
            </a:pPr>
            <a:r>
              <a:rPr lang="en-IN">
                <a:solidFill>
                  <a:schemeClr val="accent5">
                    <a:lumMod val="50000"/>
                  </a:schemeClr>
                </a:solidFill>
              </a:rPr>
              <a:t>                             </a:t>
            </a:r>
            <a:r>
              <a:rPr lang="en-IN">
                <a:solidFill>
                  <a:srgbClr val="FFC000"/>
                </a:solidFill>
              </a:rPr>
              <a:t>Antioxidant</a:t>
            </a:r>
          </a:p>
          <a:p>
            <a:pPr marL="0" indent="0">
              <a:buNone/>
            </a:pPr>
            <a:r>
              <a:rPr lang="en-IN">
                <a:solidFill>
                  <a:srgbClr val="FFC000"/>
                </a:solidFill>
              </a:rPr>
              <a:t>                             Detoxify agent</a:t>
            </a:r>
          </a:p>
          <a:p>
            <a:pPr marL="0" indent="0">
              <a:buNone/>
            </a:pPr>
            <a:r>
              <a:rPr lang="en-IN">
                <a:solidFill>
                  <a:srgbClr val="FFC000"/>
                </a:solidFill>
              </a:rPr>
              <a:t>                             Or simply by physico – chemical in case of dietary fibres.</a:t>
            </a:r>
          </a:p>
          <a:p>
            <a:pPr marL="0" indent="0">
              <a:buNone/>
            </a:pPr>
            <a:endParaRPr lang="en-IN">
              <a:solidFill>
                <a:srgbClr val="FFC000"/>
              </a:solidFill>
            </a:endParaRPr>
          </a:p>
          <a:p>
            <a:r>
              <a:rPr lang="en-IN" sz="2400">
                <a:solidFill>
                  <a:schemeClr val="accent5">
                    <a:lumMod val="75000"/>
                  </a:schemeClr>
                </a:solidFill>
              </a:rPr>
              <a:t>The major phytonutrients identified to have Nutraceutical properties include:</a:t>
            </a:r>
          </a:p>
          <a:p>
            <a:pPr marL="0" indent="0">
              <a:buNone/>
            </a:pPr>
            <a:r>
              <a:rPr lang="en-IN" sz="2400">
                <a:solidFill>
                  <a:schemeClr val="accent5">
                    <a:lumMod val="75000"/>
                  </a:schemeClr>
                </a:solidFill>
              </a:rPr>
              <a:t>                     </a:t>
            </a:r>
            <a:r>
              <a:rPr lang="en-IN">
                <a:solidFill>
                  <a:schemeClr val="accent3"/>
                </a:solidFill>
              </a:rPr>
              <a:t>Isoprenoids             </a:t>
            </a:r>
          </a:p>
          <a:p>
            <a:pPr marL="0" indent="0">
              <a:buNone/>
            </a:pPr>
            <a:r>
              <a:rPr lang="en-IN">
                <a:solidFill>
                  <a:schemeClr val="accent3"/>
                </a:solidFill>
              </a:rPr>
              <a:t>                            polyphonics             </a:t>
            </a:r>
          </a:p>
          <a:p>
            <a:pPr marL="0" indent="0">
              <a:buNone/>
            </a:pPr>
            <a:endParaRPr lang="en-IN" sz="2400">
              <a:solidFill>
                <a:schemeClr val="accent5">
                  <a:lumMod val="75000"/>
                </a:schemeClr>
              </a:solidFill>
            </a:endParaRPr>
          </a:p>
          <a:p>
            <a:endParaRPr lang="en-US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FC9A7A42-9E7D-2C86-0132-81BF397228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9910" y="314476"/>
            <a:ext cx="3076563" cy="249645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906183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CB6EF-635B-54D2-8D32-D755CB4E31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u="sng"/>
              <a:t>ISOPRENOIDS</a:t>
            </a:r>
            <a:endParaRPr lang="en-US" b="1" u="sn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F21F45-092E-2397-7409-DF91CAF569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IN" sz="2000">
                <a:solidFill>
                  <a:schemeClr val="tx1"/>
                </a:solidFill>
              </a:rPr>
              <a:t>It represents the largest class of phytonutrients.</a:t>
            </a:r>
          </a:p>
          <a:p>
            <a:r>
              <a:rPr lang="en-IN" sz="2000">
                <a:solidFill>
                  <a:schemeClr val="tx1"/>
                </a:solidFill>
              </a:rPr>
              <a:t>Lycopene </a:t>
            </a:r>
          </a:p>
          <a:p>
            <a:pPr marL="0" indent="0">
              <a:buNone/>
            </a:pPr>
            <a:r>
              <a:rPr lang="en-IN" sz="2000">
                <a:solidFill>
                  <a:schemeClr val="tx1"/>
                </a:solidFill>
              </a:rPr>
              <a:t>     beta-carotene</a:t>
            </a:r>
          </a:p>
          <a:p>
            <a:pPr marL="0" indent="0">
              <a:buNone/>
            </a:pPr>
            <a:r>
              <a:rPr lang="en-IN" sz="2000">
                <a:solidFill>
                  <a:schemeClr val="tx1"/>
                </a:solidFill>
              </a:rPr>
              <a:t>     Alpha-carotene , are carotenoid terpenoids.</a:t>
            </a:r>
          </a:p>
          <a:p>
            <a:r>
              <a:rPr lang="en-IN" sz="2000">
                <a:solidFill>
                  <a:schemeClr val="tx1"/>
                </a:solidFill>
              </a:rPr>
              <a:t>Terpenes act as antioxidants.</a:t>
            </a:r>
          </a:p>
          <a:p>
            <a:r>
              <a:rPr lang="en-IN" sz="2000">
                <a:solidFill>
                  <a:schemeClr val="tx1"/>
                </a:solidFill>
              </a:rPr>
              <a:t>Two major terpene subclasses are:</a:t>
            </a:r>
          </a:p>
          <a:p>
            <a:pPr marL="0" indent="0">
              <a:buNone/>
            </a:pPr>
            <a:r>
              <a:rPr lang="en-IN" sz="2000">
                <a:solidFill>
                  <a:schemeClr val="tx1"/>
                </a:solidFill>
              </a:rPr>
              <a:t>                                 CAROTENOIDS</a:t>
            </a:r>
          </a:p>
          <a:p>
            <a:pPr marL="0" indent="0">
              <a:buNone/>
            </a:pPr>
            <a:r>
              <a:rPr lang="en-IN" sz="2000">
                <a:solidFill>
                  <a:schemeClr val="tx1"/>
                </a:solidFill>
              </a:rPr>
              <a:t>                                 LIMONOIDS</a:t>
            </a:r>
          </a:p>
          <a:p>
            <a:pPr marL="0" indent="0">
              <a:buNone/>
            </a:pPr>
            <a:r>
              <a:rPr lang="en-IN"/>
              <a:t>     </a:t>
            </a:r>
          </a:p>
          <a:p>
            <a:pPr marL="0" indent="0">
              <a:buNone/>
            </a:pPr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749AA028-D7E6-0F88-FF5A-C6CDE67EE6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2571" y="816638"/>
            <a:ext cx="3483428" cy="437221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758365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B520A3-AC3E-D9F9-D9FA-4AFB72ADB5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u="sng"/>
              <a:t>POLYPHENOLICS</a:t>
            </a:r>
            <a:endParaRPr lang="en-US" b="1" u="sn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2B72EE-8BEA-3D89-295D-67AB1E5D4C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sz="2400">
                <a:solidFill>
                  <a:schemeClr val="tx1"/>
                </a:solidFill>
              </a:rPr>
              <a:t>These PHYTOCHEMICALS include the subclass flavonoids.</a:t>
            </a:r>
          </a:p>
          <a:p>
            <a:r>
              <a:rPr lang="en-IN" sz="2400">
                <a:solidFill>
                  <a:schemeClr val="tx1"/>
                </a:solidFill>
              </a:rPr>
              <a:t>Grapes juice and red wine are good sources.</a:t>
            </a:r>
          </a:p>
          <a:p>
            <a:r>
              <a:rPr lang="en-IN" sz="2400">
                <a:solidFill>
                  <a:schemeClr val="tx1"/>
                </a:solidFill>
              </a:rPr>
              <a:t>Apples, chocolates, and tea are good sources of flavonoids.</a:t>
            </a:r>
          </a:p>
          <a:p>
            <a:r>
              <a:rPr lang="en-IN" sz="2400">
                <a:solidFill>
                  <a:schemeClr val="tx1"/>
                </a:solidFill>
              </a:rPr>
              <a:t>Flavonoids may also decrease the risk of cancer.</a:t>
            </a:r>
          </a:p>
          <a:p>
            <a:r>
              <a:rPr lang="en-IN" sz="2400">
                <a:solidFill>
                  <a:schemeClr val="tx1"/>
                </a:solidFill>
              </a:rPr>
              <a:t>Cherry tomatoes have more flavonoids.</a:t>
            </a:r>
          </a:p>
          <a:p>
            <a:r>
              <a:rPr lang="en-IN" sz="2400">
                <a:solidFill>
                  <a:schemeClr val="tx1"/>
                </a:solidFill>
              </a:rPr>
              <a:t>Flavonoids are not easily destroyed by cooking.</a:t>
            </a:r>
            <a:endParaRPr lang="en-US" sz="2400">
              <a:solidFill>
                <a:schemeClr val="tx1"/>
              </a:solidFill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284E09D9-BF2E-F71A-0D7D-C1B4E6BC46D3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5200" y="2800736"/>
            <a:ext cx="3466436" cy="260047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0541999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9</TotalTime>
  <Words>500</Words>
  <Application>Microsoft Office PowerPoint</Application>
  <PresentationFormat>Widescreen</PresentationFormat>
  <Paragraphs>100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Garamond</vt:lpstr>
      <vt:lpstr>Trebuchet MS</vt:lpstr>
      <vt:lpstr>Organic</vt:lpstr>
      <vt:lpstr>NUTRACEUTICALS</vt:lpstr>
      <vt:lpstr>                 HISTORY</vt:lpstr>
      <vt:lpstr>PowerPoint Presentation</vt:lpstr>
      <vt:lpstr>PowerPoint Presentation</vt:lpstr>
      <vt:lpstr>NUTRACEUTICALS comprises of:</vt:lpstr>
      <vt:lpstr>Areas covered by Nutraceutical products -</vt:lpstr>
      <vt:lpstr>PHYTOCHEMICALS AS NUTRACEUTICALS:</vt:lpstr>
      <vt:lpstr>ISOPRENOIDS</vt:lpstr>
      <vt:lpstr>POLYPHENOLICS</vt:lpstr>
      <vt:lpstr>DIETARY FIBRE :</vt:lpstr>
      <vt:lpstr>MICROBES AS NUTRACEUTICALS:</vt:lpstr>
      <vt:lpstr>PROBIOTICS :</vt:lpstr>
      <vt:lpstr>PREBIOTICS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NUTRACEUTICALS</dc:title>
  <dc:creator>putul.sindhu58@gmail.com</dc:creator>
  <cp:lastModifiedBy>Ajay</cp:lastModifiedBy>
  <cp:revision>8</cp:revision>
  <dcterms:created xsi:type="dcterms:W3CDTF">2022-05-11T14:38:36Z</dcterms:created>
  <dcterms:modified xsi:type="dcterms:W3CDTF">2022-06-07T02:34:25Z</dcterms:modified>
</cp:coreProperties>
</file>