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231A7E3-0965-47C0-AF10-3167B3B390B0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4CCF5C-F985-4F34-B299-D6DA5715462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Criteria For Specimen Rejection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 </a:t>
            </a:r>
            <a:r>
              <a:rPr lang="en-IN" smtClean="0"/>
              <a:t>Versha Prasad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74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Cytology</a:t>
            </a:r>
          </a:p>
          <a:p>
            <a:pPr marL="0" indent="0">
              <a:buNone/>
            </a:pPr>
            <a:r>
              <a:rPr lang="en-US" dirty="0" smtClean="0"/>
              <a:t>• Fixative not added.</a:t>
            </a:r>
          </a:p>
          <a:p>
            <a:pPr marL="0" indent="0">
              <a:buNone/>
            </a:pPr>
            <a:r>
              <a:rPr lang="en-US" dirty="0" smtClean="0"/>
              <a:t>• Unsatisfactory (</a:t>
            </a:r>
            <a:r>
              <a:rPr lang="en-US" dirty="0" err="1" smtClean="0"/>
              <a:t>acellular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b="1" dirty="0" smtClean="0"/>
              <a:t>Histology</a:t>
            </a:r>
          </a:p>
          <a:p>
            <a:pPr marL="0" indent="0">
              <a:buNone/>
            </a:pPr>
            <a:r>
              <a:rPr lang="en-US" dirty="0" smtClean="0"/>
              <a:t>• Unresolved mislabeled or unlabeled specimen.</a:t>
            </a:r>
          </a:p>
          <a:p>
            <a:r>
              <a:rPr lang="en-US" dirty="0" smtClean="0"/>
              <a:t>Policy For Handling Rejected Specimens</a:t>
            </a:r>
          </a:p>
          <a:p>
            <a:r>
              <a:rPr lang="en-US" dirty="0" smtClean="0"/>
              <a:t>All specimens will be order entered into the computer. They may then be cancelled or logged off with an explanation of why </a:t>
            </a:r>
            <a:r>
              <a:rPr lang="en-US" dirty="0" err="1" smtClean="0"/>
              <a:t>theywere</a:t>
            </a:r>
            <a:r>
              <a:rPr lang="en-US" dirty="0" smtClean="0"/>
              <a:t> </a:t>
            </a:r>
            <a:r>
              <a:rPr lang="en-US" dirty="0" smtClean="0"/>
              <a:t>unacceptable.</a:t>
            </a:r>
          </a:p>
          <a:p>
            <a:r>
              <a:rPr lang="en-US" dirty="0" smtClean="0"/>
              <a:t>CLIENT WILL BE NOTIFIED OF ANY SPECIMEN PROBLEM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 Other Laboratory Test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18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Thank you</a:t>
            </a:r>
            <a:endParaRPr lang="en-IN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60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sz="5100" dirty="0" smtClean="0"/>
              <a:t>All tests are unique in their testing requirements. To avoid specimen rejection or delayed turnaround times, please check specimen </a:t>
            </a:r>
          </a:p>
          <a:p>
            <a:r>
              <a:rPr lang="en-US" sz="5100" dirty="0" smtClean="0"/>
              <a:t>requirements to insure appropriate collection criteria is met.</a:t>
            </a:r>
          </a:p>
          <a:p>
            <a:r>
              <a:rPr lang="en-US" sz="5100" i="1" dirty="0" smtClean="0"/>
              <a:t>In general, specimens will be rejected for the following reasons:</a:t>
            </a:r>
          </a:p>
          <a:p>
            <a:pPr marL="0" indent="0">
              <a:buNone/>
            </a:pPr>
            <a:r>
              <a:rPr lang="en-US" sz="5100" dirty="0" smtClean="0"/>
              <a:t>        • </a:t>
            </a:r>
            <a:r>
              <a:rPr lang="en-US" sz="5100" dirty="0" smtClean="0"/>
              <a:t>Specimens which are improperly labeled</a:t>
            </a:r>
            <a:r>
              <a:rPr lang="en-US" sz="5100" dirty="0" smtClean="0"/>
              <a:t>.</a:t>
            </a:r>
          </a:p>
          <a:p>
            <a:pPr marL="0" indent="0">
              <a:buNone/>
            </a:pPr>
            <a:r>
              <a:rPr lang="en-US" sz="5100" dirty="0" smtClean="0"/>
              <a:t>        • Specimens in which the quantity is not sufficient for proper processing.</a:t>
            </a:r>
          </a:p>
          <a:p>
            <a:pPr marL="0" indent="0">
              <a:buNone/>
            </a:pPr>
            <a:r>
              <a:rPr lang="en-US" sz="5100" dirty="0" smtClean="0"/>
              <a:t>        • </a:t>
            </a:r>
            <a:r>
              <a:rPr lang="en-US" sz="5100" dirty="0" smtClean="0"/>
              <a:t>Specimens in which there has been a significant time delay between specimen collection and specimen receipt (more than 24 </a:t>
            </a:r>
            <a:r>
              <a:rPr lang="en-US" sz="5100" dirty="0" smtClean="0"/>
              <a:t>hours</a:t>
            </a:r>
            <a:r>
              <a:rPr lang="en-US" sz="5100" dirty="0" smtClean="0"/>
              <a:t>), for which a transport tube/medium was not used and/or specimen results would be compromised</a:t>
            </a:r>
            <a:r>
              <a:rPr lang="en-US" sz="5100" dirty="0" smtClean="0"/>
              <a:t>.</a:t>
            </a:r>
            <a:endParaRPr lang="en-US" sz="5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Criteria For Specimen </a:t>
            </a:r>
            <a:r>
              <a:rPr lang="en-IN" dirty="0" smtClean="0"/>
              <a:t>Rejection</a:t>
            </a:r>
            <a:br>
              <a:rPr lang="en-IN" dirty="0" smtClean="0"/>
            </a:br>
            <a:r>
              <a:rPr lang="en-IN" dirty="0" smtClean="0"/>
              <a:t>General Criteria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40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• Specimens and requisitions which are incompatible (i.e. urine specimen with requisition checked off for sputum).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• Specimens received with no requisition.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• </a:t>
            </a:r>
            <a:r>
              <a:rPr lang="en-US" sz="2400" dirty="0">
                <a:solidFill>
                  <a:prstClr val="black"/>
                </a:solidFill>
              </a:rPr>
              <a:t>Liquid specimens which are not sent in sterile, dry, </a:t>
            </a:r>
            <a:r>
              <a:rPr lang="en-US" sz="2400" dirty="0" err="1">
                <a:solidFill>
                  <a:prstClr val="black"/>
                </a:solidFill>
              </a:rPr>
              <a:t>leakproof</a:t>
            </a:r>
            <a:r>
              <a:rPr lang="en-US" sz="2400" dirty="0">
                <a:solidFill>
                  <a:prstClr val="black"/>
                </a:solidFill>
              </a:rPr>
              <a:t> containers.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>
                <a:solidFill>
                  <a:prstClr val="black"/>
                </a:solidFill>
              </a:rPr>
              <a:t>• Requisitions which have been contaminated with a liquid specimen.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• SPECIMENS IN SYRINGE WITH NEEDLE ATTACHED. Physician and/or office staff will be contacted to remove needle before specimen will be processed.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  </a:t>
            </a:r>
            <a:r>
              <a:rPr lang="en-US" sz="2400" dirty="0" smtClean="0">
                <a:solidFill>
                  <a:prstClr val="black"/>
                </a:solidFill>
              </a:rPr>
              <a:t>• </a:t>
            </a:r>
            <a:r>
              <a:rPr lang="en-US" sz="2400" dirty="0" err="1">
                <a:solidFill>
                  <a:prstClr val="black"/>
                </a:solidFill>
              </a:rPr>
              <a:t>Hemolyzed</a:t>
            </a:r>
            <a:r>
              <a:rPr lang="en-US" sz="2400" dirty="0">
                <a:solidFill>
                  <a:prstClr val="black"/>
                </a:solidFill>
              </a:rPr>
              <a:t> or clotted blood specimens (for many tests)</a:t>
            </a:r>
            <a:r>
              <a:rPr lang="en-US" sz="1500" dirty="0">
                <a:solidFill>
                  <a:prstClr val="black"/>
                </a:solidFill>
              </a:rPr>
              <a:t>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Criteria For Specimen Rejection</a:t>
            </a:r>
            <a:br>
              <a:rPr lang="en-IN" dirty="0"/>
            </a:br>
            <a:r>
              <a:rPr lang="en-IN" dirty="0"/>
              <a:t>General Criteria</a:t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10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600" dirty="0" smtClean="0"/>
              <a:t>          In </a:t>
            </a:r>
            <a:r>
              <a:rPr lang="en-US" sz="5600" dirty="0" smtClean="0"/>
              <a:t>addition to the previously mentioned general criteria, some specimens have additional specific criteria for rejection.</a:t>
            </a:r>
          </a:p>
          <a:p>
            <a:pPr marL="0" indent="0">
              <a:buNone/>
            </a:pPr>
            <a:r>
              <a:rPr lang="en-US" sz="5600" b="1" dirty="0" smtClean="0"/>
              <a:t>Routine Microbiology</a:t>
            </a:r>
          </a:p>
          <a:p>
            <a:pPr marL="0" indent="0">
              <a:buNone/>
            </a:pPr>
            <a:r>
              <a:rPr lang="en-US" sz="5600" dirty="0" smtClean="0"/>
              <a:t>The most common reasons to reject a specimen are due to the addition of a preservative (such as formalin or alcohol).</a:t>
            </a:r>
          </a:p>
          <a:p>
            <a:pPr marL="0" indent="0">
              <a:buNone/>
            </a:pPr>
            <a:r>
              <a:rPr lang="en-US" sz="5600" b="1" dirty="0" smtClean="0"/>
              <a:t>• </a:t>
            </a:r>
            <a:r>
              <a:rPr lang="en-US" sz="5600" b="1" dirty="0" smtClean="0"/>
              <a:t>Sputum/Bronchial lavage</a:t>
            </a:r>
            <a:endParaRPr lang="en-US" sz="5600" b="1" dirty="0" smtClean="0"/>
          </a:p>
          <a:p>
            <a:pPr marL="0" indent="0">
              <a:buNone/>
            </a:pPr>
            <a:r>
              <a:rPr lang="en-US" sz="5600" dirty="0" smtClean="0"/>
              <a:t>—Specimens which are poor quality (i.e. saliva) as indicated by gram stain (oral flora, rare polys, presence of epithelial </a:t>
            </a:r>
            <a:r>
              <a:rPr lang="en-US" sz="5600" dirty="0" smtClean="0"/>
              <a:t>cells</a:t>
            </a:r>
            <a:r>
              <a:rPr lang="en-US" sz="5600" dirty="0" smtClean="0"/>
              <a:t>).</a:t>
            </a:r>
          </a:p>
          <a:p>
            <a:pPr marL="0" indent="0">
              <a:buNone/>
            </a:pPr>
            <a:r>
              <a:rPr lang="en-US" sz="5600" dirty="0" smtClean="0"/>
              <a:t>—Limit one (1) per day, not to exceed three (3) per week.</a:t>
            </a:r>
          </a:p>
          <a:p>
            <a:pPr marL="0" indent="0">
              <a:buNone/>
            </a:pPr>
            <a:r>
              <a:rPr lang="en-US" sz="5600" b="1" dirty="0" smtClean="0"/>
              <a:t>• Urine Culture</a:t>
            </a:r>
          </a:p>
          <a:p>
            <a:pPr marL="0" indent="0">
              <a:buNone/>
            </a:pPr>
            <a:r>
              <a:rPr lang="en-US" sz="5600" dirty="0" smtClean="0"/>
              <a:t>—First morning specimen is preferred, but random specimen will be processed.</a:t>
            </a:r>
          </a:p>
          <a:p>
            <a:pPr marL="0" indent="0">
              <a:buNone/>
            </a:pPr>
            <a:r>
              <a:rPr lang="en-US" sz="5600" dirty="0" smtClean="0"/>
              <a:t>—Limit one (1) per day not to exceed three (3) per week.</a:t>
            </a:r>
          </a:p>
          <a:p>
            <a:pPr marL="0" indent="0">
              <a:buNone/>
            </a:pPr>
            <a:r>
              <a:rPr lang="en-US" sz="5600" dirty="0" smtClean="0"/>
              <a:t>—Specimen received after 2 hours of collection if not refrigerated or after 24 hours, if refrigerated</a:t>
            </a:r>
            <a:r>
              <a:rPr lang="en-US" sz="5600" dirty="0" smtClean="0"/>
              <a:t>.</a:t>
            </a:r>
            <a:endParaRPr lang="en-US" sz="5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>
            <a:normAutofit fontScale="90000"/>
          </a:bodyPr>
          <a:lstStyle/>
          <a:p>
            <a:r>
              <a:rPr lang="en-IN" sz="4000" dirty="0"/>
              <a:t>Criteria For Specimen Rejection</a:t>
            </a:r>
            <a:br>
              <a:rPr lang="en-IN" sz="4000" dirty="0"/>
            </a:br>
            <a:r>
              <a:rPr lang="en-IN" sz="4000" dirty="0" smtClean="0"/>
              <a:t>Specific </a:t>
            </a:r>
            <a:r>
              <a:rPr lang="en-IN" sz="4000" dirty="0"/>
              <a:t>Criteria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48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• Urinalysis</a:t>
            </a:r>
          </a:p>
          <a:p>
            <a:pPr marL="0" indent="0">
              <a:buNone/>
            </a:pPr>
            <a:r>
              <a:rPr lang="en-US" dirty="0"/>
              <a:t>—Contaminated specimens-i.e., paper, feces.</a:t>
            </a:r>
          </a:p>
          <a:p>
            <a:pPr marL="0" indent="0">
              <a:buNone/>
            </a:pPr>
            <a:r>
              <a:rPr lang="en-US" dirty="0"/>
              <a:t>—Specimens submitted in improper container.</a:t>
            </a:r>
          </a:p>
          <a:p>
            <a:pPr marL="0" indent="0">
              <a:buNone/>
            </a:pPr>
            <a:r>
              <a:rPr lang="en-US" dirty="0"/>
              <a:t>—Specimen received after 2 hours of collection if not refrigerated or after 8 hours if refrigerated.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Feces</a:t>
            </a:r>
          </a:p>
          <a:p>
            <a:pPr marL="0" indent="0">
              <a:buNone/>
            </a:pPr>
            <a:r>
              <a:rPr lang="en-US" dirty="0"/>
              <a:t>—Specimen submitted in improper container.</a:t>
            </a:r>
          </a:p>
          <a:p>
            <a:pPr marL="0" indent="0">
              <a:buNone/>
            </a:pPr>
            <a:r>
              <a:rPr lang="en-US" b="1" dirty="0"/>
              <a:t>• Other Body Fluids</a:t>
            </a:r>
          </a:p>
          <a:p>
            <a:pPr marL="0" indent="0">
              <a:buNone/>
            </a:pPr>
            <a:r>
              <a:rPr lang="en-US" dirty="0"/>
              <a:t>—No specimen will be rejected without consulting with Technical Specialist or Pathologist.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Blood Cultures</a:t>
            </a:r>
          </a:p>
          <a:p>
            <a:pPr marL="0" indent="0">
              <a:buNone/>
            </a:pPr>
            <a:r>
              <a:rPr lang="en-US" dirty="0"/>
              <a:t>—No more than 4 blood culture sets will be drawn in 24 hours. No more than 3 blood culture sets for each subsequent and separate febrile illness.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Criteria For Specimen Rejection</a:t>
            </a:r>
            <a:br>
              <a:rPr lang="en-US" dirty="0"/>
            </a:br>
            <a:r>
              <a:rPr lang="en-US" dirty="0"/>
              <a:t>Specific Criteria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04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Mycobacteriology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• Poor quality specimen (i.e. saliva).</a:t>
            </a:r>
          </a:p>
          <a:p>
            <a:pPr marL="0" indent="0">
              <a:buNone/>
            </a:pPr>
            <a:r>
              <a:rPr lang="en-US" dirty="0" smtClean="0"/>
              <a:t>• Specimens &lt;10 </a:t>
            </a:r>
            <a:r>
              <a:rPr lang="en-US" dirty="0" err="1" smtClean="0"/>
              <a:t>mLs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More than three (3) consecutive specimens from the same site.</a:t>
            </a:r>
          </a:p>
          <a:p>
            <a:pPr marL="0" indent="0">
              <a:buNone/>
            </a:pPr>
            <a:r>
              <a:rPr lang="en-IN" b="1" dirty="0" smtClean="0"/>
              <a:t>Parasitology</a:t>
            </a:r>
          </a:p>
          <a:p>
            <a:pPr marL="0" indent="0">
              <a:buNone/>
            </a:pPr>
            <a:r>
              <a:rPr lang="en-IN" dirty="0" smtClean="0"/>
              <a:t>• Stool specimens sent in a liquid other than saline, formalin, or PVA.</a:t>
            </a:r>
          </a:p>
          <a:p>
            <a:pPr marL="0" indent="0">
              <a:buNone/>
            </a:pPr>
            <a:r>
              <a:rPr lang="en-IN" dirty="0" smtClean="0"/>
              <a:t>• More than three (3) consecutive specimens.</a:t>
            </a:r>
          </a:p>
          <a:p>
            <a:pPr marL="0" indent="0">
              <a:buNone/>
            </a:pPr>
            <a:r>
              <a:rPr lang="en-IN" dirty="0" smtClean="0"/>
              <a:t>• Stool contaminated with urine.</a:t>
            </a:r>
          </a:p>
          <a:p>
            <a:pPr marL="0" indent="0">
              <a:buNone/>
            </a:pPr>
            <a:r>
              <a:rPr lang="en-IN" dirty="0" smtClean="0"/>
              <a:t>• Stool containing barium, oils, laxatives, magnesium, or antidiarrheal compounds.</a:t>
            </a:r>
          </a:p>
          <a:p>
            <a:pPr marL="0" indent="0">
              <a:buNone/>
            </a:pPr>
            <a:r>
              <a:rPr lang="en-IN" dirty="0" smtClean="0"/>
              <a:t>• Rectal swabs.</a:t>
            </a:r>
          </a:p>
          <a:p>
            <a:pPr marL="0" indent="0">
              <a:buNone/>
            </a:pPr>
            <a:r>
              <a:rPr lang="en-IN" b="1" dirty="0" smtClean="0"/>
              <a:t>Virology</a:t>
            </a:r>
          </a:p>
          <a:p>
            <a:pPr marL="0" indent="0">
              <a:buNone/>
            </a:pPr>
            <a:r>
              <a:rPr lang="en-IN" dirty="0" smtClean="0"/>
              <a:t>• Samples that are not received in viral transport medium.</a:t>
            </a:r>
          </a:p>
          <a:p>
            <a:pPr marL="0" indent="0">
              <a:buNone/>
            </a:pPr>
            <a:r>
              <a:rPr lang="en-IN" dirty="0" smtClean="0"/>
              <a:t>• Urines received and not on wet ice or refrigerated at 4 degrees C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Criteria For Specimen Rejection</a:t>
            </a:r>
            <a:br>
              <a:rPr lang="en-US" dirty="0"/>
            </a:br>
            <a:r>
              <a:rPr lang="en-US" dirty="0"/>
              <a:t>Specific Criteria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28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• Immunology</a:t>
            </a:r>
          </a:p>
          <a:p>
            <a:pPr marL="0" indent="0">
              <a:buNone/>
            </a:pPr>
            <a:r>
              <a:rPr lang="en-US" dirty="0" smtClean="0"/>
              <a:t>—</a:t>
            </a:r>
            <a:r>
              <a:rPr lang="en-US" dirty="0" err="1" smtClean="0"/>
              <a:t>Hemolyzed</a:t>
            </a:r>
            <a:r>
              <a:rPr lang="en-US" dirty="0" smtClean="0"/>
              <a:t> specimens-VARIES BY ANALYTE</a:t>
            </a:r>
          </a:p>
          <a:p>
            <a:pPr marL="0" indent="0">
              <a:buNone/>
            </a:pPr>
            <a:r>
              <a:rPr lang="en-US" b="1" dirty="0" smtClean="0"/>
              <a:t>• Chemistry</a:t>
            </a:r>
          </a:p>
          <a:p>
            <a:pPr marL="0" indent="0">
              <a:buNone/>
            </a:pPr>
            <a:r>
              <a:rPr lang="en-US" dirty="0" smtClean="0"/>
              <a:t>—SST tubes are not acceptable for therapeutic drug tests (except lithium).</a:t>
            </a:r>
          </a:p>
          <a:p>
            <a:pPr marL="0" indent="0">
              <a:buNone/>
            </a:pPr>
            <a:r>
              <a:rPr lang="en-US" dirty="0" smtClean="0"/>
              <a:t>—</a:t>
            </a:r>
            <a:r>
              <a:rPr lang="en-US" dirty="0" err="1" smtClean="0"/>
              <a:t>Hemolyzed</a:t>
            </a:r>
            <a:r>
              <a:rPr lang="en-US" dirty="0" smtClean="0"/>
              <a:t> specimens are not acceptable for potassium, magnesium, phosphorus, bilirubin, iron, TIBC. Ferritin, C3, </a:t>
            </a:r>
            <a:r>
              <a:rPr lang="en-US" dirty="0" smtClean="0"/>
              <a:t>C4</a:t>
            </a:r>
            <a:r>
              <a:rPr lang="en-US" dirty="0" smtClean="0"/>
              <a:t>, </a:t>
            </a:r>
            <a:r>
              <a:rPr lang="en-US" dirty="0" err="1" smtClean="0"/>
              <a:t>folate</a:t>
            </a:r>
            <a:r>
              <a:rPr lang="en-US" dirty="0" smtClean="0"/>
              <a:t> and most enzyme tests.</a:t>
            </a:r>
          </a:p>
          <a:p>
            <a:pPr marL="0" indent="0">
              <a:buNone/>
            </a:pPr>
            <a:r>
              <a:rPr lang="en-US" dirty="0" smtClean="0"/>
              <a:t>—SST or red-stoppered tube for ionized calcium must be at least 3/4 full. Do not open or otherwise expose blood sample </a:t>
            </a:r>
            <a:r>
              <a:rPr lang="en-US" dirty="0" smtClean="0"/>
              <a:t>to </a:t>
            </a:r>
            <a:r>
              <a:rPr lang="en-US" dirty="0" smtClean="0"/>
              <a:t>air.</a:t>
            </a:r>
          </a:p>
          <a:p>
            <a:pPr marL="0" indent="0">
              <a:buNone/>
            </a:pPr>
            <a:r>
              <a:rPr lang="en-US" dirty="0" smtClean="0"/>
              <a:t>—Specimens that require ice must be on ice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 Other</a:t>
            </a:r>
            <a:r>
              <a:rPr lang="en-IN" dirty="0" smtClean="0"/>
              <a:t> Laboratory Test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01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Hematology</a:t>
            </a:r>
          </a:p>
          <a:p>
            <a:pPr marL="0" indent="0">
              <a:buNone/>
            </a:pPr>
            <a:r>
              <a:rPr lang="en-US" b="1" i="1" dirty="0"/>
              <a:t>—Blood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Hemolyzed</a:t>
            </a:r>
            <a:r>
              <a:rPr lang="en-US" dirty="0"/>
              <a:t>-when submitted for coagulation testing.</a:t>
            </a:r>
          </a:p>
          <a:p>
            <a:pPr marL="0" indent="0">
              <a:buNone/>
            </a:pPr>
            <a:r>
              <a:rPr lang="en-US" dirty="0"/>
              <a:t>• Clotted specimen.</a:t>
            </a:r>
          </a:p>
          <a:p>
            <a:pPr marL="0" indent="0">
              <a:buNone/>
            </a:pPr>
            <a:r>
              <a:rPr lang="en-US" dirty="0"/>
              <a:t>• Any specimen brought to the laboratory which has not been stored under the proper conditions.</a:t>
            </a:r>
          </a:p>
          <a:p>
            <a:pPr marL="0" indent="0">
              <a:buNone/>
            </a:pPr>
            <a:r>
              <a:rPr lang="en-US" dirty="0"/>
              <a:t>• Any specimen which requires a special anticoagulant for which no substitution is allowed, e.g. coagulation testing requires sodium citrate as an anticoagulant.</a:t>
            </a:r>
          </a:p>
          <a:p>
            <a:pPr marL="0" indent="0">
              <a:buNone/>
            </a:pPr>
            <a:r>
              <a:rPr lang="en-US" dirty="0"/>
              <a:t>• Any specimen in which the blood/anticoagulant ratio is not correct for accurate results.</a:t>
            </a:r>
          </a:p>
          <a:p>
            <a:pPr marL="0" indent="0">
              <a:buNone/>
            </a:pPr>
            <a:r>
              <a:rPr lang="en-US" b="1" i="1" dirty="0"/>
              <a:t>—Other Body Fluids</a:t>
            </a:r>
          </a:p>
          <a:p>
            <a:pPr marL="0" indent="0">
              <a:buNone/>
            </a:pPr>
            <a:r>
              <a:rPr lang="en-US" dirty="0"/>
              <a:t>• No specimen will be rejected without consulting with Technical Specialist or Pathologist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 Other Laboratory Test</a:t>
            </a:r>
          </a:p>
        </p:txBody>
      </p:sp>
    </p:spTree>
    <p:extLst>
      <p:ext uri="{BB962C8B-B14F-4D97-AF65-F5344CB8AC3E}">
        <p14:creationId xmlns:p14="http://schemas.microsoft.com/office/powerpoint/2010/main" val="33514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Blood Bank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Hemolyzed</a:t>
            </a:r>
            <a:r>
              <a:rPr lang="en-US" dirty="0" smtClean="0"/>
              <a:t> specimens</a:t>
            </a:r>
          </a:p>
          <a:p>
            <a:pPr marL="0" indent="0">
              <a:buNone/>
            </a:pPr>
            <a:r>
              <a:rPr lang="en-US" dirty="0" smtClean="0"/>
              <a:t>• Unlabeled specimens</a:t>
            </a:r>
          </a:p>
          <a:p>
            <a:pPr marL="0" indent="0">
              <a:buNone/>
            </a:pPr>
            <a:r>
              <a:rPr lang="en-US" dirty="0" smtClean="0"/>
              <a:t>• SST tubes can not be used or any tube containing and activators (red top plastic tubes)</a:t>
            </a:r>
          </a:p>
          <a:p>
            <a:pPr marL="0" indent="0">
              <a:buNone/>
            </a:pPr>
            <a:r>
              <a:rPr lang="en-US" dirty="0" smtClean="0"/>
              <a:t>• Inadequately labeled specimen which is not promptly corrected.</a:t>
            </a:r>
          </a:p>
          <a:p>
            <a:pPr marL="0" indent="0">
              <a:buNone/>
            </a:pPr>
            <a:r>
              <a:rPr lang="en-US" b="1" dirty="0" err="1" smtClean="0"/>
              <a:t>Cytogenetics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• Blood not in a green top tube (with sodium heparin)</a:t>
            </a:r>
          </a:p>
          <a:p>
            <a:pPr marL="0" indent="0">
              <a:buNone/>
            </a:pPr>
            <a:r>
              <a:rPr lang="en-US" dirty="0" smtClean="0"/>
              <a:t>• Bone marrow not in a green-top tube (with sodium heparin)</a:t>
            </a:r>
          </a:p>
          <a:p>
            <a:pPr marL="0" indent="0">
              <a:buNone/>
            </a:pPr>
            <a:r>
              <a:rPr lang="en-US" dirty="0" smtClean="0"/>
              <a:t>• POC (Products of Conception)</a:t>
            </a:r>
          </a:p>
          <a:p>
            <a:pPr marL="0" indent="0">
              <a:buNone/>
            </a:pPr>
            <a:r>
              <a:rPr lang="en-US" dirty="0" smtClean="0"/>
              <a:t>—No fetal tissue</a:t>
            </a:r>
          </a:p>
          <a:p>
            <a:pPr marL="0" indent="0">
              <a:buNone/>
            </a:pPr>
            <a:r>
              <a:rPr lang="en-US" dirty="0" smtClean="0"/>
              <a:t>—In formalin or frozen (non-viable)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 Other Laboratory Test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66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</TotalTime>
  <Words>914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Criteria For Specimen Rejection </vt:lpstr>
      <vt:lpstr>Criteria For Specimen Rejection General Criteria </vt:lpstr>
      <vt:lpstr>Criteria For Specimen Rejection General Criteria </vt:lpstr>
      <vt:lpstr>Criteria For Specimen Rejection Specific Criteria </vt:lpstr>
      <vt:lpstr>Criteria For Specimen Rejection Specific Criteria </vt:lpstr>
      <vt:lpstr>Criteria For Specimen Rejection Specific Criteria</vt:lpstr>
      <vt:lpstr>For Other Laboratory Test</vt:lpstr>
      <vt:lpstr>For Other Laboratory Test</vt:lpstr>
      <vt:lpstr>For Other Laboratory Test</vt:lpstr>
      <vt:lpstr>For Other Laboratory Test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2022-05-21T09:25:13Z</dcterms:created>
  <dcterms:modified xsi:type="dcterms:W3CDTF">2022-06-06T05:54:43Z</dcterms:modified>
</cp:coreProperties>
</file>