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5" r:id="rId1"/>
  </p:sldMasterIdLst>
  <p:sldIdLst>
    <p:sldId id="256" r:id="rId2"/>
    <p:sldId id="288" r:id="rId3"/>
    <p:sldId id="257" r:id="rId4"/>
    <p:sldId id="258" r:id="rId5"/>
    <p:sldId id="259" r:id="rId6"/>
    <p:sldId id="260" r:id="rId7"/>
    <p:sldId id="261" r:id="rId8"/>
    <p:sldId id="289" r:id="rId9"/>
    <p:sldId id="262" r:id="rId10"/>
    <p:sldId id="263" r:id="rId11"/>
    <p:sldId id="291" r:id="rId12"/>
    <p:sldId id="264" r:id="rId13"/>
    <p:sldId id="290" r:id="rId14"/>
    <p:sldId id="265" r:id="rId15"/>
    <p:sldId id="266" r:id="rId16"/>
    <p:sldId id="292" r:id="rId17"/>
    <p:sldId id="267" r:id="rId18"/>
    <p:sldId id="268" r:id="rId19"/>
    <p:sldId id="295" r:id="rId20"/>
    <p:sldId id="269" r:id="rId21"/>
    <p:sldId id="270" r:id="rId22"/>
    <p:sldId id="294" r:id="rId23"/>
    <p:sldId id="271" r:id="rId24"/>
    <p:sldId id="293" r:id="rId25"/>
    <p:sldId id="272" r:id="rId26"/>
    <p:sldId id="286" r:id="rId27"/>
    <p:sldId id="273" r:id="rId28"/>
    <p:sldId id="287" r:id="rId29"/>
    <p:sldId id="274" r:id="rId30"/>
    <p:sldId id="275" r:id="rId31"/>
    <p:sldId id="285" r:id="rId32"/>
    <p:sldId id="276" r:id="rId33"/>
    <p:sldId id="277" r:id="rId34"/>
    <p:sldId id="278" r:id="rId35"/>
    <p:sldId id="279" r:id="rId36"/>
    <p:sldId id="280" r:id="rId37"/>
    <p:sldId id="281" r:id="rId38"/>
    <p:sldId id="282" r:id="rId39"/>
    <p:sldId id="283" r:id="rId40"/>
    <p:sldId id="284" r:id="rId41"/>
    <p:sldId id="296"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7241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50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953294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2278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3946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55490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0730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06001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8912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4271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99312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7834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053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61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0272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30382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12/8/2021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8302627"/>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fibre2fashion.com/industry-article/7413/industrial-pattern-making#utm_source=f2f&amp;utm_medium=content&amp;utm_campaign=interlinki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fibre2fashion.com/industry-article/8013/ready-to-wear-fashion-brands-achieving-early-profitability#utm_source=f2f&amp;utm_medium=content&amp;utm_campaign=interlinking"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fibre2fashion.com/industry-article/2980/a-glimpse-of-3-d-body-scanning-technology-in-the-apparel-industry#utm_source=f2f&amp;utm_medium=content&amp;utm_campaign=interlinking" TargetMode="External"/><Relationship Id="rId2" Type="http://schemas.openxmlformats.org/officeDocument/2006/relationships/hyperlink" Target="https://www.fibre2fashion.com/industry-article/6284/picking-up-the-right-textile-software#utm_source=f2f&amp;utm_medium=content&amp;utm_campaign=interlinking"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777" y="277091"/>
            <a:ext cx="10341696" cy="2189019"/>
          </a:xfrm>
        </p:spPr>
        <p:txBody>
          <a:bodyPr>
            <a:normAutofit fontScale="90000"/>
          </a:bodyPr>
          <a:lstStyle/>
          <a:p>
            <a:r>
              <a:rPr lang="en-US" dirty="0" smtClean="0"/>
              <a:t>Apparel designing and modern pattern development </a:t>
            </a:r>
            <a:r>
              <a:rPr lang="en-US" dirty="0" smtClean="0"/>
              <a:t>techniques</a:t>
            </a:r>
            <a:endParaRPr lang="en-IN" dirty="0"/>
          </a:p>
        </p:txBody>
      </p:sp>
      <p:sp>
        <p:nvSpPr>
          <p:cNvPr id="3" name="Subtitle 2"/>
          <p:cNvSpPr>
            <a:spLocks noGrp="1"/>
          </p:cNvSpPr>
          <p:nvPr>
            <p:ph type="subTitle" idx="1"/>
          </p:nvPr>
        </p:nvSpPr>
        <p:spPr>
          <a:xfrm>
            <a:off x="6659419" y="3870036"/>
            <a:ext cx="5432829" cy="2542771"/>
          </a:xfrm>
        </p:spPr>
        <p:txBody>
          <a:bodyPr>
            <a:normAutofit/>
          </a:bodyPr>
          <a:lstStyle/>
          <a:p>
            <a:r>
              <a:rPr lang="en-US" b="1" dirty="0" smtClean="0"/>
              <a:t>Prepared by,</a:t>
            </a:r>
          </a:p>
          <a:p>
            <a:r>
              <a:rPr lang="en-US" b="1" dirty="0"/>
              <a:t> </a:t>
            </a:r>
            <a:r>
              <a:rPr lang="en-US" b="1" dirty="0" smtClean="0"/>
              <a:t>              </a:t>
            </a:r>
            <a:r>
              <a:rPr lang="en-US" b="1" dirty="0" smtClean="0"/>
              <a:t>Mrs. Sonia </a:t>
            </a:r>
            <a:r>
              <a:rPr lang="en-US" b="1" dirty="0" smtClean="0"/>
              <a:t>Khanna</a:t>
            </a:r>
          </a:p>
          <a:p>
            <a:r>
              <a:rPr lang="en-US" b="1" dirty="0"/>
              <a:t> </a:t>
            </a:r>
            <a:r>
              <a:rPr lang="en-US" b="1" dirty="0" smtClean="0"/>
              <a:t>              Associate Professor,</a:t>
            </a:r>
          </a:p>
          <a:p>
            <a:r>
              <a:rPr lang="en-US" b="1" dirty="0" smtClean="0"/>
              <a:t>               Home science Department,</a:t>
            </a:r>
            <a:endParaRPr lang="en-IN" b="1" dirty="0"/>
          </a:p>
          <a:p>
            <a:r>
              <a:rPr lang="en-US" b="1" dirty="0" smtClean="0"/>
              <a:t>               Guru Nanak Girls P.G </a:t>
            </a:r>
            <a:r>
              <a:rPr lang="en-US" b="1" dirty="0" smtClean="0"/>
              <a:t>College,</a:t>
            </a:r>
          </a:p>
          <a:p>
            <a:r>
              <a:rPr lang="en-US" b="1" dirty="0"/>
              <a:t>	</a:t>
            </a:r>
            <a:r>
              <a:rPr lang="en-US" b="1" dirty="0" smtClean="0"/>
              <a:t>	 Kanpur (U.P)</a:t>
            </a:r>
            <a:endParaRPr lang="en-IN" b="1" dirty="0"/>
          </a:p>
        </p:txBody>
      </p:sp>
    </p:spTree>
    <p:extLst>
      <p:ext uri="{BB962C8B-B14F-4D97-AF65-F5344CB8AC3E}">
        <p14:creationId xmlns:p14="http://schemas.microsoft.com/office/powerpoint/2010/main" val="2537056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60217"/>
            <a:ext cx="9039370" cy="6003637"/>
          </a:xfrm>
        </p:spPr>
        <p:txBody>
          <a:bodyPr>
            <a:normAutofit lnSpcReduction="10000"/>
          </a:bodyPr>
          <a:lstStyle/>
          <a:p>
            <a:pPr marL="0" indent="0">
              <a:buNone/>
            </a:pPr>
            <a:r>
              <a:rPr lang="en-IN" dirty="0"/>
              <a:t>The basic features of a tubular silhouette is a narrow skirt. A line silhouette is produced by a skirt with a slight flare at the hemline of the garment and it is joined in the sides from the armhole to the bottom hemline without giving the suppression shape at the waist. The bell silhouette is full skirted. Fullness may be in the form of gathers, pleats or flare. Bell silhouette is classified into two types as:</a:t>
            </a:r>
          </a:p>
          <a:p>
            <a:r>
              <a:rPr lang="en-IN" dirty="0" smtClean="0"/>
              <a:t>Medium </a:t>
            </a:r>
            <a:r>
              <a:rPr lang="en-IN" dirty="0"/>
              <a:t>bell silhouette</a:t>
            </a:r>
          </a:p>
          <a:p>
            <a:r>
              <a:rPr lang="en-IN" dirty="0" smtClean="0"/>
              <a:t>Extreme </a:t>
            </a:r>
            <a:r>
              <a:rPr lang="en-IN" dirty="0"/>
              <a:t>bell silhouette. </a:t>
            </a:r>
          </a:p>
          <a:p>
            <a:pPr marL="0" indent="0">
              <a:buNone/>
            </a:pPr>
            <a:r>
              <a:rPr lang="en-IN" dirty="0"/>
              <a:t>This extreme bell silhouette is referred as bouffant silhouette. Stiff fabrics like organdie, taffeta, denim produce bouffant effects, because these fabric stands well rather than draping (less fall). </a:t>
            </a:r>
          </a:p>
          <a:p>
            <a:pPr marL="0" indent="0">
              <a:buNone/>
            </a:pPr>
            <a:r>
              <a:rPr lang="en-IN" dirty="0"/>
              <a:t>Every fashion period, a shape emerges slowly or evolved suddenly, whatever it is, every period </a:t>
            </a:r>
            <a:r>
              <a:rPr lang="en-IN" dirty="0" smtClean="0"/>
              <a:t>has a </a:t>
            </a:r>
            <a:r>
              <a:rPr lang="en-IN" dirty="0"/>
              <a:t>specific shape of garment which once determined can be modified and re-styled for variation </a:t>
            </a:r>
            <a:r>
              <a:rPr lang="en-IN" dirty="0" smtClean="0"/>
              <a:t>in design </a:t>
            </a:r>
            <a:r>
              <a:rPr lang="en-IN" dirty="0"/>
              <a:t>without changing the basic shape of the garment, it is either flare or tight, circular </a:t>
            </a:r>
            <a:r>
              <a:rPr lang="en-IN" dirty="0" smtClean="0"/>
              <a:t>or straight</a:t>
            </a:r>
            <a:r>
              <a:rPr lang="en-IN" dirty="0"/>
              <a:t>, a line or raglan. It has been observed that an easy fitting shape of the garment is </a:t>
            </a:r>
            <a:r>
              <a:rPr lang="en-IN" dirty="0" smtClean="0"/>
              <a:t>easily accepted </a:t>
            </a:r>
            <a:r>
              <a:rPr lang="en-IN" dirty="0"/>
              <a:t>and largely variated as well as has a longevity of stay, where as a tight fitting garment </a:t>
            </a:r>
            <a:r>
              <a:rPr lang="en-IN" dirty="0" smtClean="0"/>
              <a:t>is generally </a:t>
            </a:r>
            <a:r>
              <a:rPr lang="en-IN" dirty="0"/>
              <a:t>short lived since it is suitable to only perfect figure types. It is therefore advisable </a:t>
            </a:r>
            <a:r>
              <a:rPr lang="en-IN" dirty="0" smtClean="0"/>
              <a:t>that the </a:t>
            </a:r>
            <a:r>
              <a:rPr lang="en-IN" dirty="0"/>
              <a:t>designer chooses an easy silhouette to keep on creating for a longer duration.</a:t>
            </a:r>
          </a:p>
          <a:p>
            <a:pPr marL="0" indent="0">
              <a:buNone/>
            </a:pPr>
            <a:endParaRPr lang="en-IN" dirty="0"/>
          </a:p>
        </p:txBody>
      </p:sp>
    </p:spTree>
    <p:extLst>
      <p:ext uri="{BB962C8B-B14F-4D97-AF65-F5344CB8AC3E}">
        <p14:creationId xmlns:p14="http://schemas.microsoft.com/office/powerpoint/2010/main" val="33764308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169" b="36172"/>
          <a:stretch/>
        </p:blipFill>
        <p:spPr>
          <a:xfrm>
            <a:off x="372957" y="182345"/>
            <a:ext cx="6332645" cy="3195783"/>
          </a:xfrm>
          <a:prstGeom prst="rect">
            <a:avLst/>
          </a:prstGeom>
        </p:spPr>
      </p:pic>
      <p:sp>
        <p:nvSpPr>
          <p:cNvPr id="5" name="TextBox 4"/>
          <p:cNvSpPr txBox="1"/>
          <p:nvPr/>
        </p:nvSpPr>
        <p:spPr>
          <a:xfrm>
            <a:off x="7656946" y="1644073"/>
            <a:ext cx="3657600" cy="584775"/>
          </a:xfrm>
          <a:prstGeom prst="rect">
            <a:avLst/>
          </a:prstGeom>
          <a:noFill/>
        </p:spPr>
        <p:txBody>
          <a:bodyPr wrap="square" rtlCol="0">
            <a:spAutoFit/>
          </a:bodyPr>
          <a:lstStyle/>
          <a:p>
            <a:r>
              <a:rPr lang="en-US" sz="3200" u="sng" dirty="0" smtClean="0"/>
              <a:t>Dress Silhouettes</a:t>
            </a:r>
            <a:endParaRPr lang="en-IN" sz="3200" u="sng" dirty="0"/>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63434"/>
          <a:stretch/>
        </p:blipFill>
        <p:spPr>
          <a:xfrm>
            <a:off x="5770497" y="3378128"/>
            <a:ext cx="6273722" cy="3439364"/>
          </a:xfrm>
          <a:prstGeom prst="rect">
            <a:avLst/>
          </a:prstGeom>
        </p:spPr>
      </p:pic>
    </p:spTree>
    <p:extLst>
      <p:ext uri="{BB962C8B-B14F-4D97-AF65-F5344CB8AC3E}">
        <p14:creationId xmlns:p14="http://schemas.microsoft.com/office/powerpoint/2010/main" val="3986125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97164"/>
            <a:ext cx="9048606" cy="5994400"/>
          </a:xfrm>
        </p:spPr>
        <p:txBody>
          <a:bodyPr>
            <a:normAutofit fontScale="92500" lnSpcReduction="10000"/>
          </a:bodyPr>
          <a:lstStyle/>
          <a:p>
            <a:pPr marL="0" indent="0">
              <a:buNone/>
            </a:pPr>
            <a:r>
              <a:rPr lang="en-US" sz="3600" u="sng" dirty="0" smtClean="0"/>
              <a:t>Space</a:t>
            </a:r>
          </a:p>
          <a:p>
            <a:pPr marL="0" indent="0">
              <a:buNone/>
            </a:pPr>
            <a:r>
              <a:rPr lang="en-IN" dirty="0"/>
              <a:t>It is generally considered to be the area seen between the shapes. Busy space in </a:t>
            </a:r>
            <a:r>
              <a:rPr lang="en-IN" dirty="0" smtClean="0"/>
              <a:t>clothing becomes </a:t>
            </a:r>
            <a:r>
              <a:rPr lang="en-IN" dirty="0"/>
              <a:t>distractive and fatiguing to view where an interesting space may go unnoticed or </a:t>
            </a:r>
            <a:r>
              <a:rPr lang="en-IN" dirty="0" smtClean="0"/>
              <a:t>appear monotonous.</a:t>
            </a:r>
          </a:p>
          <a:p>
            <a:pPr marL="0" indent="0">
              <a:buNone/>
            </a:pPr>
            <a:endParaRPr lang="en-US" u="sng" dirty="0"/>
          </a:p>
          <a:p>
            <a:pPr marL="0" indent="0">
              <a:buNone/>
            </a:pPr>
            <a:r>
              <a:rPr lang="en-US" sz="3600" u="sng" dirty="0" smtClean="0"/>
              <a:t>Colour and Texture</a:t>
            </a:r>
          </a:p>
          <a:p>
            <a:pPr marL="0" indent="0">
              <a:buNone/>
            </a:pPr>
            <a:r>
              <a:rPr lang="en-IN" dirty="0"/>
              <a:t>When we talk of principles of designing, or when we start off with a </a:t>
            </a:r>
            <a:r>
              <a:rPr lang="en-IN" dirty="0" smtClean="0"/>
              <a:t>given design </a:t>
            </a:r>
            <a:r>
              <a:rPr lang="en-IN" dirty="0"/>
              <a:t>theme the first thing to occur to our minds is the colour and texture of the fabric. </a:t>
            </a:r>
            <a:r>
              <a:rPr lang="en-IN" dirty="0" smtClean="0"/>
              <a:t>Every season </a:t>
            </a:r>
            <a:r>
              <a:rPr lang="en-IN" dirty="0"/>
              <a:t>or now and then a colour emerges in the fashion scene which is decided by the </a:t>
            </a:r>
            <a:r>
              <a:rPr lang="en-IN" dirty="0" smtClean="0"/>
              <a:t>leading manufacturers</a:t>
            </a:r>
            <a:r>
              <a:rPr lang="en-IN" dirty="0"/>
              <a:t>, exporters and textile experts of the fashion world. It is advisable to the </a:t>
            </a:r>
            <a:r>
              <a:rPr lang="en-IN" dirty="0" smtClean="0"/>
              <a:t>amateur to </a:t>
            </a:r>
            <a:r>
              <a:rPr lang="en-IN" dirty="0"/>
              <a:t>work on the colour in vogue; and to add to its creativity, collaborate with a textile </a:t>
            </a:r>
            <a:r>
              <a:rPr lang="en-IN" dirty="0" smtClean="0"/>
              <a:t>designer and </a:t>
            </a:r>
            <a:r>
              <a:rPr lang="en-IN" dirty="0"/>
              <a:t>develop a new dimension to the existing patterns. To co-ordinate with an idea of </a:t>
            </a:r>
            <a:r>
              <a:rPr lang="en-IN" dirty="0" smtClean="0"/>
              <a:t>creation will </a:t>
            </a:r>
            <a:r>
              <a:rPr lang="en-IN" dirty="0"/>
              <a:t>be infinite. Also while choosing a colour one must be utmost careful as colour creates </a:t>
            </a:r>
            <a:r>
              <a:rPr lang="en-IN" dirty="0" smtClean="0"/>
              <a:t>the first </a:t>
            </a:r>
            <a:r>
              <a:rPr lang="en-IN" dirty="0"/>
              <a:t>impression and hence can glorify or destroy one's appearance. Even a simple silhouette </a:t>
            </a:r>
            <a:r>
              <a:rPr lang="en-IN" dirty="0" smtClean="0"/>
              <a:t>may be </a:t>
            </a:r>
            <a:r>
              <a:rPr lang="en-IN" dirty="0"/>
              <a:t>enhanced by using effective colour schemes. As texture is the feel, drape and degree </a:t>
            </a:r>
            <a:r>
              <a:rPr lang="en-IN" dirty="0" smtClean="0"/>
              <a:t>of stiffness </a:t>
            </a:r>
            <a:r>
              <a:rPr lang="en-IN" dirty="0"/>
              <a:t>and softness of the fabric, it also creates a visual effect upon the wearer, given a </a:t>
            </a:r>
            <a:r>
              <a:rPr lang="en-IN" dirty="0" smtClean="0"/>
              <a:t>small swatch </a:t>
            </a:r>
            <a:r>
              <a:rPr lang="en-IN" dirty="0"/>
              <a:t>of fabric, the designer can visualize the texture and the fall of the fabric which helps </a:t>
            </a:r>
            <a:r>
              <a:rPr lang="en-IN" dirty="0" smtClean="0"/>
              <a:t>him to </a:t>
            </a:r>
            <a:r>
              <a:rPr lang="en-IN" dirty="0"/>
              <a:t>design further.</a:t>
            </a:r>
          </a:p>
          <a:p>
            <a:pPr marL="0" indent="0">
              <a:buNone/>
            </a:pPr>
            <a:endParaRPr lang="en-IN" u="sng" dirty="0"/>
          </a:p>
        </p:txBody>
      </p:sp>
    </p:spTree>
    <p:extLst>
      <p:ext uri="{BB962C8B-B14F-4D97-AF65-F5344CB8AC3E}">
        <p14:creationId xmlns:p14="http://schemas.microsoft.com/office/powerpoint/2010/main" val="1830787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77" y="1949866"/>
            <a:ext cx="5686714" cy="318456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820"/>
          <a:stretch/>
        </p:blipFill>
        <p:spPr>
          <a:xfrm>
            <a:off x="7028872" y="393144"/>
            <a:ext cx="4896313" cy="6298004"/>
          </a:xfrm>
          <a:prstGeom prst="rect">
            <a:avLst/>
          </a:prstGeom>
        </p:spPr>
      </p:pic>
      <p:sp>
        <p:nvSpPr>
          <p:cNvPr id="6" name="TextBox 5"/>
          <p:cNvSpPr txBox="1"/>
          <p:nvPr/>
        </p:nvSpPr>
        <p:spPr>
          <a:xfrm>
            <a:off x="2809296" y="1949866"/>
            <a:ext cx="2095211" cy="369332"/>
          </a:xfrm>
          <a:prstGeom prst="rect">
            <a:avLst/>
          </a:prstGeom>
          <a:noFill/>
        </p:spPr>
        <p:txBody>
          <a:bodyPr wrap="square" rtlCol="0">
            <a:spAutoFit/>
          </a:bodyPr>
          <a:lstStyle/>
          <a:p>
            <a:r>
              <a:rPr lang="en-US" u="sng" dirty="0" smtClean="0"/>
              <a:t>Colour Schemes</a:t>
            </a:r>
            <a:endParaRPr lang="en-IN" u="sng" dirty="0"/>
          </a:p>
        </p:txBody>
      </p:sp>
      <p:sp>
        <p:nvSpPr>
          <p:cNvPr id="7" name="TextBox 6"/>
          <p:cNvSpPr txBox="1"/>
          <p:nvPr/>
        </p:nvSpPr>
        <p:spPr>
          <a:xfrm>
            <a:off x="9144000" y="92364"/>
            <a:ext cx="1072730" cy="369332"/>
          </a:xfrm>
          <a:prstGeom prst="rect">
            <a:avLst/>
          </a:prstGeom>
          <a:noFill/>
        </p:spPr>
        <p:txBody>
          <a:bodyPr wrap="none" rtlCol="0">
            <a:spAutoFit/>
          </a:bodyPr>
          <a:lstStyle/>
          <a:p>
            <a:r>
              <a:rPr lang="en-US" u="sng" dirty="0" smtClean="0"/>
              <a:t>Textures</a:t>
            </a:r>
            <a:endParaRPr lang="en-IN" u="sng" dirty="0"/>
          </a:p>
        </p:txBody>
      </p:sp>
    </p:spTree>
    <p:extLst>
      <p:ext uri="{BB962C8B-B14F-4D97-AF65-F5344CB8AC3E}">
        <p14:creationId xmlns:p14="http://schemas.microsoft.com/office/powerpoint/2010/main" val="18090475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98290"/>
          </a:xfrm>
        </p:spPr>
        <p:txBody>
          <a:bodyPr>
            <a:normAutofit fontScale="90000"/>
          </a:bodyPr>
          <a:lstStyle/>
          <a:p>
            <a:pPr algn="ctr"/>
            <a:r>
              <a:rPr lang="en-IN" u="sng" dirty="0"/>
              <a:t>Principles of Design</a:t>
            </a:r>
            <a:r>
              <a:rPr lang="en-IN" dirty="0"/>
              <a:t/>
            </a:r>
            <a:br>
              <a:rPr lang="en-IN" dirty="0"/>
            </a:br>
            <a:endParaRPr lang="en-IN" dirty="0"/>
          </a:p>
        </p:txBody>
      </p:sp>
      <p:sp>
        <p:nvSpPr>
          <p:cNvPr id="3" name="Content Placeholder 2"/>
          <p:cNvSpPr>
            <a:spLocks noGrp="1"/>
          </p:cNvSpPr>
          <p:nvPr>
            <p:ph idx="1"/>
          </p:nvPr>
        </p:nvSpPr>
        <p:spPr>
          <a:xfrm>
            <a:off x="2589212" y="1422400"/>
            <a:ext cx="8915400" cy="4488822"/>
          </a:xfrm>
        </p:spPr>
        <p:txBody>
          <a:bodyPr/>
          <a:lstStyle/>
          <a:p>
            <a:pPr marL="0" indent="0">
              <a:buNone/>
            </a:pPr>
            <a:r>
              <a:rPr lang="en-IN" dirty="0"/>
              <a:t>The principles of design are useful in creating different forms of expression in an artistic </a:t>
            </a:r>
            <a:r>
              <a:rPr lang="en-IN" dirty="0" smtClean="0"/>
              <a:t>manner, which </a:t>
            </a:r>
            <a:r>
              <a:rPr lang="en-IN" dirty="0"/>
              <a:t>are pleasing and attractive to the eye. Following are the principles of designing</a:t>
            </a:r>
            <a:r>
              <a:rPr lang="en-IN" dirty="0" smtClean="0"/>
              <a:t>.</a:t>
            </a:r>
          </a:p>
          <a:p>
            <a:pPr marL="0" indent="0">
              <a:buNone/>
            </a:pPr>
            <a:endParaRPr lang="en-IN" dirty="0"/>
          </a:p>
          <a:p>
            <a:r>
              <a:rPr lang="en-IN" dirty="0" smtClean="0"/>
              <a:t>Balance</a:t>
            </a:r>
            <a:endParaRPr lang="en-IN" dirty="0"/>
          </a:p>
          <a:p>
            <a:r>
              <a:rPr lang="en-IN" dirty="0" smtClean="0"/>
              <a:t>Emphasis</a:t>
            </a:r>
            <a:endParaRPr lang="en-IN" dirty="0"/>
          </a:p>
          <a:p>
            <a:r>
              <a:rPr lang="en-IN" dirty="0" smtClean="0"/>
              <a:t>Harmony</a:t>
            </a:r>
            <a:endParaRPr lang="en-IN" dirty="0"/>
          </a:p>
          <a:p>
            <a:r>
              <a:rPr lang="en-IN" dirty="0" smtClean="0"/>
              <a:t>Proportion</a:t>
            </a:r>
            <a:endParaRPr lang="en-IN" dirty="0"/>
          </a:p>
          <a:p>
            <a:r>
              <a:rPr lang="en-IN" dirty="0" smtClean="0"/>
              <a:t>Rhythm</a:t>
            </a:r>
            <a:endParaRPr lang="en-IN" dirty="0"/>
          </a:p>
          <a:p>
            <a:endParaRPr lang="en-IN" dirty="0"/>
          </a:p>
        </p:txBody>
      </p:sp>
    </p:spTree>
    <p:extLst>
      <p:ext uri="{BB962C8B-B14F-4D97-AF65-F5344CB8AC3E}">
        <p14:creationId xmlns:p14="http://schemas.microsoft.com/office/powerpoint/2010/main" val="33182553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5926"/>
          </a:xfrm>
        </p:spPr>
        <p:txBody>
          <a:bodyPr/>
          <a:lstStyle/>
          <a:p>
            <a:r>
              <a:rPr lang="en-US" u="sng" dirty="0" smtClean="0"/>
              <a:t>Balance</a:t>
            </a:r>
            <a:endParaRPr lang="en-IN" u="sng" dirty="0"/>
          </a:p>
        </p:txBody>
      </p:sp>
      <p:sp>
        <p:nvSpPr>
          <p:cNvPr id="3" name="Content Placeholder 2"/>
          <p:cNvSpPr>
            <a:spLocks noGrp="1"/>
          </p:cNvSpPr>
          <p:nvPr>
            <p:ph idx="1"/>
          </p:nvPr>
        </p:nvSpPr>
        <p:spPr>
          <a:xfrm>
            <a:off x="2589212" y="1459345"/>
            <a:ext cx="8915400" cy="4451877"/>
          </a:xfrm>
        </p:spPr>
        <p:txBody>
          <a:bodyPr>
            <a:normAutofit lnSpcReduction="10000"/>
          </a:bodyPr>
          <a:lstStyle/>
          <a:p>
            <a:pPr marL="0" indent="0">
              <a:buNone/>
            </a:pPr>
            <a:r>
              <a:rPr lang="en-IN" dirty="0" smtClean="0"/>
              <a:t>In </a:t>
            </a:r>
            <a:r>
              <a:rPr lang="en-IN" dirty="0"/>
              <a:t>clothing balance refers to a visual attribution of weight, from a central area. </a:t>
            </a:r>
            <a:r>
              <a:rPr lang="en-IN" dirty="0" smtClean="0"/>
              <a:t>Balance implies </a:t>
            </a:r>
            <a:r>
              <a:rPr lang="en-IN" dirty="0"/>
              <a:t>a sense of equilibrium. Pleasing balance brings about a satisfying relationship among </a:t>
            </a:r>
            <a:r>
              <a:rPr lang="en-IN" dirty="0" smtClean="0"/>
              <a:t>all design </a:t>
            </a:r>
            <a:r>
              <a:rPr lang="en-IN" dirty="0"/>
              <a:t>parts to produce visual harmony. In clothing designs, two kinds of balance are observed</a:t>
            </a:r>
            <a:r>
              <a:rPr lang="en-IN" dirty="0" smtClean="0"/>
              <a:t>.</a:t>
            </a:r>
          </a:p>
          <a:p>
            <a:r>
              <a:rPr lang="en-IN" b="1" dirty="0" smtClean="0"/>
              <a:t>Formal </a:t>
            </a:r>
            <a:r>
              <a:rPr lang="en-IN" b="1" dirty="0"/>
              <a:t>Balance</a:t>
            </a:r>
            <a:r>
              <a:rPr lang="en-IN" dirty="0"/>
              <a:t>: Formal Balance occurs when object appears to equalise each other </a:t>
            </a:r>
            <a:r>
              <a:rPr lang="en-IN" dirty="0" smtClean="0"/>
              <a:t>by repetition </a:t>
            </a:r>
            <a:r>
              <a:rPr lang="en-IN" dirty="0"/>
              <a:t>and arranged at </a:t>
            </a:r>
            <a:r>
              <a:rPr lang="en-IN" dirty="0" err="1"/>
              <a:t>equi</a:t>
            </a:r>
            <a:r>
              <a:rPr lang="en-IN" dirty="0"/>
              <a:t>-distance from the centre. The upper and lower </a:t>
            </a:r>
            <a:r>
              <a:rPr lang="en-IN" dirty="0" smtClean="0"/>
              <a:t>portions of </a:t>
            </a:r>
            <a:r>
              <a:rPr lang="en-IN" dirty="0"/>
              <a:t>the design are so arranged, as to give an effect of balance. Thus there should not </a:t>
            </a:r>
            <a:r>
              <a:rPr lang="en-IN" dirty="0" smtClean="0"/>
              <a:t>be the </a:t>
            </a:r>
            <a:r>
              <a:rPr lang="en-IN" dirty="0"/>
              <a:t>effect of too much of weight at the bottom or a heavy appearance. For example, </a:t>
            </a:r>
            <a:r>
              <a:rPr lang="en-IN" dirty="0" smtClean="0"/>
              <a:t>dark coloured </a:t>
            </a:r>
            <a:r>
              <a:rPr lang="en-IN" dirty="0"/>
              <a:t>skirt over lighter shade of pants make a short person shorter.</a:t>
            </a:r>
          </a:p>
          <a:p>
            <a:r>
              <a:rPr lang="en-IN" b="1" dirty="0" smtClean="0"/>
              <a:t>Informal </a:t>
            </a:r>
            <a:r>
              <a:rPr lang="en-IN" b="1" dirty="0"/>
              <a:t>Balance:</a:t>
            </a:r>
            <a:r>
              <a:rPr lang="en-IN" dirty="0"/>
              <a:t> Occurs when objects appear to equalize each other but not </a:t>
            </a:r>
            <a:r>
              <a:rPr lang="en-IN" dirty="0" smtClean="0"/>
              <a:t>through repetition </a:t>
            </a:r>
            <a:r>
              <a:rPr lang="en-IN" dirty="0"/>
              <a:t>and the arrangement is in a haphazard manner. Here design of different </a:t>
            </a:r>
            <a:r>
              <a:rPr lang="en-IN" dirty="0" smtClean="0"/>
              <a:t>sizes and </a:t>
            </a:r>
            <a:r>
              <a:rPr lang="en-IN" dirty="0"/>
              <a:t>shapes and of different attractions are arranged. The larger and more </a:t>
            </a:r>
            <a:r>
              <a:rPr lang="en-IN" dirty="0" smtClean="0"/>
              <a:t>attractive designs </a:t>
            </a:r>
            <a:r>
              <a:rPr lang="en-IN" dirty="0"/>
              <a:t>are kept as far away from the centre. If used correctly, informal designs can </a:t>
            </a:r>
            <a:r>
              <a:rPr lang="en-IN" dirty="0" smtClean="0"/>
              <a:t>be effective </a:t>
            </a:r>
            <a:r>
              <a:rPr lang="en-IN" dirty="0"/>
              <a:t>in being attractive.</a:t>
            </a:r>
          </a:p>
          <a:p>
            <a:pPr marL="0" indent="0">
              <a:buNone/>
            </a:pPr>
            <a:endParaRPr lang="en-IN" dirty="0"/>
          </a:p>
          <a:p>
            <a:endParaRPr lang="en-IN" dirty="0"/>
          </a:p>
        </p:txBody>
      </p:sp>
    </p:spTree>
    <p:extLst>
      <p:ext uri="{BB962C8B-B14F-4D97-AF65-F5344CB8AC3E}">
        <p14:creationId xmlns:p14="http://schemas.microsoft.com/office/powerpoint/2010/main" val="1763448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2931"/>
          <a:stretch/>
        </p:blipFill>
        <p:spPr>
          <a:xfrm>
            <a:off x="2763260" y="1213716"/>
            <a:ext cx="7840086" cy="4485120"/>
          </a:xfrm>
          <a:prstGeom prst="rect">
            <a:avLst/>
          </a:prstGeom>
        </p:spPr>
      </p:pic>
    </p:spTree>
    <p:extLst>
      <p:ext uri="{BB962C8B-B14F-4D97-AF65-F5344CB8AC3E}">
        <p14:creationId xmlns:p14="http://schemas.microsoft.com/office/powerpoint/2010/main" val="1151196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61345"/>
          </a:xfrm>
        </p:spPr>
        <p:txBody>
          <a:bodyPr/>
          <a:lstStyle/>
          <a:p>
            <a:r>
              <a:rPr lang="en-US" u="sng" dirty="0" smtClean="0"/>
              <a:t>Emphasis</a:t>
            </a:r>
            <a:endParaRPr lang="en-IN" u="sng" dirty="0"/>
          </a:p>
        </p:txBody>
      </p:sp>
      <p:sp>
        <p:nvSpPr>
          <p:cNvPr id="3" name="Content Placeholder 2"/>
          <p:cNvSpPr>
            <a:spLocks noGrp="1"/>
          </p:cNvSpPr>
          <p:nvPr>
            <p:ph idx="1"/>
          </p:nvPr>
        </p:nvSpPr>
        <p:spPr>
          <a:xfrm>
            <a:off x="2589212" y="1385455"/>
            <a:ext cx="8915400" cy="4525767"/>
          </a:xfrm>
        </p:spPr>
        <p:txBody>
          <a:bodyPr>
            <a:normAutofit/>
          </a:bodyPr>
          <a:lstStyle/>
          <a:p>
            <a:pPr marL="0" indent="0">
              <a:buNone/>
            </a:pPr>
            <a:r>
              <a:rPr lang="en-IN" dirty="0"/>
              <a:t>Emphasis involves the concentration of interest in the selected area of design </a:t>
            </a:r>
            <a:r>
              <a:rPr lang="en-IN" dirty="0" smtClean="0"/>
              <a:t>with other </a:t>
            </a:r>
            <a:r>
              <a:rPr lang="en-IN" dirty="0"/>
              <a:t>centre of interest subordinated. Emphasis as such, should not be placed at an area that </a:t>
            </a:r>
            <a:r>
              <a:rPr lang="en-IN" dirty="0" smtClean="0"/>
              <a:t>one wishes </a:t>
            </a:r>
            <a:r>
              <a:rPr lang="en-IN" dirty="0"/>
              <a:t>to minimize attention drawn on. Designers often create emphasis partially through </a:t>
            </a:r>
            <a:r>
              <a:rPr lang="en-IN" dirty="0" smtClean="0"/>
              <a:t>the careful </a:t>
            </a:r>
            <a:r>
              <a:rPr lang="en-IN" dirty="0"/>
              <a:t>arrangement of line, texture and colours.</a:t>
            </a:r>
          </a:p>
          <a:p>
            <a:pPr marL="0" indent="0">
              <a:buNone/>
            </a:pPr>
            <a:r>
              <a:rPr lang="en-IN" dirty="0"/>
              <a:t>It could also be called as focal point. Every design needs some note of interest that catches </a:t>
            </a:r>
            <a:r>
              <a:rPr lang="en-IN" dirty="0" smtClean="0"/>
              <a:t>the eye </a:t>
            </a:r>
            <a:r>
              <a:rPr lang="en-IN" dirty="0"/>
              <a:t>or attracts the attention on a specific area of the garment. Contrasting colour for </a:t>
            </a:r>
            <a:r>
              <a:rPr lang="en-IN" dirty="0" smtClean="0"/>
              <a:t>example could </a:t>
            </a:r>
            <a:r>
              <a:rPr lang="en-IN" dirty="0"/>
              <a:t>be used to emphasise an </a:t>
            </a:r>
            <a:r>
              <a:rPr lang="en-IN" dirty="0" smtClean="0"/>
              <a:t>area. </a:t>
            </a:r>
          </a:p>
          <a:p>
            <a:pPr marL="0" indent="0">
              <a:buNone/>
            </a:pPr>
            <a:r>
              <a:rPr lang="en-IN" dirty="0" smtClean="0"/>
              <a:t>A </a:t>
            </a:r>
            <a:r>
              <a:rPr lang="en-IN" dirty="0"/>
              <a:t>black dress with white collar and cuffs will direct the eye to the face and hands. There can </a:t>
            </a:r>
            <a:r>
              <a:rPr lang="en-IN" dirty="0" smtClean="0"/>
              <a:t>be several </a:t>
            </a:r>
            <a:r>
              <a:rPr lang="en-IN" dirty="0"/>
              <a:t>centres of interest although one or two will be more dominant than the others and </a:t>
            </a:r>
            <a:r>
              <a:rPr lang="en-IN" dirty="0" smtClean="0"/>
              <a:t>will arrest </a:t>
            </a:r>
            <a:r>
              <a:rPr lang="en-IN" dirty="0"/>
              <a:t>the attention longer </a:t>
            </a:r>
            <a:r>
              <a:rPr lang="en-IN" dirty="0" smtClean="0"/>
              <a:t>and raw </a:t>
            </a:r>
            <a:r>
              <a:rPr lang="en-IN" dirty="0"/>
              <a:t>the eye back to it more frequently than lesser centres </a:t>
            </a:r>
            <a:r>
              <a:rPr lang="en-IN" dirty="0" smtClean="0"/>
              <a:t>of interest</a:t>
            </a:r>
            <a:r>
              <a:rPr lang="en-IN" dirty="0"/>
              <a:t>.</a:t>
            </a:r>
          </a:p>
          <a:p>
            <a:pPr marL="0" indent="0">
              <a:buNone/>
            </a:pPr>
            <a:endParaRPr lang="en-IN" dirty="0"/>
          </a:p>
        </p:txBody>
      </p:sp>
    </p:spTree>
    <p:extLst>
      <p:ext uri="{BB962C8B-B14F-4D97-AF65-F5344CB8AC3E}">
        <p14:creationId xmlns:p14="http://schemas.microsoft.com/office/powerpoint/2010/main" val="16062573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581891"/>
            <a:ext cx="8915400" cy="5329331"/>
          </a:xfrm>
        </p:spPr>
        <p:txBody>
          <a:bodyPr/>
          <a:lstStyle/>
          <a:p>
            <a:pPr marL="0" indent="0">
              <a:buNone/>
            </a:pPr>
            <a:r>
              <a:rPr lang="en-IN" dirty="0"/>
              <a:t>Some methods of lay emphasis could be</a:t>
            </a:r>
          </a:p>
          <a:p>
            <a:r>
              <a:rPr lang="en-IN" dirty="0" smtClean="0"/>
              <a:t>Grouping </a:t>
            </a:r>
            <a:r>
              <a:rPr lang="en-IN" dirty="0"/>
              <a:t>of design units.</a:t>
            </a:r>
          </a:p>
          <a:p>
            <a:r>
              <a:rPr lang="en-IN" dirty="0" smtClean="0"/>
              <a:t>Using </a:t>
            </a:r>
            <a:r>
              <a:rPr lang="en-IN" dirty="0"/>
              <a:t>contrast of hues. </a:t>
            </a:r>
          </a:p>
          <a:p>
            <a:r>
              <a:rPr lang="en-IN" dirty="0" smtClean="0"/>
              <a:t>By </a:t>
            </a:r>
            <a:r>
              <a:rPr lang="en-IN" dirty="0"/>
              <a:t>leading lines. </a:t>
            </a:r>
          </a:p>
          <a:p>
            <a:r>
              <a:rPr lang="en-IN" dirty="0" smtClean="0"/>
              <a:t>A </a:t>
            </a:r>
            <a:r>
              <a:rPr lang="en-IN" dirty="0"/>
              <a:t>combination of any of the above. </a:t>
            </a:r>
          </a:p>
          <a:p>
            <a:r>
              <a:rPr lang="en-IN" dirty="0" smtClean="0"/>
              <a:t>Repeating </a:t>
            </a:r>
            <a:r>
              <a:rPr lang="en-IN" dirty="0"/>
              <a:t>details such as tucks, gathers, button etc. </a:t>
            </a:r>
          </a:p>
          <a:p>
            <a:r>
              <a:rPr lang="en-IN" dirty="0" smtClean="0"/>
              <a:t>Unusual </a:t>
            </a:r>
            <a:r>
              <a:rPr lang="en-IN" dirty="0"/>
              <a:t>shapes and textures. </a:t>
            </a:r>
          </a:p>
          <a:p>
            <a:r>
              <a:rPr lang="en-IN" dirty="0" smtClean="0"/>
              <a:t>Applied </a:t>
            </a:r>
            <a:r>
              <a:rPr lang="en-IN" dirty="0"/>
              <a:t>design on a contrast background. </a:t>
            </a:r>
          </a:p>
          <a:p>
            <a:pPr marL="0" indent="0">
              <a:buNone/>
            </a:pPr>
            <a:r>
              <a:rPr lang="en-IN" dirty="0"/>
              <a:t>The placement of dark spots on a lighter colour background (or) vice versa could emphasis the body part they are placed over. While enhancing the design by concentrating on a focal point the designer must bear in mind the figure and personality of the wearer.</a:t>
            </a:r>
          </a:p>
          <a:p>
            <a:pPr marL="0" indent="0">
              <a:buNone/>
            </a:pPr>
            <a:endParaRPr lang="en-IN" dirty="0"/>
          </a:p>
        </p:txBody>
      </p:sp>
    </p:spTree>
    <p:extLst>
      <p:ext uri="{BB962C8B-B14F-4D97-AF65-F5344CB8AC3E}">
        <p14:creationId xmlns:p14="http://schemas.microsoft.com/office/powerpoint/2010/main" val="34798997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4754" y="591127"/>
            <a:ext cx="4318130" cy="61144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3195" y="607886"/>
            <a:ext cx="4432878" cy="6097714"/>
          </a:xfrm>
          <a:prstGeom prst="rect">
            <a:avLst/>
          </a:prstGeom>
        </p:spPr>
      </p:pic>
      <p:sp>
        <p:nvSpPr>
          <p:cNvPr id="6" name="TextBox 5"/>
          <p:cNvSpPr txBox="1"/>
          <p:nvPr/>
        </p:nvSpPr>
        <p:spPr>
          <a:xfrm>
            <a:off x="5477164" y="120193"/>
            <a:ext cx="1958109" cy="461665"/>
          </a:xfrm>
          <a:prstGeom prst="rect">
            <a:avLst/>
          </a:prstGeom>
          <a:noFill/>
        </p:spPr>
        <p:txBody>
          <a:bodyPr wrap="square" rtlCol="0">
            <a:spAutoFit/>
          </a:bodyPr>
          <a:lstStyle/>
          <a:p>
            <a:pPr algn="ctr"/>
            <a:r>
              <a:rPr lang="en-US" sz="2400" u="sng" dirty="0" smtClean="0"/>
              <a:t>Emphasis</a:t>
            </a:r>
            <a:endParaRPr lang="en-IN" sz="2400" u="sng" dirty="0"/>
          </a:p>
        </p:txBody>
      </p:sp>
    </p:spTree>
    <p:extLst>
      <p:ext uri="{BB962C8B-B14F-4D97-AF65-F5344CB8AC3E}">
        <p14:creationId xmlns:p14="http://schemas.microsoft.com/office/powerpoint/2010/main" val="4587726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566" y="189923"/>
            <a:ext cx="9740034" cy="6493356"/>
          </a:xfrm>
          <a:prstGeom prst="rect">
            <a:avLst/>
          </a:prstGeom>
        </p:spPr>
      </p:pic>
    </p:spTree>
    <p:extLst>
      <p:ext uri="{BB962C8B-B14F-4D97-AF65-F5344CB8AC3E}">
        <p14:creationId xmlns:p14="http://schemas.microsoft.com/office/powerpoint/2010/main" val="2143881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3" y="180764"/>
            <a:ext cx="4171806" cy="798290"/>
          </a:xfrm>
        </p:spPr>
        <p:txBody>
          <a:bodyPr/>
          <a:lstStyle/>
          <a:p>
            <a:r>
              <a:rPr lang="en-US" u="sng" dirty="0" smtClean="0"/>
              <a:t>Harmony</a:t>
            </a:r>
            <a:endParaRPr lang="en-IN" u="sng" dirty="0"/>
          </a:p>
        </p:txBody>
      </p:sp>
      <p:sp>
        <p:nvSpPr>
          <p:cNvPr id="3" name="Content Placeholder 2"/>
          <p:cNvSpPr>
            <a:spLocks noGrp="1"/>
          </p:cNvSpPr>
          <p:nvPr>
            <p:ph idx="1"/>
          </p:nvPr>
        </p:nvSpPr>
        <p:spPr>
          <a:xfrm>
            <a:off x="2589214" y="979053"/>
            <a:ext cx="5723514" cy="5144655"/>
          </a:xfrm>
        </p:spPr>
        <p:txBody>
          <a:bodyPr>
            <a:normAutofit/>
          </a:bodyPr>
          <a:lstStyle/>
          <a:p>
            <a:pPr marL="0" indent="0">
              <a:buNone/>
            </a:pPr>
            <a:r>
              <a:rPr lang="en-IN" dirty="0"/>
              <a:t>Harmony otherwise called unity. If the principle of proportion, balance, rhythm and emphasis are applied creatively, the resultant design is said to have the harmony. Unity means that all elements of the design work together to produce a successful visual effects. If anyone of the principles are not applied the resulting design will also lack harmony which means; if the principle of structural/decorative design with balanced proportion and quantitative and qualitative emphasis creating a rhythm of its own, give an outcome of harmony of unity. It is a result or an achievement which every designer should keep in mind while designing or drawing or arranging various elements or design for achieving/creating particular purpose of design. Lack of application of any one principles of design, will result in a design which is not harmonious or not in harmony.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1538" y="1273031"/>
            <a:ext cx="3484998" cy="4351914"/>
          </a:xfrm>
          <a:prstGeom prst="rect">
            <a:avLst/>
          </a:prstGeom>
        </p:spPr>
      </p:pic>
    </p:spTree>
    <p:extLst>
      <p:ext uri="{BB962C8B-B14F-4D97-AF65-F5344CB8AC3E}">
        <p14:creationId xmlns:p14="http://schemas.microsoft.com/office/powerpoint/2010/main" val="1973912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263891"/>
            <a:ext cx="8911687" cy="752108"/>
          </a:xfrm>
        </p:spPr>
        <p:txBody>
          <a:bodyPr/>
          <a:lstStyle/>
          <a:p>
            <a:r>
              <a:rPr lang="en-US" u="sng" dirty="0" smtClean="0"/>
              <a:t>Proportion or Scale</a:t>
            </a:r>
            <a:endParaRPr lang="en-IN" u="sng" dirty="0"/>
          </a:p>
        </p:txBody>
      </p:sp>
      <p:sp>
        <p:nvSpPr>
          <p:cNvPr id="3" name="Content Placeholder 2"/>
          <p:cNvSpPr>
            <a:spLocks noGrp="1"/>
          </p:cNvSpPr>
          <p:nvPr>
            <p:ph idx="1"/>
          </p:nvPr>
        </p:nvSpPr>
        <p:spPr>
          <a:xfrm>
            <a:off x="2589211" y="1015998"/>
            <a:ext cx="9168680" cy="5190837"/>
          </a:xfrm>
        </p:spPr>
        <p:txBody>
          <a:bodyPr>
            <a:normAutofit/>
          </a:bodyPr>
          <a:lstStyle/>
          <a:p>
            <a:pPr marL="0" indent="0">
              <a:buNone/>
            </a:pPr>
            <a:r>
              <a:rPr lang="en-IN" dirty="0"/>
              <a:t>Relationship in size between a part and the whole is defined to as proportion. </a:t>
            </a:r>
            <a:r>
              <a:rPr lang="en-IN" dirty="0" smtClean="0"/>
              <a:t>For </a:t>
            </a:r>
            <a:r>
              <a:rPr lang="en-IN" dirty="0"/>
              <a:t>any design, an artist or a designer should aim for a sense of order of unity or oneness among the principles of design. </a:t>
            </a:r>
          </a:p>
          <a:p>
            <a:pPr marL="0" indent="0">
              <a:buNone/>
            </a:pPr>
            <a:r>
              <a:rPr lang="en-IN" dirty="0"/>
              <a:t>Proportion includes planning of the basic shape within a design. It may involve the scale of the forms within the design like diversion of space to create attractive space relationship where the variety of shapes, sizes and the general idea of unity of principles of designs are to be expressed. Optical illusion is created by changing partial arrangements to enhance the attractive portion that one wishes to enhance. e.g., puffed in the shoulders or increased width in sleeves etc. Is the principles of design that involves a phasing relationships between all parts of a design with respect to each other. This may include: </a:t>
            </a:r>
          </a:p>
          <a:p>
            <a:r>
              <a:rPr lang="en-IN" dirty="0" smtClean="0"/>
              <a:t>Planning </a:t>
            </a:r>
            <a:r>
              <a:rPr lang="en-IN" dirty="0"/>
              <a:t>of the basic shapes </a:t>
            </a:r>
          </a:p>
          <a:p>
            <a:r>
              <a:rPr lang="en-IN" dirty="0" smtClean="0"/>
              <a:t>Division </a:t>
            </a:r>
            <a:r>
              <a:rPr lang="en-IN" dirty="0"/>
              <a:t>of spaces for a good relationship </a:t>
            </a:r>
          </a:p>
          <a:p>
            <a:pPr marL="0" indent="0">
              <a:buNone/>
            </a:pPr>
            <a:r>
              <a:rPr lang="en-IN" dirty="0"/>
              <a:t>Creating an optical illusion that will give an impression of, proportion, when it is not possible to change the basic design. </a:t>
            </a:r>
          </a:p>
          <a:p>
            <a:pPr marL="0" indent="0">
              <a:buNone/>
            </a:pPr>
            <a:endParaRPr lang="en-IN" dirty="0"/>
          </a:p>
        </p:txBody>
      </p:sp>
    </p:spTree>
    <p:extLst>
      <p:ext uri="{BB962C8B-B14F-4D97-AF65-F5344CB8AC3E}">
        <p14:creationId xmlns:p14="http://schemas.microsoft.com/office/powerpoint/2010/main" val="304388440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32039" t="2199" r="2806" b="3069"/>
          <a:stretch/>
        </p:blipFill>
        <p:spPr>
          <a:xfrm>
            <a:off x="2752435" y="1080655"/>
            <a:ext cx="7777020" cy="5338819"/>
          </a:xfrm>
          <a:prstGeom prst="rect">
            <a:avLst/>
          </a:prstGeom>
        </p:spPr>
      </p:pic>
    </p:spTree>
    <p:extLst>
      <p:ext uri="{BB962C8B-B14F-4D97-AF65-F5344CB8AC3E}">
        <p14:creationId xmlns:p14="http://schemas.microsoft.com/office/powerpoint/2010/main" val="30505934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3635"/>
          </a:xfrm>
        </p:spPr>
        <p:txBody>
          <a:bodyPr/>
          <a:lstStyle/>
          <a:p>
            <a:r>
              <a:rPr lang="en-US" u="sng" dirty="0" smtClean="0"/>
              <a:t>Rhythm</a:t>
            </a:r>
            <a:endParaRPr lang="en-IN" u="sng" dirty="0"/>
          </a:p>
        </p:txBody>
      </p:sp>
      <p:sp>
        <p:nvSpPr>
          <p:cNvPr id="3" name="Content Placeholder 2"/>
          <p:cNvSpPr>
            <a:spLocks noGrp="1"/>
          </p:cNvSpPr>
          <p:nvPr>
            <p:ph idx="1"/>
          </p:nvPr>
        </p:nvSpPr>
        <p:spPr>
          <a:xfrm>
            <a:off x="2589211" y="1357745"/>
            <a:ext cx="9224097" cy="5052291"/>
          </a:xfrm>
        </p:spPr>
        <p:txBody>
          <a:bodyPr>
            <a:normAutofit/>
          </a:bodyPr>
          <a:lstStyle/>
          <a:p>
            <a:pPr marL="0" indent="0">
              <a:buNone/>
            </a:pPr>
            <a:r>
              <a:rPr lang="en-IN" dirty="0"/>
              <a:t>Directs the movements of the eyes as one uses the details of a design. Therefore, a rhythmic pattern needs to be established to give a costume unity</a:t>
            </a:r>
            <a:r>
              <a:rPr lang="en-IN" dirty="0" smtClean="0"/>
              <a:t>.</a:t>
            </a:r>
          </a:p>
          <a:p>
            <a:pPr marL="0" indent="0">
              <a:buNone/>
            </a:pPr>
            <a:r>
              <a:rPr lang="en-IN" dirty="0"/>
              <a:t>There are no pre-requisite rules for establishing rhythm in a design. Rhythm is most effective when it is experienced in a quiet way. </a:t>
            </a:r>
          </a:p>
          <a:p>
            <a:pPr marL="0" indent="0">
              <a:buNone/>
            </a:pPr>
            <a:r>
              <a:rPr lang="en-IN" dirty="0"/>
              <a:t>It is the repeated use of lines or shapes to create pattern. Rhythm can be achieved through the combination of lines, shape, colour and texture by the following aspects in designing. </a:t>
            </a:r>
          </a:p>
          <a:p>
            <a:r>
              <a:rPr lang="en-IN" dirty="0" smtClean="0"/>
              <a:t>By </a:t>
            </a:r>
            <a:r>
              <a:rPr lang="en-IN" dirty="0"/>
              <a:t>regular repeats of trims, (button etc.) texture, and fabric design and prints. </a:t>
            </a:r>
          </a:p>
          <a:p>
            <a:r>
              <a:rPr lang="en-IN" dirty="0" smtClean="0"/>
              <a:t>Progression </a:t>
            </a:r>
            <a:r>
              <a:rPr lang="en-IN" dirty="0"/>
              <a:t>or radiation in sizes of trims, colours textures and fabric designs. </a:t>
            </a:r>
          </a:p>
          <a:p>
            <a:r>
              <a:rPr lang="en-IN" dirty="0" smtClean="0"/>
              <a:t>Radiation </a:t>
            </a:r>
            <a:r>
              <a:rPr lang="en-IN" dirty="0"/>
              <a:t>or movement from the central point occurring within structural details such as gathers, folds, tucks, darts etc. </a:t>
            </a:r>
          </a:p>
          <a:p>
            <a:r>
              <a:rPr lang="en-IN" dirty="0" smtClean="0"/>
              <a:t>Continuous </a:t>
            </a:r>
            <a:r>
              <a:rPr lang="en-IN" dirty="0"/>
              <a:t>flowing lines such as those in bonds of colours, textures and fabric designs.</a:t>
            </a:r>
          </a:p>
          <a:p>
            <a:pPr marL="0" indent="0">
              <a:buNone/>
            </a:pPr>
            <a:endParaRPr lang="en-IN" dirty="0"/>
          </a:p>
        </p:txBody>
      </p:sp>
    </p:spTree>
    <p:extLst>
      <p:ext uri="{BB962C8B-B14F-4D97-AF65-F5344CB8AC3E}">
        <p14:creationId xmlns:p14="http://schemas.microsoft.com/office/powerpoint/2010/main" val="21599230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4213"/>
          <a:stretch/>
        </p:blipFill>
        <p:spPr>
          <a:xfrm>
            <a:off x="1736580" y="363536"/>
            <a:ext cx="3247061" cy="2823009"/>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b="13492"/>
          <a:stretch/>
        </p:blipFill>
        <p:spPr>
          <a:xfrm>
            <a:off x="4983641" y="2008909"/>
            <a:ext cx="3385039" cy="2516910"/>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12416"/>
          <a:stretch/>
        </p:blipFill>
        <p:spPr>
          <a:xfrm>
            <a:off x="8368679" y="3322492"/>
            <a:ext cx="3083015" cy="2736563"/>
          </a:xfrm>
          <a:prstGeom prst="rect">
            <a:avLst/>
          </a:prstGeom>
        </p:spPr>
      </p:pic>
      <p:sp>
        <p:nvSpPr>
          <p:cNvPr id="8" name="TextBox 7"/>
          <p:cNvSpPr txBox="1"/>
          <p:nvPr/>
        </p:nvSpPr>
        <p:spPr>
          <a:xfrm>
            <a:off x="1768042" y="3137826"/>
            <a:ext cx="3278462" cy="369332"/>
          </a:xfrm>
          <a:prstGeom prst="rect">
            <a:avLst/>
          </a:prstGeom>
          <a:noFill/>
        </p:spPr>
        <p:txBody>
          <a:bodyPr wrap="none" rtlCol="0">
            <a:spAutoFit/>
          </a:bodyPr>
          <a:lstStyle/>
          <a:p>
            <a:r>
              <a:rPr lang="en-US" dirty="0" smtClean="0"/>
              <a:t>Rhythm through Progression</a:t>
            </a:r>
            <a:endParaRPr lang="en-IN" dirty="0"/>
          </a:p>
        </p:txBody>
      </p:sp>
      <p:sp>
        <p:nvSpPr>
          <p:cNvPr id="9" name="TextBox 8"/>
          <p:cNvSpPr txBox="1"/>
          <p:nvPr/>
        </p:nvSpPr>
        <p:spPr>
          <a:xfrm>
            <a:off x="5123491" y="4422919"/>
            <a:ext cx="3105337" cy="369332"/>
          </a:xfrm>
          <a:prstGeom prst="rect">
            <a:avLst/>
          </a:prstGeom>
          <a:noFill/>
        </p:spPr>
        <p:txBody>
          <a:bodyPr wrap="none" rtlCol="0">
            <a:spAutoFit/>
          </a:bodyPr>
          <a:lstStyle/>
          <a:p>
            <a:r>
              <a:rPr lang="en-US" dirty="0" smtClean="0"/>
              <a:t>Rhythm through Radiation</a:t>
            </a:r>
            <a:endParaRPr lang="en-IN" dirty="0" smtClean="0"/>
          </a:p>
        </p:txBody>
      </p:sp>
      <p:sp>
        <p:nvSpPr>
          <p:cNvPr id="10" name="TextBox 9"/>
          <p:cNvSpPr txBox="1"/>
          <p:nvPr/>
        </p:nvSpPr>
        <p:spPr>
          <a:xfrm>
            <a:off x="8325457" y="6031346"/>
            <a:ext cx="3169457" cy="369332"/>
          </a:xfrm>
          <a:prstGeom prst="rect">
            <a:avLst/>
          </a:prstGeom>
          <a:noFill/>
        </p:spPr>
        <p:txBody>
          <a:bodyPr wrap="none" rtlCol="0">
            <a:spAutoFit/>
          </a:bodyPr>
          <a:lstStyle/>
          <a:p>
            <a:r>
              <a:rPr lang="en-US" dirty="0" smtClean="0"/>
              <a:t>Rhythm through Repetition</a:t>
            </a:r>
            <a:endParaRPr lang="en-IN" dirty="0"/>
          </a:p>
        </p:txBody>
      </p:sp>
    </p:spTree>
    <p:extLst>
      <p:ext uri="{BB962C8B-B14F-4D97-AF65-F5344CB8AC3E}">
        <p14:creationId xmlns:p14="http://schemas.microsoft.com/office/powerpoint/2010/main" val="42223059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1" y="236183"/>
            <a:ext cx="8911687" cy="650508"/>
          </a:xfrm>
        </p:spPr>
        <p:txBody>
          <a:bodyPr/>
          <a:lstStyle/>
          <a:p>
            <a:r>
              <a:rPr lang="en-US" u="sng" dirty="0" smtClean="0"/>
              <a:t>Divisions of Designing</a:t>
            </a:r>
            <a:endParaRPr lang="en-IN" u="sng" dirty="0"/>
          </a:p>
        </p:txBody>
      </p:sp>
      <p:sp>
        <p:nvSpPr>
          <p:cNvPr id="3" name="Content Placeholder 2"/>
          <p:cNvSpPr>
            <a:spLocks noGrp="1"/>
          </p:cNvSpPr>
          <p:nvPr>
            <p:ph idx="1"/>
          </p:nvPr>
        </p:nvSpPr>
        <p:spPr>
          <a:xfrm>
            <a:off x="2589211" y="1016001"/>
            <a:ext cx="9214862" cy="5449454"/>
          </a:xfrm>
        </p:spPr>
        <p:txBody>
          <a:bodyPr>
            <a:normAutofit lnSpcReduction="10000"/>
          </a:bodyPr>
          <a:lstStyle/>
          <a:p>
            <a:pPr marL="0" indent="0">
              <a:buNone/>
            </a:pPr>
            <a:r>
              <a:rPr lang="en-IN" dirty="0"/>
              <a:t>There are two basic divisions of designing in the field of clothing: </a:t>
            </a:r>
          </a:p>
          <a:p>
            <a:r>
              <a:rPr lang="en-IN" dirty="0"/>
              <a:t>Structural designing</a:t>
            </a:r>
          </a:p>
          <a:p>
            <a:r>
              <a:rPr lang="en-IN" dirty="0"/>
              <a:t>Decorative designing</a:t>
            </a:r>
          </a:p>
          <a:p>
            <a:pPr marL="0" indent="0">
              <a:buNone/>
            </a:pPr>
            <a:r>
              <a:rPr lang="en-IN" dirty="0"/>
              <a:t>There are two divisions which are often inseparable. They can be defined in other words as factors influencing the design. </a:t>
            </a:r>
          </a:p>
          <a:p>
            <a:pPr marL="0" indent="0">
              <a:buNone/>
            </a:pPr>
            <a:r>
              <a:rPr lang="en-US" sz="2800" u="sng" dirty="0" smtClean="0"/>
              <a:t>Structural Design</a:t>
            </a:r>
          </a:p>
          <a:p>
            <a:pPr marL="0" indent="0">
              <a:buNone/>
            </a:pPr>
            <a:r>
              <a:rPr lang="en-IN" dirty="0"/>
              <a:t>Includes the all over design of a garment. Its form and shape plus all the details involved in assembling the sections of the garment such as darts, pleats, tucks etc. In apparel, structural design is more important because it is the fundamental component of design</a:t>
            </a:r>
            <a:r>
              <a:rPr lang="en-IN" dirty="0" smtClean="0"/>
              <a:t>.</a:t>
            </a:r>
          </a:p>
          <a:p>
            <a:pPr marL="0" indent="0">
              <a:buNone/>
            </a:pPr>
            <a:r>
              <a:rPr lang="en-IN" dirty="0"/>
              <a:t>To draw a structural design a form or human </a:t>
            </a:r>
            <a:r>
              <a:rPr lang="en-IN" dirty="0" err="1"/>
              <a:t>croque</a:t>
            </a:r>
            <a:r>
              <a:rPr lang="en-IN" dirty="0"/>
              <a:t> is not necessary. These designs are done by the designers in the buying house. In this category the designs are drawn on the specification chart where much trimmings are not used. These designs will be simple and well defined about their construction, colour, thread and trimmings to be used. It will not be draped on the form. It will be </a:t>
            </a:r>
            <a:r>
              <a:rPr lang="en-IN" dirty="0" err="1"/>
              <a:t>spreaded</a:t>
            </a:r>
            <a:r>
              <a:rPr lang="en-IN" dirty="0"/>
              <a:t> so that the pattern master can create a proper sample according to the specifications mentions such as its measurements, its </a:t>
            </a:r>
            <a:r>
              <a:rPr lang="en-IN" dirty="0" err="1"/>
              <a:t>sweepline</a:t>
            </a:r>
            <a:r>
              <a:rPr lang="en-IN" dirty="0"/>
              <a:t> (Hemline) its neckline and any other type of cuts used.</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3331023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1"/>
            <a:ext cx="8911687" cy="644542"/>
          </a:xfrm>
        </p:spPr>
        <p:txBody>
          <a:bodyPr>
            <a:normAutofit/>
          </a:bodyPr>
          <a:lstStyle/>
          <a:p>
            <a:r>
              <a:rPr lang="en-US" sz="3200" u="sng" dirty="0" smtClean="0"/>
              <a:t>Structural Design</a:t>
            </a:r>
            <a:endParaRPr lang="en-IN" sz="3200" u="sng"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2925" y="1339273"/>
            <a:ext cx="4095265" cy="5219179"/>
          </a:xfrm>
          <a:prstGeom prst="rect">
            <a:avLst/>
          </a:pr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6061" t="5657" r="5724" b="5051"/>
          <a:stretch/>
        </p:blipFill>
        <p:spPr>
          <a:xfrm>
            <a:off x="7106918" y="1268652"/>
            <a:ext cx="4180777" cy="5289800"/>
          </a:xfrm>
          <a:prstGeom prst="rect">
            <a:avLst/>
          </a:prstGeom>
        </p:spPr>
      </p:pic>
    </p:spTree>
    <p:extLst>
      <p:ext uri="{BB962C8B-B14F-4D97-AF65-F5344CB8AC3E}">
        <p14:creationId xmlns:p14="http://schemas.microsoft.com/office/powerpoint/2010/main" val="14593041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13563"/>
          </a:xfrm>
        </p:spPr>
        <p:txBody>
          <a:bodyPr>
            <a:normAutofit/>
          </a:bodyPr>
          <a:lstStyle/>
          <a:p>
            <a:r>
              <a:rPr lang="en-US" sz="2800" u="sng" dirty="0" smtClean="0"/>
              <a:t>Decorative Design</a:t>
            </a:r>
            <a:endParaRPr lang="en-IN" sz="2800" u="sng" dirty="0"/>
          </a:p>
        </p:txBody>
      </p:sp>
      <p:sp>
        <p:nvSpPr>
          <p:cNvPr id="3" name="Content Placeholder 2"/>
          <p:cNvSpPr>
            <a:spLocks noGrp="1"/>
          </p:cNvSpPr>
          <p:nvPr>
            <p:ph idx="1"/>
          </p:nvPr>
        </p:nvSpPr>
        <p:spPr>
          <a:xfrm>
            <a:off x="2589213" y="1237672"/>
            <a:ext cx="5289406" cy="5061527"/>
          </a:xfrm>
        </p:spPr>
        <p:txBody>
          <a:bodyPr>
            <a:normAutofit/>
          </a:bodyPr>
          <a:lstStyle/>
          <a:p>
            <a:pPr marL="0" indent="0">
              <a:buNone/>
            </a:pPr>
            <a:r>
              <a:rPr lang="en-IN" dirty="0"/>
              <a:t>Here it refers to the design which is drawn by the beginner (learners) as well as the boutique designers. These designs need the basic form or a </a:t>
            </a:r>
            <a:r>
              <a:rPr lang="en-IN" dirty="0" err="1"/>
              <a:t>croque</a:t>
            </a:r>
            <a:r>
              <a:rPr lang="en-IN" dirty="0"/>
              <a:t> and the designs drawn will be draped over it. It is not produced in bulk so it will have more trimmings, prints, embroidery, buttons (that do not fasten) and tacked on bows. The garment which is designed will be selected by the customer, then it will be stitched and because it is not produced in bulk, it will be very costly, in these designs the fabric, style and colour combinations are described so that one can select the design. In this design category specification charts is not prepared, nor it is stitched for standard measurement. It is the design and outfit is made for an individual costumer.</a:t>
            </a:r>
          </a:p>
          <a:p>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8073" y="424872"/>
            <a:ext cx="3748419" cy="6105237"/>
          </a:xfrm>
          <a:prstGeom prst="rect">
            <a:avLst/>
          </a:prstGeom>
        </p:spPr>
      </p:pic>
    </p:spTree>
    <p:extLst>
      <p:ext uri="{BB962C8B-B14F-4D97-AF65-F5344CB8AC3E}">
        <p14:creationId xmlns:p14="http://schemas.microsoft.com/office/powerpoint/2010/main" val="3639306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0816" y="263892"/>
            <a:ext cx="8911687" cy="604326"/>
          </a:xfrm>
        </p:spPr>
        <p:txBody>
          <a:bodyPr>
            <a:normAutofit/>
          </a:bodyPr>
          <a:lstStyle/>
          <a:p>
            <a:r>
              <a:rPr lang="en-US" sz="3200" dirty="0" smtClean="0"/>
              <a:t>Decorative Design</a:t>
            </a:r>
            <a:endParaRPr lang="en-IN" sz="32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42" t="14376" r="961" b="13553"/>
          <a:stretch/>
        </p:blipFill>
        <p:spPr>
          <a:xfrm>
            <a:off x="1520100" y="1099126"/>
            <a:ext cx="10395515" cy="5394037"/>
          </a:xfrm>
          <a:prstGeom prst="rect">
            <a:avLst/>
          </a:prstGeom>
        </p:spPr>
      </p:pic>
    </p:spTree>
    <p:extLst>
      <p:ext uri="{BB962C8B-B14F-4D97-AF65-F5344CB8AC3E}">
        <p14:creationId xmlns:p14="http://schemas.microsoft.com/office/powerpoint/2010/main" val="248468769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5926"/>
          </a:xfrm>
        </p:spPr>
        <p:txBody>
          <a:bodyPr/>
          <a:lstStyle/>
          <a:p>
            <a:pPr algn="ctr"/>
            <a:r>
              <a:rPr lang="en-US" u="sng" dirty="0" smtClean="0"/>
              <a:t>Pattern Making</a:t>
            </a:r>
            <a:endParaRPr lang="en-IN" u="sng" dirty="0"/>
          </a:p>
        </p:txBody>
      </p:sp>
      <p:sp>
        <p:nvSpPr>
          <p:cNvPr id="3" name="Content Placeholder 2"/>
          <p:cNvSpPr>
            <a:spLocks noGrp="1"/>
          </p:cNvSpPr>
          <p:nvPr>
            <p:ph idx="1"/>
          </p:nvPr>
        </p:nvSpPr>
        <p:spPr>
          <a:xfrm>
            <a:off x="2589212" y="1653309"/>
            <a:ext cx="8915400" cy="3045116"/>
          </a:xfrm>
        </p:spPr>
        <p:txBody>
          <a:bodyPr/>
          <a:lstStyle/>
          <a:p>
            <a:r>
              <a:rPr lang="en-IN" b="1" u="sng" dirty="0">
                <a:hlinkClick r:id="rId2"/>
              </a:rPr>
              <a:t>Pattern making</a:t>
            </a:r>
            <a:r>
              <a:rPr lang="en-IN" b="1" dirty="0"/>
              <a:t> </a:t>
            </a:r>
            <a:r>
              <a:rPr lang="en-IN" dirty="0"/>
              <a:t>is an art. It is the art of manipulating and shaping a flat piece of fabric to conform to one or more curves of the human figure . Pattern making is a bridge function between design and production. A sketch can be turned into a garment via a pattern which interprets the design in the form of the garment components</a:t>
            </a:r>
          </a:p>
          <a:p>
            <a:r>
              <a:rPr lang="en-IN" dirty="0"/>
              <a:t>A pattern is flat while the body is not. The body has height, width and depth. With in this roughly cylindrical framework there are a series of secondary curves and bulges, which are of concern to the pattern maker. Darts are the basis of all pattern making. They convert the flat piece of cloth into a three dimensional form, which fits the bulges of the body.</a:t>
            </a:r>
          </a:p>
          <a:p>
            <a:pPr marL="0" indent="0">
              <a:buNone/>
            </a:pPr>
            <a:endParaRPr lang="en-IN" dirty="0"/>
          </a:p>
        </p:txBody>
      </p:sp>
      <p:sp>
        <p:nvSpPr>
          <p:cNvPr id="4" name="TextBox 3"/>
          <p:cNvSpPr txBox="1"/>
          <p:nvPr/>
        </p:nvSpPr>
        <p:spPr>
          <a:xfrm>
            <a:off x="3735676" y="4698425"/>
            <a:ext cx="6622472" cy="523220"/>
          </a:xfrm>
          <a:prstGeom prst="rect">
            <a:avLst/>
          </a:prstGeom>
          <a:noFill/>
        </p:spPr>
        <p:txBody>
          <a:bodyPr wrap="square" rtlCol="0">
            <a:spAutoFit/>
          </a:bodyPr>
          <a:lstStyle/>
          <a:p>
            <a:pPr algn="ctr"/>
            <a:r>
              <a:rPr lang="en-US" sz="2800" u="sng" dirty="0" smtClean="0"/>
              <a:t>Methods of Pattern Making</a:t>
            </a:r>
            <a:endParaRPr lang="en-IN" sz="2800" u="sng" dirty="0"/>
          </a:p>
        </p:txBody>
      </p:sp>
      <p:sp>
        <p:nvSpPr>
          <p:cNvPr id="6" name="TextBox 5"/>
          <p:cNvSpPr txBox="1"/>
          <p:nvPr/>
        </p:nvSpPr>
        <p:spPr>
          <a:xfrm>
            <a:off x="2669309" y="5357091"/>
            <a:ext cx="8349673" cy="1246909"/>
          </a:xfrm>
          <a:prstGeom prst="rect">
            <a:avLst/>
          </a:prstGeom>
          <a:noFill/>
        </p:spPr>
        <p:txBody>
          <a:bodyPr wrap="square" rtlCol="0">
            <a:spAutoFit/>
          </a:bodyPr>
          <a:lstStyle/>
          <a:p>
            <a:r>
              <a:rPr lang="en-IN" dirty="0"/>
              <a:t>Pattern making involves three methods-</a:t>
            </a:r>
          </a:p>
          <a:p>
            <a:pPr marL="285750" lvl="0" indent="-285750">
              <a:buFont typeface="Arial" panose="020B0604020202020204" pitchFamily="34" charset="0"/>
              <a:buChar char="•"/>
            </a:pPr>
            <a:r>
              <a:rPr lang="en-IN" dirty="0"/>
              <a:t>Drafting</a:t>
            </a:r>
          </a:p>
          <a:p>
            <a:pPr marL="285750" lvl="0" indent="-285750">
              <a:buFont typeface="Arial" panose="020B0604020202020204" pitchFamily="34" charset="0"/>
              <a:buChar char="•"/>
            </a:pPr>
            <a:r>
              <a:rPr lang="en-IN" dirty="0"/>
              <a:t>Draping</a:t>
            </a:r>
          </a:p>
          <a:p>
            <a:pPr marL="285750" lvl="0" indent="-285750">
              <a:buFont typeface="Arial" panose="020B0604020202020204" pitchFamily="34" charset="0"/>
              <a:buChar char="•"/>
            </a:pPr>
            <a:r>
              <a:rPr lang="en-IN" dirty="0"/>
              <a:t>Flat paper patternmaking</a:t>
            </a:r>
            <a:endParaRPr lang="en-IN" dirty="0"/>
          </a:p>
        </p:txBody>
      </p:sp>
    </p:spTree>
    <p:extLst>
      <p:ext uri="{BB962C8B-B14F-4D97-AF65-F5344CB8AC3E}">
        <p14:creationId xmlns:p14="http://schemas.microsoft.com/office/powerpoint/2010/main" val="5228464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APPAREL DESIGNING</a:t>
            </a:r>
            <a:endParaRPr lang="en-IN" u="sng" dirty="0"/>
          </a:p>
        </p:txBody>
      </p:sp>
      <p:sp>
        <p:nvSpPr>
          <p:cNvPr id="3" name="Content Placeholder 2"/>
          <p:cNvSpPr>
            <a:spLocks noGrp="1"/>
          </p:cNvSpPr>
          <p:nvPr>
            <p:ph idx="1"/>
          </p:nvPr>
        </p:nvSpPr>
        <p:spPr/>
        <p:txBody>
          <a:bodyPr/>
          <a:lstStyle/>
          <a:p>
            <a:r>
              <a:rPr lang="en-US" dirty="0" smtClean="0"/>
              <a:t>It is an art of applying design, aesthetics, clothing construction and natural beauty to clothing. </a:t>
            </a:r>
            <a:endParaRPr lang="en-IN" dirty="0"/>
          </a:p>
          <a:p>
            <a:r>
              <a:rPr lang="en-US" dirty="0" smtClean="0"/>
              <a:t>Apparel Designing is a technical term pertaining to the specific act of creating clothing.</a:t>
            </a:r>
          </a:p>
          <a:p>
            <a:r>
              <a:rPr lang="en-US" dirty="0" smtClean="0"/>
              <a:t>Set of basic skills required for apparel industry are:</a:t>
            </a:r>
          </a:p>
          <a:p>
            <a:pPr>
              <a:buFont typeface="Wingdings" panose="05000000000000000000" pitchFamily="2" charset="2"/>
              <a:buChar char="v"/>
            </a:pPr>
            <a:r>
              <a:rPr lang="en-US" dirty="0" smtClean="0"/>
              <a:t>Designing </a:t>
            </a:r>
          </a:p>
          <a:p>
            <a:pPr>
              <a:buFont typeface="Wingdings" panose="05000000000000000000" pitchFamily="2" charset="2"/>
              <a:buChar char="v"/>
            </a:pPr>
            <a:r>
              <a:rPr lang="en-US" dirty="0" smtClean="0"/>
              <a:t>Developing a pattern</a:t>
            </a:r>
          </a:p>
          <a:p>
            <a:pPr>
              <a:buFont typeface="Wingdings" panose="05000000000000000000" pitchFamily="2" charset="2"/>
              <a:buChar char="v"/>
            </a:pPr>
            <a:r>
              <a:rPr lang="en-US" dirty="0" smtClean="0"/>
              <a:t>Constructing / Stitching</a:t>
            </a:r>
            <a:r>
              <a:rPr lang="en-US" dirty="0"/>
              <a:t> </a:t>
            </a:r>
            <a:r>
              <a:rPr lang="en-US" dirty="0" smtClean="0"/>
              <a:t>and finishing a garment</a:t>
            </a:r>
          </a:p>
        </p:txBody>
      </p:sp>
    </p:spTree>
    <p:extLst>
      <p:ext uri="{BB962C8B-B14F-4D97-AF65-F5344CB8AC3E}">
        <p14:creationId xmlns:p14="http://schemas.microsoft.com/office/powerpoint/2010/main" val="41767668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8433" y="125346"/>
            <a:ext cx="2884149" cy="641272"/>
          </a:xfrm>
        </p:spPr>
        <p:txBody>
          <a:bodyPr/>
          <a:lstStyle/>
          <a:p>
            <a:r>
              <a:rPr lang="en-US" u="sng" dirty="0" smtClean="0"/>
              <a:t>Drafting</a:t>
            </a:r>
            <a:endParaRPr lang="en-IN" u="sng" dirty="0"/>
          </a:p>
        </p:txBody>
      </p:sp>
      <p:sp>
        <p:nvSpPr>
          <p:cNvPr id="3" name="Content Placeholder 2"/>
          <p:cNvSpPr>
            <a:spLocks noGrp="1"/>
          </p:cNvSpPr>
          <p:nvPr>
            <p:ph idx="1"/>
          </p:nvPr>
        </p:nvSpPr>
        <p:spPr>
          <a:xfrm>
            <a:off x="2552266" y="766618"/>
            <a:ext cx="9279516" cy="5957455"/>
          </a:xfrm>
        </p:spPr>
        <p:txBody>
          <a:bodyPr>
            <a:normAutofit fontScale="85000" lnSpcReduction="10000"/>
          </a:bodyPr>
          <a:lstStyle/>
          <a:p>
            <a:pPr marL="0" indent="0">
              <a:buNone/>
            </a:pPr>
            <a:r>
              <a:rPr lang="en-IN" dirty="0"/>
              <a:t>It involves measurements derived from sizing systems or accurate measurements taken on a person, dress or body form. Measurements for chest, waist, hip and so on, and ease allowances are marked on paper and construction lines are drawn to complete the pattern. Drafting is used to create basic, foundation or design patterns.</a:t>
            </a:r>
          </a:p>
          <a:p>
            <a:pPr marL="0" indent="0" fontAlgn="base">
              <a:buNone/>
            </a:pPr>
            <a:r>
              <a:rPr lang="en-IN" dirty="0"/>
              <a:t>Terminology used in drafting </a:t>
            </a:r>
            <a:r>
              <a:rPr lang="en-IN" dirty="0" smtClean="0"/>
              <a:t>patterns:</a:t>
            </a:r>
          </a:p>
          <a:p>
            <a:pPr fontAlgn="base"/>
            <a:r>
              <a:rPr lang="en-IN" b="1" dirty="0" smtClean="0"/>
              <a:t>Draft</a:t>
            </a:r>
            <a:endParaRPr lang="en-IN" dirty="0"/>
          </a:p>
          <a:p>
            <a:pPr marL="0" indent="0" fontAlgn="base">
              <a:buNone/>
            </a:pPr>
            <a:r>
              <a:rPr lang="en-IN" dirty="0" smtClean="0"/>
              <a:t>A </a:t>
            </a:r>
            <a:r>
              <a:rPr lang="en-IN" dirty="0"/>
              <a:t>schematic plan made of a garment using the pattern making process before seam </a:t>
            </a:r>
            <a:r>
              <a:rPr lang="en-IN" dirty="0" smtClean="0"/>
              <a:t>allowances </a:t>
            </a:r>
            <a:r>
              <a:rPr lang="en-IN" dirty="0"/>
              <a:t>are added. The act of making (drafting) a pattern</a:t>
            </a:r>
            <a:r>
              <a:rPr lang="en-IN" dirty="0" smtClean="0"/>
              <a:t>.</a:t>
            </a:r>
            <a:r>
              <a:rPr lang="en-IN" dirty="0"/>
              <a:t> </a:t>
            </a:r>
          </a:p>
          <a:p>
            <a:pPr fontAlgn="base"/>
            <a:r>
              <a:rPr lang="en-IN" b="1" dirty="0"/>
              <a:t> Grain</a:t>
            </a:r>
            <a:endParaRPr lang="en-IN" dirty="0"/>
          </a:p>
          <a:p>
            <a:pPr marL="0" indent="0" fontAlgn="base">
              <a:buNone/>
            </a:pPr>
            <a:r>
              <a:rPr lang="en-IN" dirty="0"/>
              <a:t>Term used to describe the yarn direction of a fabric: crossgrain (weft), lengthgrain (warp) or diagonal (bias). Also </a:t>
            </a:r>
            <a:r>
              <a:rPr lang="en-IN" dirty="0" smtClean="0"/>
              <a:t>describes </a:t>
            </a:r>
            <a:r>
              <a:rPr lang="en-IN" dirty="0"/>
              <a:t>the smooth side of a piece of leather after tanning.</a:t>
            </a:r>
          </a:p>
          <a:p>
            <a:pPr fontAlgn="base"/>
            <a:r>
              <a:rPr lang="en-IN" b="1" dirty="0"/>
              <a:t>Grainline</a:t>
            </a:r>
            <a:endParaRPr lang="en-IN" dirty="0"/>
          </a:p>
          <a:p>
            <a:pPr marL="0" indent="0" fontAlgn="base">
              <a:buNone/>
            </a:pPr>
            <a:r>
              <a:rPr lang="en-IN" dirty="0"/>
              <a:t>Direction of yarns in a fabric weave: crossgrain (weft), length grain (warp), diagonal (bias).</a:t>
            </a:r>
          </a:p>
          <a:p>
            <a:pPr fontAlgn="base"/>
            <a:r>
              <a:rPr lang="en-IN" b="1" dirty="0" smtClean="0"/>
              <a:t>Centre </a:t>
            </a:r>
            <a:r>
              <a:rPr lang="en-IN" b="1" dirty="0"/>
              <a:t>Back</a:t>
            </a:r>
            <a:endParaRPr lang="en-IN" dirty="0"/>
          </a:p>
          <a:p>
            <a:pPr marL="0" indent="0" fontAlgn="base">
              <a:buNone/>
            </a:pPr>
            <a:r>
              <a:rPr lang="en-IN" dirty="0"/>
              <a:t>Vertical line denoting the </a:t>
            </a:r>
            <a:r>
              <a:rPr lang="en-IN" dirty="0" smtClean="0"/>
              <a:t>centre </a:t>
            </a:r>
            <a:r>
              <a:rPr lang="en-IN" dirty="0"/>
              <a:t>of the back of a garment.</a:t>
            </a:r>
          </a:p>
          <a:p>
            <a:pPr fontAlgn="base"/>
            <a:r>
              <a:rPr lang="en-IN" b="1" dirty="0" smtClean="0"/>
              <a:t>Centre </a:t>
            </a:r>
            <a:r>
              <a:rPr lang="en-IN" b="1" dirty="0"/>
              <a:t>Front</a:t>
            </a:r>
            <a:endParaRPr lang="en-IN" dirty="0"/>
          </a:p>
          <a:p>
            <a:pPr marL="0" indent="0" fontAlgn="base">
              <a:buNone/>
            </a:pPr>
            <a:r>
              <a:rPr lang="en-IN" dirty="0"/>
              <a:t>Vertical line denoting the </a:t>
            </a:r>
            <a:r>
              <a:rPr lang="en-IN" dirty="0" smtClean="0"/>
              <a:t>centre </a:t>
            </a:r>
            <a:r>
              <a:rPr lang="en-IN" dirty="0"/>
              <a:t>of the front of a garment.</a:t>
            </a:r>
          </a:p>
          <a:p>
            <a:pPr fontAlgn="base"/>
            <a:r>
              <a:rPr lang="en-IN" b="1" dirty="0"/>
              <a:t>Notches</a:t>
            </a:r>
            <a:endParaRPr lang="en-IN" dirty="0"/>
          </a:p>
          <a:p>
            <a:pPr marL="0" indent="0" fontAlgn="base">
              <a:buNone/>
            </a:pPr>
            <a:r>
              <a:rPr lang="en-IN" dirty="0"/>
              <a:t>Marks made on patterns to indicate where seams align, where hems are turned and other key matching points that are necessary when constructing a garment.</a:t>
            </a:r>
          </a:p>
          <a:p>
            <a:pPr marL="0" indent="0" fontAlgn="base">
              <a:buNone/>
            </a:pPr>
            <a:endParaRPr lang="en-IN" dirty="0"/>
          </a:p>
          <a:p>
            <a:pPr marL="0" indent="0">
              <a:buNone/>
            </a:pPr>
            <a:endParaRPr lang="en-IN" dirty="0"/>
          </a:p>
        </p:txBody>
      </p:sp>
    </p:spTree>
    <p:extLst>
      <p:ext uri="{BB962C8B-B14F-4D97-AF65-F5344CB8AC3E}">
        <p14:creationId xmlns:p14="http://schemas.microsoft.com/office/powerpoint/2010/main" val="376475132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522510"/>
            <a:ext cx="8911687" cy="595090"/>
          </a:xfrm>
        </p:spPr>
        <p:txBody>
          <a:bodyPr>
            <a:normAutofit/>
          </a:bodyPr>
          <a:lstStyle/>
          <a:p>
            <a:r>
              <a:rPr lang="en-US" sz="3200" u="sng" dirty="0" smtClean="0"/>
              <a:t>Drafting Methods</a:t>
            </a:r>
            <a:endParaRPr lang="en-IN" sz="3200" u="sng" dirty="0"/>
          </a:p>
        </p:txBody>
      </p:sp>
      <p:sp>
        <p:nvSpPr>
          <p:cNvPr id="3" name="Content Placeholder 2"/>
          <p:cNvSpPr>
            <a:spLocks noGrp="1"/>
          </p:cNvSpPr>
          <p:nvPr>
            <p:ph idx="1"/>
          </p:nvPr>
        </p:nvSpPr>
        <p:spPr>
          <a:xfrm>
            <a:off x="2589212" y="1219200"/>
            <a:ext cx="8915400" cy="1782618"/>
          </a:xfrm>
        </p:spPr>
        <p:txBody>
          <a:bodyPr/>
          <a:lstStyle/>
          <a:p>
            <a:pPr marL="0" indent="0">
              <a:buNone/>
            </a:pPr>
            <a:r>
              <a:rPr lang="en-US" dirty="0"/>
              <a:t>T</a:t>
            </a:r>
            <a:r>
              <a:rPr lang="en-US" dirty="0" smtClean="0"/>
              <a:t>he </a:t>
            </a:r>
            <a:r>
              <a:rPr lang="en-US" dirty="0"/>
              <a:t>two most commonly used methods of drafting a pattern:</a:t>
            </a:r>
          </a:p>
          <a:p>
            <a:r>
              <a:rPr lang="en-US" dirty="0"/>
              <a:t> </a:t>
            </a:r>
            <a:r>
              <a:rPr lang="en-US" b="1" dirty="0" smtClean="0"/>
              <a:t>Manipulating </a:t>
            </a:r>
            <a:r>
              <a:rPr lang="en-US" b="1" dirty="0"/>
              <a:t>darts</a:t>
            </a:r>
            <a:r>
              <a:rPr lang="en-US" dirty="0"/>
              <a:t>, to move them where ever you want them or change them into attractive shaping seams</a:t>
            </a:r>
          </a:p>
          <a:p>
            <a:r>
              <a:rPr lang="en-US" b="1" dirty="0" smtClean="0"/>
              <a:t>"</a:t>
            </a:r>
            <a:r>
              <a:rPr lang="en-US" b="1" dirty="0"/>
              <a:t>Slashing and Spreading"</a:t>
            </a:r>
            <a:r>
              <a:rPr lang="en-US" dirty="0"/>
              <a:t> your pattern to add fullness in the sleeve, skirt, or anywhere that you </a:t>
            </a:r>
            <a:r>
              <a:rPr lang="en-US" i="1" dirty="0"/>
              <a:t>don't</a:t>
            </a:r>
            <a:r>
              <a:rPr lang="en-US" dirty="0"/>
              <a:t> want a fitted look.</a:t>
            </a:r>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5004" y="3240953"/>
            <a:ext cx="1714500" cy="2962275"/>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5392"/>
          <a:stretch/>
        </p:blipFill>
        <p:spPr>
          <a:xfrm>
            <a:off x="4775489" y="3240953"/>
            <a:ext cx="1809750" cy="291970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0395" y="3103418"/>
            <a:ext cx="1966769" cy="2875466"/>
          </a:xfrm>
          <a:prstGeom prst="rect">
            <a:avLst/>
          </a:prstGeom>
        </p:spPr>
      </p:pic>
    </p:spTree>
    <p:extLst>
      <p:ext uri="{BB962C8B-B14F-4D97-AF65-F5344CB8AC3E}">
        <p14:creationId xmlns:p14="http://schemas.microsoft.com/office/powerpoint/2010/main" val="1978529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33635"/>
          </a:xfrm>
        </p:spPr>
        <p:txBody>
          <a:bodyPr/>
          <a:lstStyle/>
          <a:p>
            <a:r>
              <a:rPr lang="en-IN" u="sng" dirty="0" smtClean="0"/>
              <a:t>Draping</a:t>
            </a:r>
            <a:endParaRPr lang="en-IN" u="sng" dirty="0"/>
          </a:p>
        </p:txBody>
      </p:sp>
      <p:sp>
        <p:nvSpPr>
          <p:cNvPr id="3" name="Content Placeholder 2"/>
          <p:cNvSpPr>
            <a:spLocks noGrp="1"/>
          </p:cNvSpPr>
          <p:nvPr>
            <p:ph idx="1"/>
          </p:nvPr>
        </p:nvSpPr>
        <p:spPr>
          <a:xfrm>
            <a:off x="2592925" y="1357745"/>
            <a:ext cx="8915400" cy="2142837"/>
          </a:xfrm>
        </p:spPr>
        <p:txBody>
          <a:bodyPr/>
          <a:lstStyle/>
          <a:p>
            <a:pPr marL="0" indent="0">
              <a:buNone/>
            </a:pPr>
            <a:r>
              <a:rPr lang="en-IN" dirty="0"/>
              <a:t>It involves the draping of a two dimensional piece of fabric around a form, conforming to its shape, creating a three-dimensional fabric pattern. This muslin is transferred to paper to be used as a final pattern. Ease allowances for movement are added to make the garment comfortable to wear. Advantage of draping is that the designer can see the overall design effect of the finished garment on the body form before the garment piece is cut and sewn. However, it is more expensive and time consuming than flat pattern making.</a:t>
            </a:r>
          </a:p>
          <a:p>
            <a:pPr marL="0" indent="0">
              <a:buNone/>
            </a:pPr>
            <a:endParaRPr lang="en-IN"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959" y="3500582"/>
            <a:ext cx="5187950" cy="3070932"/>
          </a:xfrm>
          <a:prstGeom prst="rect">
            <a:avLst/>
          </a:prstGeom>
        </p:spPr>
      </p:pic>
    </p:spTree>
    <p:extLst>
      <p:ext uri="{BB962C8B-B14F-4D97-AF65-F5344CB8AC3E}">
        <p14:creationId xmlns:p14="http://schemas.microsoft.com/office/powerpoint/2010/main" val="15901420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87454"/>
          </a:xfrm>
        </p:spPr>
        <p:txBody>
          <a:bodyPr/>
          <a:lstStyle/>
          <a:p>
            <a:r>
              <a:rPr lang="en-IN" u="sng" dirty="0"/>
              <a:t>Flat Pattern Making</a:t>
            </a:r>
            <a:endParaRPr lang="en-IN" u="sng" dirty="0"/>
          </a:p>
        </p:txBody>
      </p:sp>
      <p:sp>
        <p:nvSpPr>
          <p:cNvPr id="3" name="Content Placeholder 2"/>
          <p:cNvSpPr>
            <a:spLocks noGrp="1"/>
          </p:cNvSpPr>
          <p:nvPr>
            <p:ph idx="1"/>
          </p:nvPr>
        </p:nvSpPr>
        <p:spPr>
          <a:xfrm>
            <a:off x="2589212" y="1431637"/>
            <a:ext cx="8915400" cy="4599658"/>
          </a:xfrm>
        </p:spPr>
        <p:txBody>
          <a:bodyPr>
            <a:normAutofit lnSpcReduction="10000"/>
          </a:bodyPr>
          <a:lstStyle/>
          <a:p>
            <a:r>
              <a:rPr lang="en-IN" dirty="0"/>
              <a:t>It involves the development of a fitted basic pattern with comfort ease to fit a person or body form. A sloper is the starting point for flat pattern designing. It is a simple pattern that fits the body with just enough ease for movement and comfort (Shoben and Ward). Five basic pattern pieces are used for </a:t>
            </a:r>
            <a:r>
              <a:rPr lang="en-IN" dirty="0" smtClean="0"/>
              <a:t>women's </a:t>
            </a:r>
            <a:r>
              <a:rPr lang="en-IN" dirty="0"/>
              <a:t>clothing. They include a snug-fitting bodice front and bodice back with darts and a basic neckline, a sleeve and a fitted skirt front and back with darts. However, as fashion changes frequently </a:t>
            </a:r>
            <a:r>
              <a:rPr lang="en-IN" dirty="0" smtClean="0"/>
              <a:t>women's </a:t>
            </a:r>
            <a:r>
              <a:rPr lang="en-IN" dirty="0"/>
              <a:t>styles fluctuate frequently. These basic slopers are then manipulated to create fashions.</a:t>
            </a:r>
          </a:p>
          <a:p>
            <a:r>
              <a:rPr lang="en-IN" dirty="0"/>
              <a:t>A basic sloper has no seam allowances, which facilitates its manipulations to various styles. It has no design interest, only construction lines are marked on it. It is necessary that the basic structure of a sloper should be such that adjustments can be introduced easily. For a good pattern making, accurate measurements are of utmost importance</a:t>
            </a:r>
            <a:r>
              <a:rPr lang="en-IN" dirty="0" smtClean="0"/>
              <a:t>.</a:t>
            </a:r>
          </a:p>
          <a:p>
            <a:r>
              <a:rPr lang="en-IN" dirty="0"/>
              <a:t>The flat patternmaking method is widely used in the</a:t>
            </a:r>
            <a:r>
              <a:rPr lang="en-IN" b="1" u="sng" dirty="0">
                <a:hlinkClick r:id="rId2"/>
              </a:rPr>
              <a:t> ready-to-wear market </a:t>
            </a:r>
            <a:r>
              <a:rPr lang="en-IN" dirty="0"/>
              <a:t>because it is fast and accurate (Aldrich</a:t>
            </a:r>
            <a:r>
              <a:rPr lang="en-IN" dirty="0" smtClean="0"/>
              <a:t>).</a:t>
            </a:r>
            <a:endParaRPr lang="en-IN" dirty="0"/>
          </a:p>
          <a:p>
            <a:pPr marL="0" indent="0">
              <a:buNone/>
            </a:pPr>
            <a:endParaRPr lang="en-IN" dirty="0"/>
          </a:p>
        </p:txBody>
      </p:sp>
    </p:spTree>
    <p:extLst>
      <p:ext uri="{BB962C8B-B14F-4D97-AF65-F5344CB8AC3E}">
        <p14:creationId xmlns:p14="http://schemas.microsoft.com/office/powerpoint/2010/main" val="14971187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9745"/>
          </a:xfrm>
        </p:spPr>
        <p:txBody>
          <a:bodyPr>
            <a:normAutofit fontScale="90000"/>
          </a:bodyPr>
          <a:lstStyle/>
          <a:p>
            <a:pPr algn="ctr"/>
            <a:r>
              <a:rPr lang="en-IN" sz="4000" u="sng" dirty="0"/>
              <a:t>Types of Patterns on Paper</a:t>
            </a:r>
            <a:r>
              <a:rPr lang="en-IN" b="1" dirty="0"/>
              <a:t/>
            </a:r>
            <a:br>
              <a:rPr lang="en-IN" b="1" dirty="0"/>
            </a:br>
            <a:endParaRPr lang="en-IN" dirty="0"/>
          </a:p>
        </p:txBody>
      </p:sp>
      <p:sp>
        <p:nvSpPr>
          <p:cNvPr id="3" name="Content Placeholder 2"/>
          <p:cNvSpPr>
            <a:spLocks noGrp="1"/>
          </p:cNvSpPr>
          <p:nvPr>
            <p:ph idx="1"/>
          </p:nvPr>
        </p:nvSpPr>
        <p:spPr>
          <a:xfrm>
            <a:off x="2592925" y="1717963"/>
            <a:ext cx="8915400" cy="3149601"/>
          </a:xfrm>
        </p:spPr>
        <p:txBody>
          <a:bodyPr/>
          <a:lstStyle/>
          <a:p>
            <a:pPr marL="0" indent="0">
              <a:buNone/>
            </a:pPr>
            <a:r>
              <a:rPr lang="en-IN" b="1" dirty="0"/>
              <a:t>TYPES OF PATTERNS ON </a:t>
            </a:r>
            <a:r>
              <a:rPr lang="en-IN" b="1" dirty="0" smtClean="0"/>
              <a:t>PAPER :</a:t>
            </a:r>
            <a:endParaRPr lang="en-IN" dirty="0"/>
          </a:p>
          <a:p>
            <a:r>
              <a:rPr lang="en-IN" dirty="0"/>
              <a:t>There are different types of paper patterns which are</a:t>
            </a:r>
          </a:p>
          <a:p>
            <a:r>
              <a:rPr lang="en-IN" dirty="0" smtClean="0"/>
              <a:t>Standardised </a:t>
            </a:r>
            <a:r>
              <a:rPr lang="en-IN" dirty="0"/>
              <a:t>paper pattern</a:t>
            </a:r>
          </a:p>
          <a:p>
            <a:r>
              <a:rPr lang="en-IN" dirty="0" smtClean="0"/>
              <a:t>Individual </a:t>
            </a:r>
            <a:r>
              <a:rPr lang="en-IN" dirty="0"/>
              <a:t>paper pattern</a:t>
            </a:r>
          </a:p>
          <a:p>
            <a:r>
              <a:rPr lang="en-IN" dirty="0" smtClean="0"/>
              <a:t>Block </a:t>
            </a:r>
            <a:r>
              <a:rPr lang="en-IN" dirty="0"/>
              <a:t>paper pattern</a:t>
            </a:r>
          </a:p>
          <a:p>
            <a:r>
              <a:rPr lang="en-IN" dirty="0" smtClean="0"/>
              <a:t>Graded </a:t>
            </a:r>
            <a:r>
              <a:rPr lang="en-IN" dirty="0"/>
              <a:t>paper pattern</a:t>
            </a:r>
          </a:p>
          <a:p>
            <a:r>
              <a:rPr lang="en-IN" dirty="0" smtClean="0"/>
              <a:t>Commercial </a:t>
            </a:r>
            <a:r>
              <a:rPr lang="en-IN" dirty="0"/>
              <a:t>paper pattern</a:t>
            </a:r>
            <a:endParaRPr lang="en-IN" dirty="0"/>
          </a:p>
        </p:txBody>
      </p:sp>
    </p:spTree>
    <p:extLst>
      <p:ext uri="{BB962C8B-B14F-4D97-AF65-F5344CB8AC3E}">
        <p14:creationId xmlns:p14="http://schemas.microsoft.com/office/powerpoint/2010/main" val="1092475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705926"/>
          </a:xfrm>
        </p:spPr>
        <p:txBody>
          <a:bodyPr>
            <a:normAutofit fontScale="90000"/>
          </a:bodyPr>
          <a:lstStyle/>
          <a:p>
            <a:r>
              <a:rPr lang="en-IN" u="sng" dirty="0"/>
              <a:t>Standardised Paper Pattern</a:t>
            </a:r>
            <a:r>
              <a:rPr lang="en-IN" b="1" dirty="0"/>
              <a:t/>
            </a:r>
            <a:br>
              <a:rPr lang="en-IN" b="1" dirty="0"/>
            </a:br>
            <a:endParaRPr lang="en-IN" dirty="0"/>
          </a:p>
        </p:txBody>
      </p:sp>
      <p:sp>
        <p:nvSpPr>
          <p:cNvPr id="3" name="Content Placeholder 2"/>
          <p:cNvSpPr>
            <a:spLocks noGrp="1"/>
          </p:cNvSpPr>
          <p:nvPr>
            <p:ph idx="1"/>
          </p:nvPr>
        </p:nvSpPr>
        <p:spPr>
          <a:xfrm>
            <a:off x="2589212" y="1330036"/>
            <a:ext cx="8915400" cy="969819"/>
          </a:xfrm>
        </p:spPr>
        <p:txBody>
          <a:bodyPr/>
          <a:lstStyle/>
          <a:p>
            <a:pPr marL="0" indent="0">
              <a:buNone/>
            </a:pPr>
            <a:r>
              <a:rPr lang="en-IN" dirty="0"/>
              <a:t>The standardised paper pattern is prepared using standard body measurements. This will suit a group of people with the specific chest measurements. This </a:t>
            </a:r>
            <a:r>
              <a:rPr lang="en-IN" dirty="0" smtClean="0"/>
              <a:t>method </a:t>
            </a:r>
            <a:r>
              <a:rPr lang="en-IN" dirty="0"/>
              <a:t>is followed in training and tailoring </a:t>
            </a:r>
            <a:r>
              <a:rPr lang="en-IN" dirty="0" smtClean="0"/>
              <a:t>schools.</a:t>
            </a:r>
          </a:p>
          <a:p>
            <a:pPr marL="0" indent="0">
              <a:buNone/>
            </a:pPr>
            <a:endParaRPr lang="en-US" dirty="0"/>
          </a:p>
          <a:p>
            <a:pPr marL="0" indent="0">
              <a:buNone/>
            </a:pPr>
            <a:endParaRPr lang="en-US" dirty="0"/>
          </a:p>
          <a:p>
            <a:pPr marL="0" indent="0">
              <a:buNone/>
            </a:pP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330"/>
          <a:stretch/>
        </p:blipFill>
        <p:spPr>
          <a:xfrm>
            <a:off x="4677930" y="2554432"/>
            <a:ext cx="3371850" cy="3818659"/>
          </a:xfrm>
          <a:prstGeom prst="rect">
            <a:avLst/>
          </a:prstGeom>
        </p:spPr>
      </p:pic>
    </p:spTree>
    <p:extLst>
      <p:ext uri="{BB962C8B-B14F-4D97-AF65-F5344CB8AC3E}">
        <p14:creationId xmlns:p14="http://schemas.microsoft.com/office/powerpoint/2010/main" val="14857051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50508"/>
          </a:xfrm>
        </p:spPr>
        <p:txBody>
          <a:bodyPr>
            <a:normAutofit fontScale="90000"/>
          </a:bodyPr>
          <a:lstStyle/>
          <a:p>
            <a:r>
              <a:rPr lang="en-IN" sz="3200" u="sng" dirty="0"/>
              <a:t>Individual Paper Pattern</a:t>
            </a:r>
            <a:r>
              <a:rPr lang="en-IN" dirty="0"/>
              <a:t/>
            </a:r>
            <a:br>
              <a:rPr lang="en-IN" dirty="0"/>
            </a:br>
            <a:endParaRPr lang="en-IN" dirty="0"/>
          </a:p>
        </p:txBody>
      </p:sp>
      <p:sp>
        <p:nvSpPr>
          <p:cNvPr id="3" name="Content Placeholder 2"/>
          <p:cNvSpPr>
            <a:spLocks noGrp="1"/>
          </p:cNvSpPr>
          <p:nvPr>
            <p:ph idx="1"/>
          </p:nvPr>
        </p:nvSpPr>
        <p:spPr>
          <a:xfrm>
            <a:off x="2589212" y="1274618"/>
            <a:ext cx="8915400" cy="1025237"/>
          </a:xfrm>
        </p:spPr>
        <p:txBody>
          <a:bodyPr/>
          <a:lstStyle/>
          <a:p>
            <a:pPr marL="0" indent="0">
              <a:buNone/>
            </a:pPr>
            <a:r>
              <a:rPr lang="en-IN" dirty="0"/>
              <a:t>Individual paper patterns are prepared using measurements of a particular per-son. It is done at home and some tailor shops. It is used to produce customized dresses.</a:t>
            </a:r>
          </a:p>
          <a:p>
            <a:pPr marL="0" indent="0">
              <a:buNone/>
            </a:pP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102"/>
          <a:stretch/>
        </p:blipFill>
        <p:spPr>
          <a:xfrm>
            <a:off x="4644591" y="2665123"/>
            <a:ext cx="3438525" cy="2978295"/>
          </a:xfrm>
          <a:prstGeom prst="rect">
            <a:avLst/>
          </a:prstGeom>
        </p:spPr>
      </p:pic>
    </p:spTree>
    <p:extLst>
      <p:ext uri="{BB962C8B-B14F-4D97-AF65-F5344CB8AC3E}">
        <p14:creationId xmlns:p14="http://schemas.microsoft.com/office/powerpoint/2010/main" val="33383378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5499" y="263422"/>
            <a:ext cx="8911687" cy="668981"/>
          </a:xfrm>
        </p:spPr>
        <p:txBody>
          <a:bodyPr>
            <a:normAutofit fontScale="90000"/>
          </a:bodyPr>
          <a:lstStyle/>
          <a:p>
            <a:r>
              <a:rPr lang="en-IN" u="sng" dirty="0"/>
              <a:t>Block Paper Pattern</a:t>
            </a:r>
            <a:r>
              <a:rPr lang="en-IN" b="1" dirty="0"/>
              <a:t/>
            </a:r>
            <a:br>
              <a:rPr lang="en-IN" b="1" dirty="0"/>
            </a:br>
            <a:endParaRPr lang="en-IN" sz="3200" dirty="0"/>
          </a:p>
        </p:txBody>
      </p:sp>
      <p:sp>
        <p:nvSpPr>
          <p:cNvPr id="3" name="Content Placeholder 2"/>
          <p:cNvSpPr>
            <a:spLocks noGrp="1"/>
          </p:cNvSpPr>
          <p:nvPr>
            <p:ph idx="1"/>
          </p:nvPr>
        </p:nvSpPr>
        <p:spPr>
          <a:xfrm>
            <a:off x="2585499" y="1006765"/>
            <a:ext cx="8915400" cy="1209964"/>
          </a:xfrm>
        </p:spPr>
        <p:txBody>
          <a:bodyPr/>
          <a:lstStyle/>
          <a:p>
            <a:pPr marL="0" indent="0">
              <a:buNone/>
            </a:pPr>
            <a:r>
              <a:rPr lang="en-IN" dirty="0"/>
              <a:t>Block paper patterns are prepared with thick cardboards of the standardized body measurements. These patterns are mostly used in the garment industry to cut bulk amount of garment in less time. These patterns are stored for further use </a:t>
            </a:r>
            <a:r>
              <a:rPr lang="en-IN" dirty="0" smtClean="0"/>
              <a:t>also.</a:t>
            </a: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165"/>
          <a:stretch/>
        </p:blipFill>
        <p:spPr>
          <a:xfrm>
            <a:off x="5019386" y="2124366"/>
            <a:ext cx="3089797" cy="4641271"/>
          </a:xfrm>
          <a:prstGeom prst="rect">
            <a:avLst/>
          </a:prstGeom>
        </p:spPr>
      </p:pic>
    </p:spTree>
    <p:extLst>
      <p:ext uri="{BB962C8B-B14F-4D97-AF65-F5344CB8AC3E}">
        <p14:creationId xmlns:p14="http://schemas.microsoft.com/office/powerpoint/2010/main" val="35779073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576618"/>
          </a:xfrm>
        </p:spPr>
        <p:txBody>
          <a:bodyPr>
            <a:normAutofit fontScale="90000"/>
          </a:bodyPr>
          <a:lstStyle/>
          <a:p>
            <a:r>
              <a:rPr lang="en-IN" u="sng" dirty="0"/>
              <a:t>Graded Paper Pattern</a:t>
            </a:r>
            <a:r>
              <a:rPr lang="en-IN" b="1" dirty="0"/>
              <a:t/>
            </a:r>
            <a:br>
              <a:rPr lang="en-IN" b="1" dirty="0"/>
            </a:br>
            <a:endParaRPr lang="en-IN" sz="3200" dirty="0"/>
          </a:p>
        </p:txBody>
      </p:sp>
      <p:sp>
        <p:nvSpPr>
          <p:cNvPr id="3" name="Content Placeholder 2"/>
          <p:cNvSpPr>
            <a:spLocks noGrp="1"/>
          </p:cNvSpPr>
          <p:nvPr>
            <p:ph idx="1"/>
          </p:nvPr>
        </p:nvSpPr>
        <p:spPr>
          <a:xfrm>
            <a:off x="2589212" y="1320800"/>
            <a:ext cx="8915400" cy="1560945"/>
          </a:xfrm>
        </p:spPr>
        <p:txBody>
          <a:bodyPr/>
          <a:lstStyle/>
          <a:p>
            <a:pPr marL="0" indent="0">
              <a:buNone/>
            </a:pPr>
            <a:r>
              <a:rPr lang="en-IN" dirty="0"/>
              <a:t>Graded paper patterns are prepared of five consecutive sizes (Example : 100, 110, 120, 130, 140 cm measurements) in one single pattern. The required size is traced and cut from this pattern sheet and used. These paper patterns help one to increase or decrease a paper pat-tern. These patterns are very useful for ­</a:t>
            </a:r>
            <a:r>
              <a:rPr lang="en-IN" dirty="0" smtClean="0"/>
              <a:t>designers.</a:t>
            </a: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6851"/>
          <a:stretch/>
        </p:blipFill>
        <p:spPr>
          <a:xfrm>
            <a:off x="3101830" y="3001817"/>
            <a:ext cx="7115175" cy="3265055"/>
          </a:xfrm>
          <a:prstGeom prst="rect">
            <a:avLst/>
          </a:prstGeom>
        </p:spPr>
      </p:pic>
    </p:spTree>
    <p:extLst>
      <p:ext uri="{BB962C8B-B14F-4D97-AF65-F5344CB8AC3E}">
        <p14:creationId xmlns:p14="http://schemas.microsoft.com/office/powerpoint/2010/main" val="4067803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63892"/>
            <a:ext cx="8911687" cy="650508"/>
          </a:xfrm>
        </p:spPr>
        <p:txBody>
          <a:bodyPr>
            <a:noAutofit/>
          </a:bodyPr>
          <a:lstStyle/>
          <a:p>
            <a:r>
              <a:rPr lang="en-IN" sz="3200" u="sng" dirty="0"/>
              <a:t>Commercial Paper Pattern</a:t>
            </a:r>
            <a:r>
              <a:rPr lang="en-IN" sz="3200" b="1" dirty="0"/>
              <a:t/>
            </a:r>
            <a:br>
              <a:rPr lang="en-IN" sz="3200" b="1" dirty="0"/>
            </a:br>
            <a:endParaRPr lang="en-IN" sz="3200" dirty="0"/>
          </a:p>
        </p:txBody>
      </p:sp>
      <p:sp>
        <p:nvSpPr>
          <p:cNvPr id="3" name="Content Placeholder 2"/>
          <p:cNvSpPr>
            <a:spLocks noGrp="1"/>
          </p:cNvSpPr>
          <p:nvPr>
            <p:ph idx="1"/>
          </p:nvPr>
        </p:nvSpPr>
        <p:spPr>
          <a:xfrm>
            <a:off x="2589212" y="1025236"/>
            <a:ext cx="8915400" cy="2281382"/>
          </a:xfrm>
        </p:spPr>
        <p:txBody>
          <a:bodyPr>
            <a:normAutofit lnSpcReduction="10000"/>
          </a:bodyPr>
          <a:lstStyle/>
          <a:p>
            <a:pPr marL="0" indent="0">
              <a:buNone/>
            </a:pPr>
            <a:r>
              <a:rPr lang="en-IN" dirty="0"/>
              <a:t>Commercial paper pattern are the ready-made patterns, available in shops for all body measurements. These come with instruction manuals and step by step guidelines about selection of fabric, preparation of fabric, marking, cutting and steps for sewing. Butter paper or tracing papers are used for the preparation of commercial paper patterns. Garment variation is also seen in some com-</a:t>
            </a:r>
            <a:r>
              <a:rPr lang="en-IN" dirty="0" err="1"/>
              <a:t>mercial</a:t>
            </a:r>
            <a:r>
              <a:rPr lang="en-IN" dirty="0"/>
              <a:t> patterns. The patterns are placed in envelopes with pictures of the garments on models and fabric combination in which the garment will look </a:t>
            </a:r>
            <a:r>
              <a:rPr lang="en-IN" dirty="0" smtClean="0"/>
              <a:t>good.</a:t>
            </a:r>
            <a:endParaRPr lang="en-IN"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449"/>
          <a:stretch/>
        </p:blipFill>
        <p:spPr>
          <a:xfrm>
            <a:off x="3665537" y="3186084"/>
            <a:ext cx="6134245" cy="3446006"/>
          </a:xfrm>
          <a:prstGeom prst="rect">
            <a:avLst/>
          </a:prstGeom>
        </p:spPr>
      </p:pic>
    </p:spTree>
    <p:extLst>
      <p:ext uri="{BB962C8B-B14F-4D97-AF65-F5344CB8AC3E}">
        <p14:creationId xmlns:p14="http://schemas.microsoft.com/office/powerpoint/2010/main" val="33195855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Designing</a:t>
            </a:r>
            <a:endParaRPr lang="en-IN" u="sng" dirty="0"/>
          </a:p>
        </p:txBody>
      </p:sp>
      <p:sp>
        <p:nvSpPr>
          <p:cNvPr id="3" name="Content Placeholder 2"/>
          <p:cNvSpPr>
            <a:spLocks noGrp="1"/>
          </p:cNvSpPr>
          <p:nvPr>
            <p:ph idx="1"/>
          </p:nvPr>
        </p:nvSpPr>
        <p:spPr>
          <a:xfrm>
            <a:off x="2589212" y="2133600"/>
            <a:ext cx="8915400" cy="1052945"/>
          </a:xfrm>
          <a:prstGeom prst="rect">
            <a:avLst/>
          </a:prstGeom>
        </p:spPr>
        <p:txBody>
          <a:bodyPr>
            <a:normAutofit/>
          </a:bodyPr>
          <a:lstStyle/>
          <a:p>
            <a:pPr marL="0" indent="0">
              <a:buNone/>
            </a:pPr>
            <a:r>
              <a:rPr lang="en-US" dirty="0" smtClean="0"/>
              <a:t>Garments should be designed considering 3 major aspects:</a:t>
            </a:r>
          </a:p>
          <a:p>
            <a:endParaRPr lang="en-US" dirty="0" smtClean="0"/>
          </a:p>
          <a:p>
            <a:endParaRPr lang="en-US" dirty="0"/>
          </a:p>
          <a:p>
            <a:pPr marL="0" indent="0">
              <a:buNone/>
            </a:pPr>
            <a:endParaRPr lang="en-US" dirty="0" smtClean="0"/>
          </a:p>
          <a:p>
            <a:pPr marL="0" indent="0">
              <a:buNone/>
            </a:pPr>
            <a:endParaRPr lang="en-IN" dirty="0"/>
          </a:p>
        </p:txBody>
      </p:sp>
      <p:sp>
        <p:nvSpPr>
          <p:cNvPr id="6" name="Rectangle 5"/>
          <p:cNvSpPr/>
          <p:nvPr/>
        </p:nvSpPr>
        <p:spPr>
          <a:xfrm>
            <a:off x="2927928" y="2743200"/>
            <a:ext cx="7407564" cy="646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2927927" y="2807856"/>
            <a:ext cx="101601" cy="37868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Down Arrow 10"/>
          <p:cNvSpPr/>
          <p:nvPr/>
        </p:nvSpPr>
        <p:spPr>
          <a:xfrm>
            <a:off x="6567055" y="2817093"/>
            <a:ext cx="92363" cy="3694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Down Arrow 11"/>
          <p:cNvSpPr/>
          <p:nvPr/>
        </p:nvSpPr>
        <p:spPr>
          <a:xfrm>
            <a:off x="10233890" y="2807855"/>
            <a:ext cx="101601" cy="3786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TextBox 14"/>
          <p:cNvSpPr txBox="1"/>
          <p:nvPr/>
        </p:nvSpPr>
        <p:spPr>
          <a:xfrm>
            <a:off x="1493187" y="3260636"/>
            <a:ext cx="2971079" cy="1200329"/>
          </a:xfrm>
          <a:prstGeom prst="rect">
            <a:avLst/>
          </a:prstGeom>
          <a:noFill/>
        </p:spPr>
        <p:txBody>
          <a:bodyPr wrap="square" rtlCol="0">
            <a:spAutoFit/>
          </a:bodyPr>
          <a:lstStyle/>
          <a:p>
            <a:pPr algn="ctr"/>
            <a:r>
              <a:rPr lang="en-US" u="sng" dirty="0" smtClean="0"/>
              <a:t>Structure</a:t>
            </a:r>
          </a:p>
          <a:p>
            <a:pPr algn="ctr"/>
            <a:r>
              <a:rPr lang="en-US" dirty="0" smtClean="0"/>
              <a:t>(Garment designed should be structurally effective for the wearer) </a:t>
            </a:r>
            <a:endParaRPr lang="en-IN" dirty="0"/>
          </a:p>
        </p:txBody>
      </p:sp>
      <p:sp>
        <p:nvSpPr>
          <p:cNvPr id="17" name="TextBox 16"/>
          <p:cNvSpPr txBox="1"/>
          <p:nvPr/>
        </p:nvSpPr>
        <p:spPr>
          <a:xfrm>
            <a:off x="5297054" y="3260636"/>
            <a:ext cx="2632364" cy="1468459"/>
          </a:xfrm>
          <a:prstGeom prst="rect">
            <a:avLst/>
          </a:prstGeom>
          <a:noFill/>
        </p:spPr>
        <p:txBody>
          <a:bodyPr wrap="square" rtlCol="0">
            <a:spAutoFit/>
          </a:bodyPr>
          <a:lstStyle/>
          <a:p>
            <a:pPr algn="ctr"/>
            <a:r>
              <a:rPr lang="en-US" u="sng" dirty="0" smtClean="0"/>
              <a:t>Functional</a:t>
            </a:r>
          </a:p>
          <a:p>
            <a:pPr algn="ctr"/>
            <a:r>
              <a:rPr lang="en-US" dirty="0" smtClean="0"/>
              <a:t>(Functionally it should permit the activity a person performs wearing it)</a:t>
            </a:r>
            <a:endParaRPr lang="en-IN" dirty="0"/>
          </a:p>
        </p:txBody>
      </p:sp>
      <p:sp>
        <p:nvSpPr>
          <p:cNvPr id="18" name="TextBox 17"/>
          <p:cNvSpPr txBox="1"/>
          <p:nvPr/>
        </p:nvSpPr>
        <p:spPr>
          <a:xfrm>
            <a:off x="8948086" y="3260636"/>
            <a:ext cx="2556526" cy="1477328"/>
          </a:xfrm>
          <a:prstGeom prst="rect">
            <a:avLst/>
          </a:prstGeom>
          <a:noFill/>
        </p:spPr>
        <p:txBody>
          <a:bodyPr wrap="square" rtlCol="0">
            <a:spAutoFit/>
          </a:bodyPr>
          <a:lstStyle/>
          <a:p>
            <a:pPr algn="ctr"/>
            <a:r>
              <a:rPr lang="en-US" u="sng" dirty="0" smtClean="0"/>
              <a:t>Decoration</a:t>
            </a:r>
          </a:p>
          <a:p>
            <a:pPr algn="ctr"/>
            <a:r>
              <a:rPr lang="en-US" dirty="0" smtClean="0"/>
              <a:t>(Decoratively appropriate to the garment and the wearer)</a:t>
            </a:r>
            <a:endParaRPr lang="en-IN" dirty="0"/>
          </a:p>
        </p:txBody>
      </p:sp>
      <p:sp>
        <p:nvSpPr>
          <p:cNvPr id="19" name="TextBox 18"/>
          <p:cNvSpPr txBox="1"/>
          <p:nvPr/>
        </p:nvSpPr>
        <p:spPr>
          <a:xfrm>
            <a:off x="2299855" y="5301673"/>
            <a:ext cx="8534400" cy="646331"/>
          </a:xfrm>
          <a:prstGeom prst="rect">
            <a:avLst/>
          </a:prstGeom>
          <a:noFill/>
        </p:spPr>
        <p:txBody>
          <a:bodyPr wrap="square" rtlCol="0">
            <a:spAutoFit/>
          </a:bodyPr>
          <a:lstStyle/>
          <a:p>
            <a:r>
              <a:rPr lang="en-US" dirty="0"/>
              <a:t>For designing it is important to have good knowledge of elements and principles of design / art.</a:t>
            </a:r>
          </a:p>
        </p:txBody>
      </p:sp>
    </p:spTree>
    <p:extLst>
      <p:ext uri="{BB962C8B-B14F-4D97-AF65-F5344CB8AC3E}">
        <p14:creationId xmlns:p14="http://schemas.microsoft.com/office/powerpoint/2010/main" val="24306393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678217"/>
          </a:xfrm>
        </p:spPr>
        <p:txBody>
          <a:bodyPr>
            <a:normAutofit fontScale="90000"/>
          </a:bodyPr>
          <a:lstStyle/>
          <a:p>
            <a:pPr algn="ctr"/>
            <a:r>
              <a:rPr lang="en-IN" sz="4000" u="sng" dirty="0"/>
              <a:t>Pattern making in Today's World</a:t>
            </a:r>
            <a:r>
              <a:rPr lang="en-IN" dirty="0"/>
              <a:t/>
            </a:r>
            <a:br>
              <a:rPr lang="en-IN" dirty="0"/>
            </a:br>
            <a:endParaRPr lang="en-IN" dirty="0"/>
          </a:p>
        </p:txBody>
      </p:sp>
      <p:sp>
        <p:nvSpPr>
          <p:cNvPr id="3" name="Content Placeholder 2"/>
          <p:cNvSpPr>
            <a:spLocks noGrp="1"/>
          </p:cNvSpPr>
          <p:nvPr>
            <p:ph idx="1"/>
          </p:nvPr>
        </p:nvSpPr>
        <p:spPr>
          <a:xfrm>
            <a:off x="2589212" y="1394691"/>
            <a:ext cx="9094788" cy="5024582"/>
          </a:xfrm>
        </p:spPr>
        <p:txBody>
          <a:bodyPr>
            <a:normAutofit/>
          </a:bodyPr>
          <a:lstStyle/>
          <a:p>
            <a:r>
              <a:rPr lang="en-IN" dirty="0"/>
              <a:t>Pattern making today has become an easy job with the use of the computers. Now-a-days different softwares are available in the market to meet the needs of the manufacturers. The different softwares used are </a:t>
            </a:r>
            <a:r>
              <a:rPr lang="en-IN" b="1" dirty="0"/>
              <a:t>Gerber, Lectra, Tukatech , OptiTex </a:t>
            </a:r>
            <a:r>
              <a:rPr lang="en-IN" dirty="0"/>
              <a:t>etc. These softwares have made the job of the Pattern master easier. They have made the process of pattern making more economical and less time consuming.</a:t>
            </a:r>
          </a:p>
          <a:p>
            <a:r>
              <a:rPr lang="en-IN" b="1" u="sng" dirty="0">
                <a:hlinkClick r:id="rId2"/>
              </a:rPr>
              <a:t>Pattern-making softwares</a:t>
            </a:r>
            <a:r>
              <a:rPr lang="en-IN" u="sng" dirty="0">
                <a:hlinkClick r:id="rId2"/>
              </a:rPr>
              <a:t> </a:t>
            </a:r>
            <a:r>
              <a:rPr lang="en-IN" dirty="0"/>
              <a:t>enables you to input your measurements and draft out a pattern. These softwares draft patterns to fit your measurements specifically, eliminating much fitting trial and error in the sewing room.</a:t>
            </a:r>
          </a:p>
          <a:p>
            <a:r>
              <a:rPr lang="en-IN" dirty="0"/>
              <a:t>A pattern can be made from a 3D form in just a few steps by using these softwares. An individual's measurements are collected from </a:t>
            </a:r>
            <a:r>
              <a:rPr lang="en-IN" b="1" u="sng" dirty="0">
                <a:hlinkClick r:id="rId3"/>
              </a:rPr>
              <a:t>3D body scanner</a:t>
            </a:r>
            <a:r>
              <a:rPr lang="en-IN" dirty="0"/>
              <a:t>. The measurements are used to create a virtual 3D model of the individual's body. The 3D to 2D software allows the user to define a garment surface in relation to the 3D body model. Once the garment surface is defined, the application automatically unwraps and outputs a 2D flat pattern in .</a:t>
            </a:r>
            <a:r>
              <a:rPr lang="en-IN" dirty="0" err="1"/>
              <a:t>dxf</a:t>
            </a:r>
            <a:r>
              <a:rPr lang="en-IN" dirty="0"/>
              <a:t> format.</a:t>
            </a:r>
          </a:p>
          <a:p>
            <a:endParaRPr lang="en-IN" dirty="0"/>
          </a:p>
        </p:txBody>
      </p:sp>
    </p:spTree>
    <p:extLst>
      <p:ext uri="{BB962C8B-B14F-4D97-AF65-F5344CB8AC3E}">
        <p14:creationId xmlns:p14="http://schemas.microsoft.com/office/powerpoint/2010/main" val="19405231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102992" y="2733749"/>
            <a:ext cx="6161079" cy="1200329"/>
          </a:xfrm>
          <a:prstGeom prst="rect">
            <a:avLst/>
          </a:prstGeom>
          <a:noFill/>
        </p:spPr>
        <p:txBody>
          <a:bodyPr wrap="square" lIns="91440" tIns="45720" rIns="91440" bIns="45720">
            <a:spAutoFit/>
          </a:bodyPr>
          <a:lstStyle/>
          <a:p>
            <a:pPr algn="ctr"/>
            <a:r>
              <a:rPr lang="en-US" sz="720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endParaRPr lang="en-US" sz="72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6461725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743" y="180765"/>
            <a:ext cx="8911687" cy="641271"/>
          </a:xfrm>
        </p:spPr>
        <p:txBody>
          <a:bodyPr/>
          <a:lstStyle/>
          <a:p>
            <a:pPr algn="ctr"/>
            <a:r>
              <a:rPr lang="en-US" u="sng" dirty="0" smtClean="0"/>
              <a:t>Elements of Art</a:t>
            </a:r>
            <a:endParaRPr lang="en-IN" u="sng" dirty="0"/>
          </a:p>
        </p:txBody>
      </p:sp>
      <p:sp>
        <p:nvSpPr>
          <p:cNvPr id="3" name="Content Placeholder 2"/>
          <p:cNvSpPr>
            <a:spLocks noGrp="1"/>
          </p:cNvSpPr>
          <p:nvPr>
            <p:ph idx="1"/>
          </p:nvPr>
        </p:nvSpPr>
        <p:spPr>
          <a:xfrm>
            <a:off x="1653309" y="822036"/>
            <a:ext cx="10307782" cy="5874327"/>
          </a:xfrm>
        </p:spPr>
        <p:txBody>
          <a:bodyPr>
            <a:normAutofit/>
          </a:bodyPr>
          <a:lstStyle/>
          <a:p>
            <a:pPr marL="0" indent="0" algn="just">
              <a:buNone/>
            </a:pPr>
            <a:r>
              <a:rPr lang="en-IN" dirty="0"/>
              <a:t>In creating a design one of the components which interact is the Art Elements</a:t>
            </a:r>
            <a:r>
              <a:rPr lang="en-IN" dirty="0" smtClean="0"/>
              <a:t>. (</a:t>
            </a:r>
            <a:r>
              <a:rPr lang="en-IN" dirty="0"/>
              <a:t>The elements and principles of design are flexible and should be interpreted within the </a:t>
            </a:r>
            <a:r>
              <a:rPr lang="en-IN" dirty="0" smtClean="0"/>
              <a:t>context of </a:t>
            </a:r>
            <a:r>
              <a:rPr lang="en-IN" dirty="0"/>
              <a:t>current fashion. A design can be defined as an arrangement of lines, shape, colours </a:t>
            </a:r>
            <a:r>
              <a:rPr lang="en-IN" dirty="0" smtClean="0"/>
              <a:t>and texture</a:t>
            </a:r>
            <a:r>
              <a:rPr lang="en-IN" dirty="0"/>
              <a:t>, that create a visual image. The principles of design are the rates that governs </a:t>
            </a:r>
            <a:r>
              <a:rPr lang="en-IN" dirty="0" smtClean="0"/>
              <a:t>how elements </a:t>
            </a:r>
            <a:r>
              <a:rPr lang="en-IN" dirty="0"/>
              <a:t>are combined. The elements are therefore the raw materials that must be </a:t>
            </a:r>
            <a:r>
              <a:rPr lang="en-IN" dirty="0" smtClean="0"/>
              <a:t>combined successfully</a:t>
            </a:r>
            <a:r>
              <a:rPr lang="en-IN" dirty="0"/>
              <a:t>.</a:t>
            </a:r>
          </a:p>
          <a:p>
            <a:pPr marL="0" indent="0" algn="just">
              <a:buNone/>
            </a:pPr>
            <a:r>
              <a:rPr lang="en-IN" dirty="0"/>
              <a:t>The following are the different/Elements of Art.)</a:t>
            </a:r>
          </a:p>
          <a:p>
            <a:pPr algn="just"/>
            <a:r>
              <a:rPr lang="en-IN" dirty="0" smtClean="0"/>
              <a:t>Line</a:t>
            </a:r>
            <a:endParaRPr lang="en-IN" dirty="0"/>
          </a:p>
          <a:p>
            <a:pPr algn="just"/>
            <a:r>
              <a:rPr lang="en-IN" dirty="0" smtClean="0"/>
              <a:t>Form</a:t>
            </a:r>
            <a:endParaRPr lang="en-IN" dirty="0"/>
          </a:p>
          <a:p>
            <a:pPr algn="just"/>
            <a:r>
              <a:rPr lang="en-IN" dirty="0" smtClean="0"/>
              <a:t>Shape</a:t>
            </a:r>
            <a:endParaRPr lang="en-IN" dirty="0"/>
          </a:p>
          <a:p>
            <a:pPr algn="just"/>
            <a:r>
              <a:rPr lang="en-IN" dirty="0" smtClean="0"/>
              <a:t>Space</a:t>
            </a:r>
            <a:endParaRPr lang="en-IN" dirty="0"/>
          </a:p>
          <a:p>
            <a:pPr algn="just"/>
            <a:r>
              <a:rPr lang="en-IN" dirty="0" smtClean="0"/>
              <a:t>Texture </a:t>
            </a:r>
            <a:endParaRPr lang="en-IN" dirty="0"/>
          </a:p>
          <a:p>
            <a:pPr algn="just"/>
            <a:r>
              <a:rPr lang="en-IN" dirty="0" smtClean="0"/>
              <a:t>Colour</a:t>
            </a:r>
            <a:endParaRPr lang="en-IN" dirty="0"/>
          </a:p>
          <a:p>
            <a:pPr marL="0" indent="0" algn="just">
              <a:buNone/>
            </a:pPr>
            <a:r>
              <a:rPr lang="en-IN" dirty="0"/>
              <a:t>These elements are considered as “Plastics” in art language because they can be manipulated or</a:t>
            </a:r>
          </a:p>
          <a:p>
            <a:pPr marL="0" indent="0" algn="just">
              <a:buNone/>
            </a:pPr>
            <a:r>
              <a:rPr lang="en-IN" dirty="0"/>
              <a:t>arranged by the designer to create a desired illusion.</a:t>
            </a:r>
          </a:p>
          <a:p>
            <a:endParaRPr lang="en-IN" dirty="0"/>
          </a:p>
        </p:txBody>
      </p:sp>
    </p:spTree>
    <p:extLst>
      <p:ext uri="{BB962C8B-B14F-4D97-AF65-F5344CB8AC3E}">
        <p14:creationId xmlns:p14="http://schemas.microsoft.com/office/powerpoint/2010/main" val="1590350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807526"/>
          </a:xfrm>
        </p:spPr>
        <p:txBody>
          <a:bodyPr>
            <a:noAutofit/>
          </a:bodyPr>
          <a:lstStyle/>
          <a:p>
            <a:r>
              <a:rPr lang="en-US" u="sng" dirty="0" smtClean="0"/>
              <a:t>Line</a:t>
            </a:r>
            <a:endParaRPr lang="en-IN" u="sng" dirty="0"/>
          </a:p>
        </p:txBody>
      </p:sp>
      <p:sp>
        <p:nvSpPr>
          <p:cNvPr id="3" name="Content Placeholder 2"/>
          <p:cNvSpPr>
            <a:spLocks noGrp="1"/>
          </p:cNvSpPr>
          <p:nvPr>
            <p:ph idx="1"/>
          </p:nvPr>
        </p:nvSpPr>
        <p:spPr>
          <a:xfrm>
            <a:off x="2592924" y="1348508"/>
            <a:ext cx="9109549" cy="5209310"/>
          </a:xfrm>
        </p:spPr>
        <p:txBody>
          <a:bodyPr>
            <a:normAutofit/>
          </a:bodyPr>
          <a:lstStyle/>
          <a:p>
            <a:pPr marL="0" indent="0">
              <a:buNone/>
            </a:pPr>
            <a:r>
              <a:rPr lang="en-IN" dirty="0"/>
              <a:t>It provides the visual dimensions of length and width. When lines combine, space is </a:t>
            </a:r>
            <a:r>
              <a:rPr lang="en-IN" dirty="0" smtClean="0"/>
              <a:t>enclosed and </a:t>
            </a:r>
            <a:r>
              <a:rPr lang="en-IN" dirty="0"/>
              <a:t>forms and shapes are defined. Lines offered a path of vision for the eyes when is wearing </a:t>
            </a:r>
            <a:r>
              <a:rPr lang="en-IN" dirty="0" smtClean="0"/>
              <a:t>an object/outfit</a:t>
            </a:r>
            <a:r>
              <a:rPr lang="en-IN" dirty="0"/>
              <a:t>. The arrangement of lines in clothing design can cause to appear heavier or </a:t>
            </a:r>
            <a:r>
              <a:rPr lang="en-IN" dirty="0" smtClean="0"/>
              <a:t>thinner than </a:t>
            </a:r>
            <a:r>
              <a:rPr lang="en-IN" dirty="0"/>
              <a:t>what actually is.</a:t>
            </a:r>
          </a:p>
          <a:p>
            <a:r>
              <a:rPr lang="en-IN" dirty="0" smtClean="0"/>
              <a:t>Horizontal </a:t>
            </a:r>
            <a:r>
              <a:rPr lang="en-IN" dirty="0"/>
              <a:t>line</a:t>
            </a:r>
          </a:p>
          <a:p>
            <a:r>
              <a:rPr lang="en-IN" dirty="0" smtClean="0"/>
              <a:t>Vertical </a:t>
            </a:r>
            <a:r>
              <a:rPr lang="en-IN" dirty="0"/>
              <a:t>line</a:t>
            </a:r>
          </a:p>
          <a:p>
            <a:r>
              <a:rPr lang="en-IN" dirty="0" smtClean="0"/>
              <a:t>Diagonal </a:t>
            </a:r>
            <a:r>
              <a:rPr lang="en-IN" dirty="0"/>
              <a:t>line</a:t>
            </a:r>
          </a:p>
          <a:p>
            <a:r>
              <a:rPr lang="en-IN" dirty="0" smtClean="0"/>
              <a:t>Curved </a:t>
            </a:r>
            <a:r>
              <a:rPr lang="en-IN" dirty="0"/>
              <a:t>line etc.</a:t>
            </a:r>
          </a:p>
          <a:p>
            <a:pPr marL="0" indent="0">
              <a:buNone/>
            </a:pPr>
            <a:r>
              <a:rPr lang="en-IN" dirty="0"/>
              <a:t>Lines within a garment are created by darts seams and decorative details. Each kind of </a:t>
            </a:r>
            <a:r>
              <a:rPr lang="en-IN" dirty="0" smtClean="0"/>
              <a:t>line produces </a:t>
            </a:r>
            <a:r>
              <a:rPr lang="en-IN" dirty="0"/>
              <a:t>its own special effect. Straight lines and shapes denote force and strength and </a:t>
            </a:r>
            <a:r>
              <a:rPr lang="en-IN" dirty="0" smtClean="0"/>
              <a:t>have masculine </a:t>
            </a:r>
            <a:r>
              <a:rPr lang="en-IN" dirty="0"/>
              <a:t>quality; curved lines are the lines of nature, they are graceful and gives a </a:t>
            </a:r>
            <a:r>
              <a:rPr lang="en-IN" dirty="0" smtClean="0"/>
              <a:t>feminine effect</a:t>
            </a:r>
            <a:r>
              <a:rPr lang="en-IN" dirty="0"/>
              <a:t>.</a:t>
            </a:r>
          </a:p>
          <a:p>
            <a:pPr marL="0" indent="0">
              <a:buNone/>
            </a:pPr>
            <a:r>
              <a:rPr lang="en-IN" dirty="0"/>
              <a:t>Lines are the greatest devices of fashion designers. Since lines create illusion of height </a:t>
            </a:r>
            <a:r>
              <a:rPr lang="en-IN" dirty="0" smtClean="0"/>
              <a:t>and width</a:t>
            </a:r>
            <a:r>
              <a:rPr lang="en-IN" dirty="0"/>
              <a:t>, they can be used to one's requirement to tone down or exaggerate a particular figure type.</a:t>
            </a:r>
          </a:p>
          <a:p>
            <a:endParaRPr lang="en-IN" dirty="0"/>
          </a:p>
        </p:txBody>
      </p:sp>
    </p:spTree>
    <p:extLst>
      <p:ext uri="{BB962C8B-B14F-4D97-AF65-F5344CB8AC3E}">
        <p14:creationId xmlns:p14="http://schemas.microsoft.com/office/powerpoint/2010/main" val="32980248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39637" y="415637"/>
            <a:ext cx="10058400" cy="6234545"/>
          </a:xfrm>
        </p:spPr>
        <p:txBody>
          <a:bodyPr>
            <a:normAutofit lnSpcReduction="10000"/>
          </a:bodyPr>
          <a:lstStyle/>
          <a:p>
            <a:r>
              <a:rPr lang="en-US" b="1" u="sng" dirty="0" smtClean="0"/>
              <a:t>Vertical Lines :</a:t>
            </a:r>
          </a:p>
          <a:p>
            <a:pPr marL="0" indent="0">
              <a:buNone/>
            </a:pPr>
            <a:r>
              <a:rPr lang="en-IN" dirty="0" smtClean="0"/>
              <a:t>These </a:t>
            </a:r>
            <a:r>
              <a:rPr lang="en-IN" dirty="0"/>
              <a:t>produce an illusion of added height to the outfit design by adding </a:t>
            </a:r>
            <a:r>
              <a:rPr lang="en-IN" dirty="0" smtClean="0"/>
              <a:t>and contrasting </a:t>
            </a:r>
            <a:r>
              <a:rPr lang="en-IN" dirty="0"/>
              <a:t>coloured vertical band in the centre or a centre panel added with vertical line </a:t>
            </a:r>
            <a:r>
              <a:rPr lang="en-IN" dirty="0" smtClean="0"/>
              <a:t>gives an </a:t>
            </a:r>
            <a:r>
              <a:rPr lang="en-IN" dirty="0"/>
              <a:t>added height to the outfit. These lines tend to make a short person looks tall</a:t>
            </a:r>
            <a:r>
              <a:rPr lang="en-IN" dirty="0" smtClean="0"/>
              <a:t>.</a:t>
            </a:r>
          </a:p>
          <a:p>
            <a:r>
              <a:rPr lang="en-US" b="1" u="sng" dirty="0" smtClean="0"/>
              <a:t>Horizontal Lines:</a:t>
            </a:r>
          </a:p>
          <a:p>
            <a:pPr marL="0" indent="0">
              <a:buNone/>
            </a:pPr>
            <a:r>
              <a:rPr lang="en-IN" dirty="0"/>
              <a:t>These lines add width to the garment and decrease the apparent height, </a:t>
            </a:r>
            <a:r>
              <a:rPr lang="en-IN" dirty="0" smtClean="0"/>
              <a:t>for example </a:t>
            </a:r>
            <a:r>
              <a:rPr lang="en-IN" dirty="0"/>
              <a:t>a wide contrasting coloured belt shortens the height of the figure by cutting the </a:t>
            </a:r>
            <a:r>
              <a:rPr lang="en-IN" dirty="0" smtClean="0"/>
              <a:t>garment into </a:t>
            </a:r>
            <a:r>
              <a:rPr lang="en-IN" dirty="0"/>
              <a:t>two segments, however the belt has the effect </a:t>
            </a:r>
            <a:r>
              <a:rPr lang="en-IN" dirty="0" smtClean="0"/>
              <a:t>of slimming </a:t>
            </a:r>
            <a:r>
              <a:rPr lang="en-IN" dirty="0"/>
              <a:t>the waist line, the </a:t>
            </a:r>
            <a:r>
              <a:rPr lang="en-IN" dirty="0" smtClean="0"/>
              <a:t>self-coloured will </a:t>
            </a:r>
            <a:r>
              <a:rPr lang="en-IN" dirty="0"/>
              <a:t>not shorten the height of the outfit as well as the wearer.</a:t>
            </a:r>
          </a:p>
          <a:p>
            <a:r>
              <a:rPr lang="en-US" b="1" u="sng" dirty="0" smtClean="0"/>
              <a:t>Diagonal Lines:</a:t>
            </a:r>
          </a:p>
          <a:p>
            <a:pPr marL="0" indent="0">
              <a:buNone/>
            </a:pPr>
            <a:r>
              <a:rPr lang="en-IN" dirty="0"/>
              <a:t>These lines can add or decrease the height of the wearer depending on </a:t>
            </a:r>
            <a:r>
              <a:rPr lang="en-IN" dirty="0" smtClean="0"/>
              <a:t>their slope</a:t>
            </a:r>
            <a:r>
              <a:rPr lang="en-IN" dirty="0"/>
              <a:t>. Long uninterrupted diagonals tilting almost vertically are the most lengthening and </a:t>
            </a:r>
            <a:r>
              <a:rPr lang="en-IN" dirty="0" smtClean="0"/>
              <a:t>most dramatic </a:t>
            </a:r>
            <a:r>
              <a:rPr lang="en-IN" dirty="0"/>
              <a:t>of all </a:t>
            </a:r>
            <a:r>
              <a:rPr lang="en-IN" dirty="0" smtClean="0"/>
              <a:t>lines. </a:t>
            </a:r>
          </a:p>
          <a:p>
            <a:pPr marL="0" indent="0">
              <a:buNone/>
            </a:pPr>
            <a:r>
              <a:rPr lang="en-IN" dirty="0" smtClean="0"/>
              <a:t>Diagonal </a:t>
            </a:r>
            <a:r>
              <a:rPr lang="en-IN" dirty="0"/>
              <a:t>lines should be combined with vertical or horizontal lines. If they are used alone for </a:t>
            </a:r>
            <a:r>
              <a:rPr lang="en-IN" dirty="0" smtClean="0"/>
              <a:t>the entire </a:t>
            </a:r>
            <a:r>
              <a:rPr lang="en-IN" dirty="0"/>
              <a:t>dress the effect will be disturbing.</a:t>
            </a:r>
          </a:p>
          <a:p>
            <a:r>
              <a:rPr lang="en-US" b="1" u="sng" dirty="0" smtClean="0"/>
              <a:t>Curved Lines:</a:t>
            </a:r>
          </a:p>
          <a:p>
            <a:pPr marL="0" indent="0">
              <a:buNone/>
            </a:pPr>
            <a:r>
              <a:rPr lang="en-IN" dirty="0"/>
              <a:t>These lines are more romantic and pensive by nature. Curved lines can be a </a:t>
            </a:r>
            <a:r>
              <a:rPr lang="en-IN" dirty="0" smtClean="0"/>
              <a:t>full circle </a:t>
            </a:r>
            <a:r>
              <a:rPr lang="en-IN" dirty="0"/>
              <a:t>or may even appear almost straight. Curved lines are considered graceful and </a:t>
            </a:r>
            <a:r>
              <a:rPr lang="en-IN" dirty="0" smtClean="0"/>
              <a:t>feminine, those </a:t>
            </a:r>
            <a:r>
              <a:rPr lang="en-IN" dirty="0"/>
              <a:t>in a diagonal direction are the most graceful and can be seen in the soft folds of material </a:t>
            </a:r>
            <a:r>
              <a:rPr lang="en-IN" dirty="0" smtClean="0"/>
              <a:t>in a </a:t>
            </a:r>
            <a:r>
              <a:rPr lang="en-IN" dirty="0"/>
              <a:t>draped dress or a ruffled collar.</a:t>
            </a:r>
          </a:p>
          <a:p>
            <a:pPr marL="0" indent="0">
              <a:buNone/>
            </a:pPr>
            <a:endParaRPr lang="en-IN" dirty="0"/>
          </a:p>
          <a:p>
            <a:pPr marL="0" indent="0">
              <a:buNone/>
            </a:pPr>
            <a:endParaRPr lang="en-IN" dirty="0"/>
          </a:p>
        </p:txBody>
      </p:sp>
    </p:spTree>
    <p:extLst>
      <p:ext uri="{BB962C8B-B14F-4D97-AF65-F5344CB8AC3E}">
        <p14:creationId xmlns:p14="http://schemas.microsoft.com/office/powerpoint/2010/main" val="34552332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818" y="633557"/>
            <a:ext cx="10550527" cy="5287676"/>
          </a:xfrm>
          <a:prstGeom prst="rect">
            <a:avLst/>
          </a:prstGeom>
        </p:spPr>
      </p:pic>
    </p:spTree>
    <p:extLst>
      <p:ext uri="{BB962C8B-B14F-4D97-AF65-F5344CB8AC3E}">
        <p14:creationId xmlns:p14="http://schemas.microsoft.com/office/powerpoint/2010/main" val="18397313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89212" y="341745"/>
            <a:ext cx="9445770" cy="6068291"/>
          </a:xfrm>
        </p:spPr>
        <p:txBody>
          <a:bodyPr>
            <a:normAutofit lnSpcReduction="10000"/>
          </a:bodyPr>
          <a:lstStyle/>
          <a:p>
            <a:pPr marL="0" indent="0">
              <a:buNone/>
            </a:pPr>
            <a:r>
              <a:rPr lang="en-US" sz="3600" u="sng" dirty="0" smtClean="0"/>
              <a:t>Form</a:t>
            </a:r>
          </a:p>
          <a:p>
            <a:pPr marL="0" indent="0">
              <a:buNone/>
            </a:pPr>
            <a:r>
              <a:rPr lang="en-IN" dirty="0" smtClean="0"/>
              <a:t>It </a:t>
            </a:r>
            <a:r>
              <a:rPr lang="en-IN" dirty="0"/>
              <a:t>is an object having three dimensions like length, width and </a:t>
            </a:r>
            <a:r>
              <a:rPr lang="en-IN" dirty="0" smtClean="0"/>
              <a:t>depth. The </a:t>
            </a:r>
            <a:r>
              <a:rPr lang="en-IN" dirty="0"/>
              <a:t>human body is a form and by viewing it analytically, its various perspectives are </a:t>
            </a:r>
            <a:r>
              <a:rPr lang="en-IN" dirty="0" smtClean="0"/>
              <a:t>revealed. The </a:t>
            </a:r>
            <a:r>
              <a:rPr lang="en-IN" dirty="0"/>
              <a:t>human form changes visually with clothing, especially as fashion changes.</a:t>
            </a:r>
          </a:p>
          <a:p>
            <a:pPr marL="0" indent="0">
              <a:buNone/>
            </a:pPr>
            <a:endParaRPr lang="en-US" u="sng" dirty="0" smtClean="0"/>
          </a:p>
          <a:p>
            <a:pPr marL="0" indent="0">
              <a:buNone/>
            </a:pPr>
            <a:r>
              <a:rPr lang="en-US" sz="3600" u="sng" dirty="0" smtClean="0"/>
              <a:t>Shapes</a:t>
            </a:r>
            <a:endParaRPr lang="en-US" sz="3600" dirty="0" smtClean="0"/>
          </a:p>
          <a:p>
            <a:pPr marL="0" indent="0">
              <a:buNone/>
            </a:pPr>
            <a:r>
              <a:rPr lang="en-IN" dirty="0"/>
              <a:t>Shapes in apparel design means </a:t>
            </a:r>
            <a:r>
              <a:rPr lang="en-IN" b="1" u="sng" dirty="0"/>
              <a:t>silhouettes</a:t>
            </a:r>
            <a:r>
              <a:rPr lang="en-IN" dirty="0"/>
              <a:t>. The silhouette of a garment refers to the outline shape that it gives to the wearer. Silhouette is determined by the texture of the fabric and the cut of the garment, the length and width of the garment, Position of waistline length of the shoulder seam etc. A silhouette may be classified as: </a:t>
            </a:r>
          </a:p>
          <a:p>
            <a:r>
              <a:rPr lang="en-IN" dirty="0" smtClean="0"/>
              <a:t>Tubular </a:t>
            </a:r>
            <a:endParaRPr lang="en-IN" dirty="0"/>
          </a:p>
          <a:p>
            <a:r>
              <a:rPr lang="en-IN" dirty="0" smtClean="0"/>
              <a:t>Normal </a:t>
            </a:r>
            <a:endParaRPr lang="en-IN" dirty="0"/>
          </a:p>
          <a:p>
            <a:r>
              <a:rPr lang="en-IN" dirty="0" smtClean="0"/>
              <a:t>A-line </a:t>
            </a:r>
            <a:endParaRPr lang="en-IN" dirty="0"/>
          </a:p>
          <a:p>
            <a:r>
              <a:rPr lang="en-IN" dirty="0" smtClean="0"/>
              <a:t>Bell </a:t>
            </a:r>
            <a:endParaRPr lang="en-IN" dirty="0"/>
          </a:p>
          <a:p>
            <a:r>
              <a:rPr lang="en-IN" dirty="0" smtClean="0"/>
              <a:t>Clinging </a:t>
            </a:r>
            <a:endParaRPr lang="en-IN" dirty="0"/>
          </a:p>
          <a:p>
            <a:r>
              <a:rPr lang="en-IN" dirty="0" smtClean="0"/>
              <a:t>Bouffant</a:t>
            </a:r>
            <a:r>
              <a:rPr lang="en-IN" dirty="0"/>
              <a:t>, etc. </a:t>
            </a:r>
          </a:p>
          <a:p>
            <a:pPr marL="0" indent="0">
              <a:buNone/>
            </a:pPr>
            <a:endParaRPr lang="en-US" dirty="0" smtClean="0"/>
          </a:p>
        </p:txBody>
      </p:sp>
    </p:spTree>
    <p:extLst>
      <p:ext uri="{BB962C8B-B14F-4D97-AF65-F5344CB8AC3E}">
        <p14:creationId xmlns:p14="http://schemas.microsoft.com/office/powerpoint/2010/main" val="1837172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293</TotalTime>
  <Words>3441</Words>
  <Application>Microsoft Office PowerPoint</Application>
  <PresentationFormat>Widescreen</PresentationFormat>
  <Paragraphs>191</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Century Gothic</vt:lpstr>
      <vt:lpstr>Wingdings</vt:lpstr>
      <vt:lpstr>Wingdings 3</vt:lpstr>
      <vt:lpstr>Wisp</vt:lpstr>
      <vt:lpstr>Apparel designing and modern pattern development techniques</vt:lpstr>
      <vt:lpstr>PowerPoint Presentation</vt:lpstr>
      <vt:lpstr>APPAREL DESIGNING</vt:lpstr>
      <vt:lpstr>Designing</vt:lpstr>
      <vt:lpstr>Elements of Art</vt:lpstr>
      <vt:lpstr>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Principles of Design </vt:lpstr>
      <vt:lpstr>Balance</vt:lpstr>
      <vt:lpstr>PowerPoint Presentation</vt:lpstr>
      <vt:lpstr>Emphasis</vt:lpstr>
      <vt:lpstr>PowerPoint Presentation</vt:lpstr>
      <vt:lpstr>PowerPoint Presentation</vt:lpstr>
      <vt:lpstr>Harmony</vt:lpstr>
      <vt:lpstr>Proportion or Scale</vt:lpstr>
      <vt:lpstr>PowerPoint Presentation</vt:lpstr>
      <vt:lpstr>Rhythm</vt:lpstr>
      <vt:lpstr>PowerPoint Presentation</vt:lpstr>
      <vt:lpstr>Divisions of Designing</vt:lpstr>
      <vt:lpstr>Structural Design</vt:lpstr>
      <vt:lpstr>Decorative Design</vt:lpstr>
      <vt:lpstr>Decorative Design</vt:lpstr>
      <vt:lpstr>Pattern Making</vt:lpstr>
      <vt:lpstr>Drafting</vt:lpstr>
      <vt:lpstr>Drafting Methods</vt:lpstr>
      <vt:lpstr>Draping</vt:lpstr>
      <vt:lpstr>Flat Pattern Making</vt:lpstr>
      <vt:lpstr>Types of Patterns on Paper </vt:lpstr>
      <vt:lpstr>Standardised Paper Pattern </vt:lpstr>
      <vt:lpstr>Individual Paper Pattern </vt:lpstr>
      <vt:lpstr>Block Paper Pattern </vt:lpstr>
      <vt:lpstr>Graded Paper Pattern </vt:lpstr>
      <vt:lpstr>Commercial Paper Pattern </vt:lpstr>
      <vt:lpstr>Pattern making in Today's World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Apparel designing and modern pattern development tecniques</dc:title>
  <dc:creator>Rajiv</dc:creator>
  <cp:lastModifiedBy>Rajiv</cp:lastModifiedBy>
  <cp:revision>41</cp:revision>
  <dcterms:created xsi:type="dcterms:W3CDTF">2021-12-07T13:47:32Z</dcterms:created>
  <dcterms:modified xsi:type="dcterms:W3CDTF">2021-12-08T06:55:26Z</dcterms:modified>
</cp:coreProperties>
</file>