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79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587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21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97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6616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06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64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223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603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46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2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0093-7BDF-4C3E-8B8D-BAE43A23F901}" type="datetimeFigureOut">
              <a:rPr lang="en-IN" smtClean="0"/>
              <a:t>31-08-2022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F441E-484E-4393-AB27-8B0C55AC8FD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169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Stages of a Bioprocess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946276"/>
            <a:ext cx="77724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mtClean="0"/>
              <a:t>A biotechnical process to produce a product can be subdivided into five successive major segments, with some overlap: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mtClean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• upstream processing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• fermentation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• downstream processing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• product finishing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• treatment of waste if any</a:t>
            </a:r>
          </a:p>
          <a:p>
            <a:pPr>
              <a:lnSpc>
                <a:spcPct val="80000"/>
              </a:lnSpc>
            </a:pPr>
            <a:endParaRPr lang="en-US" altLang="en-US" smtClean="0"/>
          </a:p>
          <a:p>
            <a:pPr>
              <a:lnSpc>
                <a:spcPct val="80000"/>
              </a:lnSpc>
            </a:pPr>
            <a:endParaRPr lang="en-US" altLang="en-US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AC76CE-2DEE-41EE-8FE2-1518A3DB4672}" type="datetime4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31, 2022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61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30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30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3000"/>
                                        <p:tgtEl>
                                          <p:spTgt spid="307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3000"/>
                                        <p:tgtEl>
                                          <p:spTgt spid="307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3000"/>
                                        <p:tgtEl>
                                          <p:spTgt spid="307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2" grpId="0"/>
      <p:bldP spid="3072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>
                <a:solidFill>
                  <a:schemeClr val="tx1">
                    <a:lumMod val="75000"/>
                    <a:lumOff val="25000"/>
                  </a:schemeClr>
                </a:solidFill>
              </a:rPr>
              <a:t>Stages of a Traditional  Bioprocess</a:t>
            </a:r>
          </a:p>
        </p:txBody>
      </p:sp>
      <p:sp>
        <p:nvSpPr>
          <p:cNvPr id="16387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8CA376-0F91-46C3-B59B-543CE1A346CD}" type="datetime4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31, 2022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6389" name="Picture 5" descr="sc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84326"/>
            <a:ext cx="81534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44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Stages of a Bioprocess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(Details)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Preparation of sterile medium.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Addition (inoculation) of microbe ( pure culture) into this medium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Cultivation (incubation) under controlled conditions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Sterilising fermentation apparatus and preparing and sterilising feed streams to  the fermentor</a:t>
            </a:r>
          </a:p>
          <a:p>
            <a:pPr marL="91440" indent="-91440" algn="ctr">
              <a:buNone/>
              <a:defRPr/>
            </a:pPr>
            <a:r>
              <a:rPr lang="en-US" altLang="en-US" sz="2400" b="1">
                <a:solidFill>
                  <a:schemeClr val="hlink"/>
                </a:solidFill>
              </a:rPr>
              <a:t>FERMENTATION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Isolation and purification of the product from the fermented medium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Packaging of the product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Treatment of the waste products if any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53D54F-F902-4F35-A2ED-0E534CE2AC60}" type="datetime4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31, 2022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62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3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30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3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3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30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3000"/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3000"/>
                                        <p:tgtEl>
                                          <p:spTgt spid="31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6" grpId="0"/>
      <p:bldP spid="313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7E1F3D-CCB7-4C94-BD3E-7BED1A46EA3F}" type="datetime4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31, 2022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8436" name="Picture 4" descr="Upstream"/>
          <p:cNvPicPr>
            <a:picLocks noChangeAspect="1" noChangeArrowheads="1"/>
          </p:cNvPicPr>
          <p:nvPr/>
        </p:nvPicPr>
        <p:blipFill>
          <a:blip r:embed="rId2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1600200"/>
            <a:ext cx="370681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957" name="Rectangle 5"/>
          <p:cNvSpPr>
            <a:spLocks noChangeArrowheads="1"/>
          </p:cNvSpPr>
          <p:nvPr/>
        </p:nvSpPr>
        <p:spPr bwMode="auto">
          <a:xfrm>
            <a:off x="2057400" y="2286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Unit Operations in a Bioprocess</a:t>
            </a:r>
          </a:p>
        </p:txBody>
      </p:sp>
    </p:spTree>
    <p:extLst>
      <p:ext uri="{BB962C8B-B14F-4D97-AF65-F5344CB8AC3E}">
        <p14:creationId xmlns:p14="http://schemas.microsoft.com/office/powerpoint/2010/main" val="417678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Upstream Processing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mtClean="0"/>
              <a:t>“Pure Upstream processing” has essentially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mtClean="0"/>
              <a:t>three functions:</a:t>
            </a:r>
          </a:p>
          <a:p>
            <a:r>
              <a:rPr lang="en-US" altLang="en-US" smtClean="0"/>
              <a:t> Growth of a pure culture of microorganisms in one or more steps its scale up and strain development.</a:t>
            </a:r>
          </a:p>
          <a:p>
            <a:r>
              <a:rPr lang="en-US" altLang="en-US" smtClean="0"/>
              <a:t> Sterilization of the apparatus and piping.</a:t>
            </a:r>
          </a:p>
          <a:p>
            <a:r>
              <a:rPr lang="en-US" altLang="en-US" smtClean="0"/>
              <a:t> Mixing and sterilizing the necessary raw materials and fermentation media to be supplied to the fermentation unit.</a:t>
            </a: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A0C4A9-7D10-4BF1-8ED5-728C6035A5A5}" type="datetime4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31, 2022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Fermentation Stage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91440" indent="-91440" algn="ctr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Sometimes considered as an Upstream process while some bioprocess engineers consider it as a separate Stage in itself. </a:t>
            </a:r>
            <a:r>
              <a:rPr lang="en-US" altLang="en-US" i="1" smtClean="0">
                <a:solidFill>
                  <a:schemeClr val="hlink"/>
                </a:solidFill>
              </a:rPr>
              <a:t>Never considered as a downstream processing stage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Actual fermentation is commonly a batch or fed batch process in a stirred tank fermentor.</a:t>
            </a:r>
          </a:p>
          <a:p>
            <a:pPr marL="91440" indent="-91440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It lasts from a few hours to several days. </a:t>
            </a:r>
          </a:p>
          <a:p>
            <a:pPr marL="91440" indent="-91440" algn="just">
              <a:defRPr/>
            </a:pPr>
            <a:r>
              <a:rPr lang="en-US" alt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The optimal conditions for growth of the organisms and production of the product are established. Those include temperature, pH, sterile aeration and, in fed-batch processes, continuous addition of substrate at its optimal composition. </a:t>
            </a:r>
          </a:p>
          <a:p>
            <a:pPr marL="91440" indent="-91440">
              <a:defRPr/>
            </a:pPr>
            <a:endParaRPr lang="en-US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6EB7C75-4E9D-48E2-BBC8-B9A77B387149}" type="datetime4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31, 2022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8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Wingdings</vt:lpstr>
      <vt:lpstr>Office Theme</vt:lpstr>
      <vt:lpstr>Stages of a Bioprocess</vt:lpstr>
      <vt:lpstr>Stages of a Traditional  Bioprocess</vt:lpstr>
      <vt:lpstr>Stages of a Bioprocess (Details)</vt:lpstr>
      <vt:lpstr>PowerPoint Presentation</vt:lpstr>
      <vt:lpstr>Upstream Processing</vt:lpstr>
      <vt:lpstr>Fermentation Stage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</dc:creator>
  <cp:lastModifiedBy>Ajay</cp:lastModifiedBy>
  <cp:revision>3</cp:revision>
  <dcterms:created xsi:type="dcterms:W3CDTF">2022-08-31T07:32:48Z</dcterms:created>
  <dcterms:modified xsi:type="dcterms:W3CDTF">2022-08-31T10:23:26Z</dcterms:modified>
</cp:coreProperties>
</file>