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7"/>
  </p:notesMasterIdLst>
  <p:sldIdLst>
    <p:sldId id="258" r:id="rId2"/>
    <p:sldId id="259" r:id="rId3"/>
    <p:sldId id="261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67" r:id="rId12"/>
    <p:sldId id="271" r:id="rId13"/>
    <p:sldId id="272" r:id="rId14"/>
    <p:sldId id="274" r:id="rId15"/>
    <p:sldId id="275" r:id="rId16"/>
    <p:sldId id="277" r:id="rId17"/>
    <p:sldId id="276" r:id="rId18"/>
    <p:sldId id="278" r:id="rId19"/>
    <p:sldId id="273" r:id="rId20"/>
    <p:sldId id="270" r:id="rId21"/>
    <p:sldId id="279" r:id="rId22"/>
    <p:sldId id="282" r:id="rId23"/>
    <p:sldId id="283" r:id="rId24"/>
    <p:sldId id="280" r:id="rId25"/>
    <p:sldId id="284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00"/>
    <a:srgbClr val="D99B01"/>
    <a:srgbClr val="FF66CC"/>
    <a:srgbClr val="FF67AC"/>
    <a:srgbClr val="CC0099"/>
    <a:srgbClr val="FFDC47"/>
    <a:srgbClr val="5EEC3C"/>
    <a:srgbClr val="CC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91" d="100"/>
          <a:sy n="91" d="100"/>
        </p:scale>
        <p:origin x="8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3A11-05B2-420A-985B-9A9F19398BA4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A11AD-0E51-42C2-8A1D-E4A1226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4363-C1BA-A518-B50F-6834FA452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983F2-2BD1-6E45-3616-3542A1FC6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7A21-6DB5-3F8C-BCF2-161F00AF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4239-8A95-404D-9480-2F981898676F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A265-8948-5308-FA2B-7B68F986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08D0-E20F-E38C-1379-1D4E6F47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A149-0CC5-BE75-EAE0-E52DDCA0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31D56-B50C-C4B2-F3FA-E7DAF0A65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231B1-1420-0B6F-286F-AEA94A39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E37C-2C84-46DD-8741-7B0E4A297862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ED2DE-B741-F9AE-1DC7-C894E676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B736A-4FFF-8E5F-4026-D12CA852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52700-FA20-21CB-3A5E-55AEFF955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A029B-0692-EB3C-3DC3-0F5551D79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1D2C8-A9B1-3EFD-27EF-B2D566A2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FD16-F423-42C7-89B8-DA17B2CFB833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21FB-BBE1-48D2-14FB-569FFFA8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4E09F-1EFD-68D8-2A7E-6FAC399F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D9C973D2-D7EE-4A10-B0AA-579249F1CE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B74A9-F248-D099-E261-2D95DFAA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808E-5F4D-9606-EA8A-B18E7665E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E3079-612A-9BC0-D292-5469A17D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C76D-D2C1-47D1-B1C8-DF1FC725C13F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E46E-8DA4-3935-FA20-E197759B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D0828-5FB5-CB71-9DA3-E9256225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7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78D2-3F31-B5F7-A23E-4663200E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FF802-37F8-E039-72B0-C983BDCE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4842-C867-4D34-DC2E-CD7C9FE3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1288-31A3-4406-A9C6-F4F623C6790F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626F-1A4A-64DA-A9EF-A9736A80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87043-DAF3-56CC-F5D2-147D0FFB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2D3C-ABE6-9483-5CE6-24C4B32A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E37E2-B955-8D2F-478A-241C0E8FA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D6BD7-5A7B-39D6-1547-55F349199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A3CAC-44A5-2070-47CC-1A383970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F6E5-95D9-469C-9201-CF58BA4BDEF8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B38AE-2340-E87C-9291-C02E192F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8FBC0-8CBC-6BFD-BEF7-4EFF59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5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0D39-CC0E-778E-CA2D-80B1DC2D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EFA23-8392-58D1-B139-4274402BF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D1326-32BD-F8B3-BAAA-C879538D1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5B26A-C6D7-B569-8556-51ED50AF9A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3A7C5-9DFD-6373-B26A-7330A894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E2BF8-6452-FEEA-14D0-43A20903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E480-8392-47E0-B7DC-7681FA22B4D5}" type="datetime1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BA40F7-9C95-1CBD-F36B-7CD02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DA8C4-9F67-E006-63CD-C2FD010C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7E05-7D46-B83F-587A-A8928EA8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E62AE-075A-1376-406B-8F7430C4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A871-AA04-47CA-9437-E97ACE536722}" type="datetime1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2D4B6-CA09-BFEB-F0B4-4BBBC7FA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47E8C-6BE2-D703-5E7F-3F6811CF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686DB-93CD-0568-7180-E65B4EA60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D85D-A50D-458B-8D04-0FFEA3A714ED}" type="datetime1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20153-D5E4-D8D4-3A8A-8F525EE4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DFF0D-A377-355C-19B3-2CEC17D2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DE64-0F8A-B3AC-09CB-87D22C211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D36B-A4C1-DA11-70EA-AFFB1C46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8DFCF-837A-57E1-93F6-88A9F13B8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EF2B4-D95F-7EF7-2428-C889A215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DFD8-EB81-4EF6-B117-1FA1CFCEDE55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02E2B-D518-C263-9904-CFD3A9593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66DA9-A5D8-03DB-B226-67BC385B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B7AD-DD5C-B8A7-A28A-49B0B8C6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03B0A-FFCA-F236-9B5D-D59F5A031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212C-2409-BEF5-AE03-5A0399329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EF77C-257A-163E-F9FE-2701BA92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98E2-EB67-4B1C-A083-76EF6AD86127}" type="datetime1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44D70-672C-9407-0028-E4C9F476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Essentials of Medical Microbiology © 2018, Jaypee Brothers Medical Publishers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1EC13-2164-76C5-45FE-3F8E97E2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32D86-51CF-B93F-FA82-39B33873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57BE9-A004-6061-55C5-C6D114996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2937-1067-06FE-B4B2-437EE442B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C62FA-3F9A-42A5-8719-C707AA264A30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CD57C-E472-2EA1-6A9D-2D5D994F9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Essentials of Medical Microbiology © 2018, Jaypee Brothers Medical Publishers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AC65F-6263-6BBF-10BF-8D51491B2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B6683D-B36C-8CEA-6AFC-68CC1AC7B23B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6A01D-CF3B-CEFF-2175-9290277584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5305">
            <a:off x="922702" y="1934669"/>
            <a:ext cx="7013297" cy="13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Structure of immune system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17981"/>
              </p:ext>
            </p:extLst>
          </p:nvPr>
        </p:nvGraphicFramePr>
        <p:xfrm>
          <a:off x="448965" y="1197405"/>
          <a:ext cx="8522104" cy="27835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1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60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Lymphoid Organs: Consist of central and peripheral lymphoid organs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Central or Primary lymphoid organs- Examples include thymus  and bone marrow- They host the development of immune cells (hematopoiesis)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Peripheral or Secondary lymphoid organs- Examples include lymph node, spleen, and   MALT (Mucosa associated lymphoid tissue)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65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Lymphoid Cells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Consist of lymphocytes such as T cells, B cells and NK cells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7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Central tolerance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699"/>
            <a:ext cx="9144000" cy="3722564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Only 2-5% of the developing T cells become mature and released out from thymus.</a:t>
            </a:r>
          </a:p>
          <a:p>
            <a:r>
              <a:rPr lang="en-US" sz="2700" dirty="0"/>
              <a:t>Remaining T cells are destroyed as they are either not capable of recognizing MHC or are believed to be self-reacting in nature.</a:t>
            </a:r>
          </a:p>
          <a:p>
            <a:pPr lvl="0"/>
            <a:r>
              <a:rPr lang="en-US" sz="2700" dirty="0"/>
              <a:t>Destruction of such self-reacting T cells prevents development of autoimmunity (immune response against self-antigens).</a:t>
            </a:r>
          </a:p>
          <a:p>
            <a:pPr lvl="0"/>
            <a:r>
              <a:rPr lang="en-US" sz="2700" dirty="0"/>
              <a:t>Such tolerance to self-antigens mediated by thymus that occurs in embryonic life is called as central tolerance.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60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Defect in thymus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" y="1074428"/>
            <a:ext cx="8968854" cy="3482488"/>
          </a:xfrm>
        </p:spPr>
        <p:txBody>
          <a:bodyPr>
            <a:normAutofit/>
          </a:bodyPr>
          <a:lstStyle/>
          <a:p>
            <a:r>
              <a:rPr lang="en-US" sz="2600" dirty="0"/>
              <a:t>Leads to defect in maturation of T lymphocytes that in turn results in severe life threatening cell mediated immunodeficiency disorders.  </a:t>
            </a:r>
          </a:p>
          <a:p>
            <a:pPr lvl="0"/>
            <a:r>
              <a:rPr lang="en-US" sz="2600" i="1" dirty="0" err="1"/>
              <a:t>DiGeorge</a:t>
            </a:r>
            <a:r>
              <a:rPr lang="en-US" sz="2600" i="1" dirty="0"/>
              <a:t> syndrome</a:t>
            </a:r>
            <a:r>
              <a:rPr lang="en-US" sz="2600" dirty="0"/>
              <a:t> (immunodeficiency disorder) - congenital aplasia of thymus.</a:t>
            </a:r>
          </a:p>
          <a:p>
            <a:pPr lvl="0"/>
            <a:r>
              <a:rPr lang="en-US" sz="2600" i="1" dirty="0"/>
              <a:t>Nude mice</a:t>
            </a:r>
            <a:r>
              <a:rPr lang="en-US" sz="2600" dirty="0"/>
              <a:t>- Mice with congenital absence of thymus.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2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PERIPHERAL LYMPHOID ORGAN - </a:t>
            </a:r>
            <a:r>
              <a:rPr lang="en-US" b="1" dirty="0"/>
              <a:t>Lymph Node</a:t>
            </a:r>
            <a:br>
              <a:rPr lang="en-US" dirty="0"/>
            </a:br>
            <a:r>
              <a:rPr lang="en-US" b="1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054"/>
            <a:ext cx="9000445" cy="3512209"/>
          </a:xfrm>
        </p:spPr>
        <p:txBody>
          <a:bodyPr/>
          <a:lstStyle/>
          <a:p>
            <a:r>
              <a:rPr lang="en-US" sz="2600" dirty="0"/>
              <a:t>Small bean shaped organs.</a:t>
            </a:r>
          </a:p>
          <a:p>
            <a:r>
              <a:rPr lang="en-US" sz="2600" dirty="0"/>
              <a:t>Occur in clusters or in chains, distributed along the length of lymphatic vessels. </a:t>
            </a:r>
          </a:p>
          <a:p>
            <a:r>
              <a:rPr lang="en-US" sz="2600" dirty="0"/>
              <a:t>Lymph nodes act as physiological barriers -  filter the microbial antigens carried to lymph node by activating the T and B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61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Lymph Node - </a:t>
            </a:r>
            <a:r>
              <a:rPr lang="en-US" b="1" i="1" dirty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073524"/>
            <a:ext cx="9000445" cy="3483391"/>
          </a:xfrm>
        </p:spPr>
        <p:txBody>
          <a:bodyPr>
            <a:normAutofit/>
          </a:bodyPr>
          <a:lstStyle/>
          <a:p>
            <a:r>
              <a:rPr lang="en-US" sz="2600" dirty="0"/>
              <a:t>Thymus is divided into three parts: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Cortex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Medulla (both are B cell areas)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Paracortex</a:t>
            </a:r>
            <a:r>
              <a:rPr lang="en-US" sz="2600" dirty="0"/>
              <a:t> (T cell area). </a:t>
            </a:r>
          </a:p>
          <a:p>
            <a:r>
              <a:rPr lang="en-US" sz="2600" dirty="0"/>
              <a:t>Bears the lymphatic vessels (efferent and afferent) and blood vessels. </a:t>
            </a:r>
          </a:p>
        </p:txBody>
      </p:sp>
    </p:spTree>
    <p:extLst>
      <p:ext uri="{BB962C8B-B14F-4D97-AF65-F5344CB8AC3E}">
        <p14:creationId xmlns:p14="http://schemas.microsoft.com/office/powerpoint/2010/main" val="4198364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Lymph Node - </a:t>
            </a:r>
            <a:r>
              <a:rPr lang="en-US" b="1" i="1" dirty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933"/>
            <a:ext cx="9144000" cy="3483391"/>
          </a:xfrm>
        </p:spPr>
        <p:txBody>
          <a:bodyPr>
            <a:normAutofit/>
          </a:bodyPr>
          <a:lstStyle/>
          <a:p>
            <a:r>
              <a:rPr lang="en-US" sz="2500" dirty="0"/>
              <a:t>Thymus is divided into three parts: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Cortex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Medulla (both are B cell areas)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err="1"/>
              <a:t>Paracortex</a:t>
            </a:r>
            <a:r>
              <a:rPr lang="en-US" sz="2500" dirty="0"/>
              <a:t> (T cell area) </a:t>
            </a:r>
          </a:p>
          <a:p>
            <a:r>
              <a:rPr lang="en-US" sz="2500" dirty="0"/>
              <a:t>Bears the lymphatic vessels (efferent and afferent) and blood vessels. </a:t>
            </a:r>
          </a:p>
        </p:txBody>
      </p:sp>
    </p:spTree>
    <p:extLst>
      <p:ext uri="{BB962C8B-B14F-4D97-AF65-F5344CB8AC3E}">
        <p14:creationId xmlns:p14="http://schemas.microsoft.com/office/powerpoint/2010/main" val="1265069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Lymph Node -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" y="1093882"/>
            <a:ext cx="8926669" cy="3673381"/>
          </a:xfrm>
        </p:spPr>
        <p:txBody>
          <a:bodyPr>
            <a:normAutofit/>
          </a:bodyPr>
          <a:lstStyle/>
          <a:p>
            <a:r>
              <a:rPr lang="en-US" sz="2600" dirty="0"/>
              <a:t>Contains lymphoid follicles that are composed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B cells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Few special type of dendritic cells (called follicular dendritic cells)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Occasional T cells. </a:t>
            </a:r>
          </a:p>
          <a:p>
            <a:r>
              <a:rPr lang="en-US" dirty="0"/>
              <a:t>Lymphoid follicles are mainly of two types: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Primary lymphoid follicles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i="1" dirty="0"/>
              <a:t>Secondary lymphoid follicles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7980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Primary lymphoid follicles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" y="1093882"/>
            <a:ext cx="8926669" cy="3673381"/>
          </a:xfrm>
        </p:spPr>
        <p:txBody>
          <a:bodyPr>
            <a:normAutofit/>
          </a:bodyPr>
          <a:lstStyle/>
          <a:p>
            <a:r>
              <a:rPr lang="en-US" dirty="0"/>
              <a:t>Found before the antigenic stimulus.</a:t>
            </a:r>
          </a:p>
          <a:p>
            <a:r>
              <a:rPr lang="en-US" dirty="0"/>
              <a:t>Smaller</a:t>
            </a:r>
          </a:p>
          <a:p>
            <a:r>
              <a:rPr lang="en-US" dirty="0"/>
              <a:t>Contain resting B cells.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409" y="1808225"/>
            <a:ext cx="3675719" cy="18324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759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Secondary lymphoid follicles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6" y="1097724"/>
            <a:ext cx="5599809" cy="31537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Following contact with an antigen - resting B cells starts dividing and become activated. </a:t>
            </a:r>
          </a:p>
          <a:p>
            <a:pPr lvl="0"/>
            <a:r>
              <a:rPr lang="en-US" dirty="0"/>
              <a:t>Activated B cells differentiate rapidly in to </a:t>
            </a:r>
            <a:r>
              <a:rPr lang="en-US" i="1" dirty="0"/>
              <a:t>plasma cells</a:t>
            </a:r>
            <a:r>
              <a:rPr lang="en-US" dirty="0"/>
              <a:t> and </a:t>
            </a:r>
            <a:r>
              <a:rPr lang="en-US" i="1" dirty="0"/>
              <a:t>memory B cells.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Follicles become larger called secondary lymphoid follicles.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0" y="1471044"/>
            <a:ext cx="3051050" cy="1985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12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Secondary lymphoid follicles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6" y="1097723"/>
            <a:ext cx="5599809" cy="345919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Has two areas: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Central area - </a:t>
            </a:r>
            <a:r>
              <a:rPr lang="en-US" b="1" i="1" dirty="0"/>
              <a:t>germinal center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Peripheral zone - </a:t>
            </a:r>
            <a:r>
              <a:rPr lang="en-US" b="1" i="1" dirty="0"/>
              <a:t>mantle area</a:t>
            </a:r>
            <a:r>
              <a:rPr lang="en-US" dirty="0"/>
              <a:t>; contains activated B cells.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40" y="1808225"/>
            <a:ext cx="3051050" cy="19851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6834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Lymph Node – </a:t>
            </a:r>
            <a:br>
              <a:rPr lang="en-US" b="1" dirty="0"/>
            </a:br>
            <a:r>
              <a:rPr lang="en-US" b="1" dirty="0" err="1"/>
              <a:t>Paracortical</a:t>
            </a:r>
            <a:r>
              <a:rPr lang="en-US" b="1" dirty="0"/>
              <a:t> area and Medulla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524"/>
            <a:ext cx="9144000" cy="3693739"/>
          </a:xfrm>
        </p:spPr>
        <p:txBody>
          <a:bodyPr>
            <a:normAutofit/>
          </a:bodyPr>
          <a:lstStyle/>
          <a:p>
            <a:r>
              <a:rPr lang="en-US" sz="2500" b="1" dirty="0" err="1"/>
              <a:t>Paracortical</a:t>
            </a:r>
            <a:r>
              <a:rPr lang="en-US" sz="2500" b="1" dirty="0"/>
              <a:t> are: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Present in between cortex and medulla.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T cell area of lymph node (rich in naive T cells).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Contains macrophages and interdigitating dendritic cells, which trap the antigens and present to T cells.</a:t>
            </a:r>
          </a:p>
          <a:p>
            <a:r>
              <a:rPr lang="en-US" sz="2500" b="1" dirty="0"/>
              <a:t>Medulla: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Innermost area of lymph node.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Rich in B-lymphocytes (mainly plasma cells)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Structure of immune system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887994"/>
              </p:ext>
            </p:extLst>
          </p:nvPr>
        </p:nvGraphicFramePr>
        <p:xfrm>
          <a:off x="678022" y="1197404"/>
          <a:ext cx="7787955" cy="320680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11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3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3.Other cells of immune system-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Include phagocytes such as macrophage and microphages (neutrophil, eosinophil &amp; basophil), dendritic cells, mast cells and platelets.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3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4.Cytokines-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8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They are the soluble products secreted from various cells of immune system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Include interleukins, interferons, tumor necrosis factors, colony stimulating factors, etc.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462" marR="6546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92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Spleen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25" y="1132793"/>
            <a:ext cx="8935819" cy="3634470"/>
          </a:xfrm>
        </p:spPr>
        <p:txBody>
          <a:bodyPr/>
          <a:lstStyle/>
          <a:p>
            <a:r>
              <a:rPr lang="en-US" sz="2500" dirty="0"/>
              <a:t>Largest secondary lymphoid organ. </a:t>
            </a:r>
          </a:p>
          <a:p>
            <a:r>
              <a:rPr lang="en-US" sz="2500" dirty="0"/>
              <a:t>Acts as physiological barrier similar to lymph node in clearing the microbial antigens through the antigenic stimulation of T and B cells. </a:t>
            </a:r>
          </a:p>
        </p:txBody>
      </p:sp>
    </p:spTree>
    <p:extLst>
      <p:ext uri="{BB962C8B-B14F-4D97-AF65-F5344CB8AC3E}">
        <p14:creationId xmlns:p14="http://schemas.microsoft.com/office/powerpoint/2010/main" val="230646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Spleen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5802790" cy="3512209"/>
          </a:xfrm>
        </p:spPr>
        <p:txBody>
          <a:bodyPr>
            <a:normAutofit/>
          </a:bodyPr>
          <a:lstStyle/>
          <a:p>
            <a:r>
              <a:rPr lang="en-US" sz="2600" dirty="0"/>
              <a:t>Situated below the diaphragm on left side of the abdomen. </a:t>
            </a:r>
          </a:p>
          <a:p>
            <a:r>
              <a:rPr lang="en-US" sz="2600" dirty="0"/>
              <a:t>Adult spleen measures about 5-inch in length &amp; weighs around 150gm. </a:t>
            </a:r>
          </a:p>
          <a:p>
            <a:r>
              <a:rPr lang="en-US" sz="2600" dirty="0"/>
              <a:t>Divided into two compartments: central </a:t>
            </a:r>
            <a:r>
              <a:rPr lang="en-US" sz="2600" i="1" dirty="0"/>
              <a:t>white pulp</a:t>
            </a:r>
            <a:r>
              <a:rPr lang="en-US" sz="2600" dirty="0"/>
              <a:t> and outer </a:t>
            </a:r>
            <a:r>
              <a:rPr lang="en-US" sz="2600" i="1" dirty="0"/>
              <a:t>red pulp</a:t>
            </a:r>
            <a:r>
              <a:rPr lang="en-US" sz="2600" dirty="0"/>
              <a:t>, surrounded by capsule and intervened by trabeculae.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4" y="1502815"/>
            <a:ext cx="2620371" cy="2443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379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Spleen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524"/>
            <a:ext cx="6251754" cy="3693739"/>
          </a:xfrm>
        </p:spPr>
        <p:txBody>
          <a:bodyPr>
            <a:normAutofit/>
          </a:bodyPr>
          <a:lstStyle/>
          <a:p>
            <a:r>
              <a:rPr lang="en-US" sz="2400" b="1" dirty="0"/>
              <a:t>White pulp: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Central densely populated area.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Contains T cells and B cells.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It has two parts: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400" i="1" dirty="0" err="1"/>
              <a:t>Periarteriolar</a:t>
            </a:r>
            <a:r>
              <a:rPr lang="en-US" sz="2400" i="1" dirty="0"/>
              <a:t> lymphoid sheath (PALS), </a:t>
            </a:r>
            <a:r>
              <a:rPr lang="en-US" sz="2400" dirty="0"/>
              <a:t>which is T cell area</a:t>
            </a:r>
            <a:endParaRPr lang="en-US" sz="2400" i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M</a:t>
            </a:r>
            <a:r>
              <a:rPr lang="en-US" sz="2400" i="1" dirty="0"/>
              <a:t>arginal zone </a:t>
            </a:r>
            <a:r>
              <a:rPr lang="en-US" sz="2400" dirty="0"/>
              <a:t>is located peripheral to the PALS and is populated by B cell lymphoid follicles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4" y="1502815"/>
            <a:ext cx="2620371" cy="2443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460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Spleen -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73524"/>
            <a:ext cx="5802790" cy="3512209"/>
          </a:xfrm>
        </p:spPr>
        <p:txBody>
          <a:bodyPr>
            <a:normAutofit/>
          </a:bodyPr>
          <a:lstStyle/>
          <a:p>
            <a:r>
              <a:rPr lang="en-US" sz="2400" b="1" dirty="0"/>
              <a:t>Red pulp: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Area that surrounds the sinusoids.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Filled with red blood cells (RBCs).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Older and defective RBCs are destroyed here.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754" y="1502815"/>
            <a:ext cx="2620371" cy="2443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431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Defect in spleen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651" y="1073524"/>
            <a:ext cx="9033095" cy="3483391"/>
          </a:xfrm>
        </p:spPr>
        <p:txBody>
          <a:bodyPr>
            <a:normAutofit/>
          </a:bodyPr>
          <a:lstStyle/>
          <a:p>
            <a:r>
              <a:rPr lang="en-US" sz="2600" dirty="0"/>
              <a:t>Increased incidence of bacterial sepsis caused primarily by capsulated bacteria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i="1" dirty="0"/>
              <a:t>Streptococcus pneumoniae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i="1" dirty="0"/>
              <a:t>Neisseria meningitides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i="1" dirty="0" err="1"/>
              <a:t>Haemophilus</a:t>
            </a:r>
            <a:r>
              <a:rPr lang="en-US" sz="2600" i="1" dirty="0"/>
              <a:t> </a:t>
            </a:r>
            <a:r>
              <a:rPr lang="en-US" sz="2600" i="1" dirty="0" err="1"/>
              <a:t>influenzae</a:t>
            </a:r>
            <a:r>
              <a:rPr lang="en-US" sz="2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4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D996-25F7-C1C4-301C-13CC11CA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262-81D7-59B8-1DE4-0CAC3446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Textbook of Medical Microbiology by </a:t>
            </a:r>
            <a:r>
              <a:rPr lang="en-IN" dirty="0" err="1"/>
              <a:t>Ananthnarayan</a:t>
            </a:r>
            <a:r>
              <a:rPr lang="en-IN" dirty="0"/>
              <a:t>, </a:t>
            </a:r>
            <a:r>
              <a:rPr lang="en-IN" dirty="0" err="1"/>
              <a:t>Paniker</a:t>
            </a:r>
            <a:endParaRPr lang="en-IN" dirty="0"/>
          </a:p>
          <a:p>
            <a:r>
              <a:rPr lang="en-IN" dirty="0"/>
              <a:t>Textbook of Medical Microbiology by Satish Gupte </a:t>
            </a:r>
          </a:p>
          <a:p>
            <a:r>
              <a:rPr lang="en-IN" dirty="0"/>
              <a:t>Textbook of Medical Microbiology by S. Bhat, </a:t>
            </a:r>
            <a:r>
              <a:rPr lang="en-IN" dirty="0" err="1"/>
              <a:t>A.S.Sastry</a:t>
            </a:r>
            <a:endParaRPr lang="en-IN" dirty="0"/>
          </a:p>
          <a:p>
            <a:r>
              <a:rPr lang="en-IN" dirty="0"/>
              <a:t>Textbook of Medical Microbiology by </a:t>
            </a:r>
            <a:r>
              <a:rPr lang="en-IN" dirty="0" err="1"/>
              <a:t>D.R.Arora</a:t>
            </a:r>
            <a:r>
              <a:rPr lang="en-IN" dirty="0"/>
              <a:t>, Brij </a:t>
            </a:r>
            <a:r>
              <a:rPr lang="en-IN" dirty="0" err="1"/>
              <a:t>bala</a:t>
            </a:r>
            <a:r>
              <a:rPr lang="en-IN" dirty="0"/>
              <a:t> Arora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715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Central lymphoid organ - Bone marrow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223291"/>
            <a:ext cx="8856890" cy="3636096"/>
          </a:xfrm>
        </p:spPr>
        <p:txBody>
          <a:bodyPr>
            <a:normAutofit/>
          </a:bodyPr>
          <a:lstStyle/>
          <a:p>
            <a:r>
              <a:rPr lang="en-US" sz="2500" dirty="0"/>
              <a:t>All the cells in blood are originated from pluripotent hematopoietic stem cells of </a:t>
            </a:r>
            <a:r>
              <a:rPr lang="en-US" sz="2500" i="1" dirty="0"/>
              <a:t>bone marrow</a:t>
            </a:r>
            <a:r>
              <a:rPr lang="en-US" sz="2500" dirty="0"/>
              <a:t> and the process is called a hematopoiesis.</a:t>
            </a:r>
          </a:p>
          <a:p>
            <a:pPr lvl="0"/>
            <a:r>
              <a:rPr lang="en-US" sz="2500" dirty="0"/>
              <a:t>In early fetal life, hematopoiesis occurs in liver; gradually the stem cells migrate to bone marrow. </a:t>
            </a:r>
          </a:p>
          <a:p>
            <a:pPr lvl="0"/>
            <a:r>
              <a:rPr lang="en-US" sz="2500" dirty="0"/>
              <a:t>By birth, the stem cells occupy most of the bone marrow space of large bones.</a:t>
            </a:r>
          </a:p>
        </p:txBody>
      </p:sp>
    </p:spTree>
    <p:extLst>
      <p:ext uri="{BB962C8B-B14F-4D97-AF65-F5344CB8AC3E}">
        <p14:creationId xmlns:p14="http://schemas.microsoft.com/office/powerpoint/2010/main" val="405512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Central lymphoid organ - Bone marrow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31167"/>
            <a:ext cx="8856890" cy="3636096"/>
          </a:xfrm>
        </p:spPr>
        <p:txBody>
          <a:bodyPr>
            <a:normAutofit/>
          </a:bodyPr>
          <a:lstStyle/>
          <a:p>
            <a:pPr lvl="0"/>
            <a:r>
              <a:rPr lang="en-US" sz="2500" dirty="0"/>
              <a:t>As the individual ages, hematopoietic activity in large bones decreases and after puberty hematopoiesis is mostly confined to axial bones such as pelvis, vertebrae, sternum, skull &amp; ribs.</a:t>
            </a:r>
          </a:p>
          <a:p>
            <a:pPr lvl="0"/>
            <a:r>
              <a:rPr lang="en-US" sz="2500" dirty="0"/>
              <a:t>Progenitor T and B cells originate in bone marrow.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Further development of B cells occurs in bone marrow itself.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Progenitor T cells migrate to thymus for further proliferation.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1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>
                <a:effectLst/>
              </a:rPr>
              <a:t>Central lymphoid organ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Thymus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93882"/>
            <a:ext cx="8856890" cy="3673381"/>
          </a:xfrm>
        </p:spPr>
        <p:txBody>
          <a:bodyPr>
            <a:noAutofit/>
          </a:bodyPr>
          <a:lstStyle/>
          <a:p>
            <a:r>
              <a:rPr lang="en-US" sz="2400" dirty="0"/>
              <a:t>Site of proliferation and maturation of T cells.</a:t>
            </a:r>
          </a:p>
          <a:p>
            <a:r>
              <a:rPr lang="en-US" sz="2400" b="1" i="1" dirty="0"/>
              <a:t>Development: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i="1" dirty="0"/>
              <a:t> </a:t>
            </a:r>
            <a:r>
              <a:rPr lang="en-US" sz="2400" dirty="0"/>
              <a:t>Developed in the embryonic life (third month) from third/fourth pharyngeal pouch.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Highly active at birth, continues to grow for many years, reaches its peak size at puberty, and then it degenerates.</a:t>
            </a:r>
          </a:p>
          <a:p>
            <a:r>
              <a:rPr lang="en-US" sz="2400" b="1" i="1" dirty="0"/>
              <a:t>Structure: </a:t>
            </a:r>
            <a:r>
              <a:rPr lang="en-US" sz="2400" dirty="0"/>
              <a:t>Thymus has two lobes surrounded by a fibrous capsule. Septa arising from capsule divide thymus into lobules, and each lobule is differentiated into an outer cortex &amp; an inner medulla</a:t>
            </a:r>
          </a:p>
        </p:txBody>
      </p:sp>
    </p:spTree>
    <p:extLst>
      <p:ext uri="{BB962C8B-B14F-4D97-AF65-F5344CB8AC3E}">
        <p14:creationId xmlns:p14="http://schemas.microsoft.com/office/powerpoint/2010/main" val="40717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Thymus -Cortex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45" y="1060654"/>
            <a:ext cx="5753237" cy="3706609"/>
          </a:xfrm>
        </p:spPr>
        <p:txBody>
          <a:bodyPr>
            <a:normAutofit/>
          </a:bodyPr>
          <a:lstStyle/>
          <a:p>
            <a:r>
              <a:rPr lang="en-US" sz="2500" dirty="0"/>
              <a:t>Densely populated and contains: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 err="1"/>
              <a:t>Thymocytes</a:t>
            </a:r>
            <a:r>
              <a:rPr lang="en-US" sz="2500" dirty="0"/>
              <a:t>- Lymphocytes of thymus (immature and many in number).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Cortical epithelial cells and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500" dirty="0"/>
              <a:t>Nurse cells (specialized epithelial cells with long membrane extensions that surround many </a:t>
            </a:r>
            <a:r>
              <a:rPr lang="en-US" sz="2500" dirty="0" err="1"/>
              <a:t>thymocytes</a:t>
            </a:r>
            <a:r>
              <a:rPr lang="en-US" sz="2500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1849016"/>
            <a:ext cx="2907798" cy="19354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072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Thymus -Medulla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045" y="1060654"/>
            <a:ext cx="5753237" cy="3706609"/>
          </a:xfrm>
        </p:spPr>
        <p:txBody>
          <a:bodyPr>
            <a:normAutofit/>
          </a:bodyPr>
          <a:lstStyle/>
          <a:p>
            <a:r>
              <a:rPr lang="en-US" sz="2400" dirty="0"/>
              <a:t>Sparsely populated and contains: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err="1"/>
              <a:t>Thymocytes</a:t>
            </a:r>
            <a:r>
              <a:rPr lang="en-US" sz="2400" dirty="0"/>
              <a:t> which are relatively more mature and fewer in number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Medullary epithelial cells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Interdigitating dendritic cells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Hassall’s corpuscles (concentric layers of degenerating epithelial cells)</a:t>
            </a:r>
          </a:p>
          <a:p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1849016"/>
            <a:ext cx="2907798" cy="19354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097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/>
              <a:t>Thymic</a:t>
            </a:r>
            <a:r>
              <a:rPr lang="en-US" b="1" i="1" dirty="0"/>
              <a:t> hormones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" y="1113338"/>
            <a:ext cx="9135910" cy="3512209"/>
          </a:xfrm>
        </p:spPr>
        <p:txBody>
          <a:bodyPr>
            <a:normAutofit/>
          </a:bodyPr>
          <a:lstStyle/>
          <a:p>
            <a:r>
              <a:rPr lang="en-US" sz="2600" dirty="0"/>
              <a:t>Produced from the epithelial cells of thymus.</a:t>
            </a:r>
          </a:p>
          <a:p>
            <a:r>
              <a:rPr lang="en-US" sz="2600" dirty="0"/>
              <a:t> They are believed to attract the precursor T cells (progenitor T cells) from bone marrow.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Thymulin</a:t>
            </a: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Thymopoietin</a:t>
            </a:r>
            <a:r>
              <a:rPr lang="en-US" sz="26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 err="1"/>
              <a:t>Thymosin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b="1" i="1" dirty="0"/>
              <a:t>Maturation of T cells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1197405"/>
            <a:ext cx="8856891" cy="3569858"/>
          </a:xfrm>
        </p:spPr>
        <p:txBody>
          <a:bodyPr>
            <a:normAutofit/>
          </a:bodyPr>
          <a:lstStyle/>
          <a:p>
            <a:r>
              <a:rPr lang="en-US" sz="2600" dirty="0"/>
              <a:t>Cell to cell interaction between </a:t>
            </a:r>
            <a:r>
              <a:rPr lang="en-US" sz="2600" dirty="0" err="1"/>
              <a:t>thymocytes</a:t>
            </a:r>
            <a:r>
              <a:rPr lang="en-US" sz="2600" dirty="0"/>
              <a:t> &amp; </a:t>
            </a:r>
            <a:r>
              <a:rPr lang="en-US" sz="2600" dirty="0" err="1"/>
              <a:t>thymic</a:t>
            </a:r>
            <a:r>
              <a:rPr lang="en-US" sz="2600" dirty="0"/>
              <a:t> stromal cells (including epithelial cells, dendritic cells &amp; macrophages)</a:t>
            </a:r>
          </a:p>
          <a:p>
            <a:r>
              <a:rPr lang="en-US" sz="2600" dirty="0"/>
              <a:t>Effect of </a:t>
            </a:r>
            <a:r>
              <a:rPr lang="en-US" sz="2600" dirty="0" err="1"/>
              <a:t>thymic</a:t>
            </a:r>
            <a:r>
              <a:rPr lang="en-US" sz="2600" dirty="0"/>
              <a:t> hormones.</a:t>
            </a:r>
          </a:p>
        </p:txBody>
      </p:sp>
    </p:spTree>
    <p:extLst>
      <p:ext uri="{BB962C8B-B14F-4D97-AF65-F5344CB8AC3E}">
        <p14:creationId xmlns:p14="http://schemas.microsoft.com/office/powerpoint/2010/main" val="16976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1169</Words>
  <Application>Microsoft Office PowerPoint</Application>
  <PresentationFormat>On-screen Show (16:9)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Structure of immune system</vt:lpstr>
      <vt:lpstr>Structure of immune system</vt:lpstr>
      <vt:lpstr>Central lymphoid organ - Bone marrow </vt:lpstr>
      <vt:lpstr>Central lymphoid organ - Bone marrow </vt:lpstr>
      <vt:lpstr> Central lymphoid organ - Thymus </vt:lpstr>
      <vt:lpstr>Thymus -Cortex </vt:lpstr>
      <vt:lpstr>Thymus -Medulla</vt:lpstr>
      <vt:lpstr>Thymic hormones </vt:lpstr>
      <vt:lpstr> Maturation of T cells  </vt:lpstr>
      <vt:lpstr> Central tolerance  </vt:lpstr>
      <vt:lpstr>Defect in thymus </vt:lpstr>
      <vt:lpstr> PERIPHERAL LYMPHOID ORGAN - Lymph Node  </vt:lpstr>
      <vt:lpstr>Lymph Node - Structure</vt:lpstr>
      <vt:lpstr>Lymph Node - Structure</vt:lpstr>
      <vt:lpstr>Lymph Node - Cortex</vt:lpstr>
      <vt:lpstr>Primary lymphoid follicles </vt:lpstr>
      <vt:lpstr>Secondary lymphoid follicles </vt:lpstr>
      <vt:lpstr>Secondary lymphoid follicles </vt:lpstr>
      <vt:lpstr>Lymph Node –  Paracortical area and Medulla </vt:lpstr>
      <vt:lpstr> Spleen </vt:lpstr>
      <vt:lpstr>Spleen - Structure</vt:lpstr>
      <vt:lpstr>Spleen - Structure</vt:lpstr>
      <vt:lpstr>Spleen - Structure</vt:lpstr>
      <vt:lpstr> Defect in spleen  </vt:lpstr>
      <vt:lpstr>Refrences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dolly rastogi</cp:lastModifiedBy>
  <cp:revision>546</cp:revision>
  <dcterms:created xsi:type="dcterms:W3CDTF">2013-08-21T19:17:07Z</dcterms:created>
  <dcterms:modified xsi:type="dcterms:W3CDTF">2022-08-30T17:51:46Z</dcterms:modified>
</cp:coreProperties>
</file>