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84" r:id="rId2"/>
    <p:sldId id="256" r:id="rId3"/>
    <p:sldId id="257" r:id="rId4"/>
    <p:sldId id="281" r:id="rId5"/>
    <p:sldId id="258" r:id="rId6"/>
    <p:sldId id="259" r:id="rId7"/>
    <p:sldId id="282" r:id="rId8"/>
    <p:sldId id="260" r:id="rId9"/>
    <p:sldId id="267" r:id="rId10"/>
    <p:sldId id="269" r:id="rId11"/>
    <p:sldId id="268" r:id="rId12"/>
    <p:sldId id="270" r:id="rId13"/>
    <p:sldId id="261" r:id="rId14"/>
    <p:sldId id="275" r:id="rId15"/>
    <p:sldId id="263" r:id="rId16"/>
    <p:sldId id="276" r:id="rId17"/>
    <p:sldId id="264" r:id="rId18"/>
    <p:sldId id="262" r:id="rId19"/>
    <p:sldId id="277" r:id="rId20"/>
    <p:sldId id="265" r:id="rId21"/>
    <p:sldId id="278" r:id="rId22"/>
    <p:sldId id="266" r:id="rId23"/>
    <p:sldId id="271" r:id="rId24"/>
    <p:sldId id="279" r:id="rId25"/>
    <p:sldId id="272" r:id="rId26"/>
    <p:sldId id="280" r:id="rId27"/>
    <p:sldId id="273" r:id="rId28"/>
    <p:sldId id="27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56"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DAEDED-5956-4F74-8E92-671A1DD30C86}" type="datetimeFigureOut">
              <a:rPr lang="en-IN" smtClean="0"/>
              <a:t>15-09-2022</a:t>
            </a:fld>
            <a:endParaRPr lang="en-IN"/>
          </a:p>
        </p:txBody>
      </p:sp>
      <p:sp>
        <p:nvSpPr>
          <p:cNvPr id="5" name="Footer Placeholder 4"/>
          <p:cNvSpPr>
            <a:spLocks noGrp="1"/>
          </p:cNvSpPr>
          <p:nvPr>
            <p:ph type="ftr" sz="quarter" idx="11"/>
          </p:nvPr>
        </p:nvSpPr>
        <p:spPr>
          <a:xfrm>
            <a:off x="5332412" y="5883275"/>
            <a:ext cx="4324044" cy="365125"/>
          </a:xfrm>
        </p:spPr>
        <p:txBody>
          <a:bodyPr/>
          <a:lstStyle/>
          <a:p>
            <a:endParaRPr lang="en-IN"/>
          </a:p>
        </p:txBody>
      </p:sp>
      <p:sp>
        <p:nvSpPr>
          <p:cNvPr id="6" name="Slide Number Placeholder 5"/>
          <p:cNvSpPr>
            <a:spLocks noGrp="1"/>
          </p:cNvSpPr>
          <p:nvPr>
            <p:ph type="sldNum" sz="quarter" idx="12"/>
          </p:nvPr>
        </p:nvSpPr>
        <p:spPr/>
        <p:txBody>
          <a:bodyPr/>
          <a:lstStyle/>
          <a:p>
            <a:fld id="{E4B62C75-2F45-43A4-A455-0E72DA86C387}" type="slidenum">
              <a:rPr lang="en-IN" smtClean="0"/>
              <a:t>‹#›</a:t>
            </a:fld>
            <a:endParaRPr lang="en-IN"/>
          </a:p>
        </p:txBody>
      </p:sp>
    </p:spTree>
    <p:extLst>
      <p:ext uri="{BB962C8B-B14F-4D97-AF65-F5344CB8AC3E}">
        <p14:creationId xmlns:p14="http://schemas.microsoft.com/office/powerpoint/2010/main" val="280751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DAEDED-5956-4F74-8E92-671A1DD30C86}" type="datetimeFigureOut">
              <a:rPr lang="en-IN" smtClean="0"/>
              <a:t>15-09-2022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B62C75-2F45-43A4-A455-0E72DA86C387}" type="slidenum">
              <a:rPr lang="en-IN" smtClean="0"/>
              <a:t>‹#›</a:t>
            </a:fld>
            <a:endParaRPr lang="en-IN"/>
          </a:p>
        </p:txBody>
      </p:sp>
    </p:spTree>
    <p:extLst>
      <p:ext uri="{BB962C8B-B14F-4D97-AF65-F5344CB8AC3E}">
        <p14:creationId xmlns:p14="http://schemas.microsoft.com/office/powerpoint/2010/main" val="410029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AEDED-5956-4F74-8E92-671A1DD30C86}" type="datetimeFigureOut">
              <a:rPr lang="en-IN" smtClean="0"/>
              <a:t>15-09-2022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B62C75-2F45-43A4-A455-0E72DA86C387}" type="slidenum">
              <a:rPr lang="en-IN" smtClean="0"/>
              <a:t>‹#›</a:t>
            </a:fld>
            <a:endParaRPr lang="en-IN"/>
          </a:p>
        </p:txBody>
      </p:sp>
    </p:spTree>
    <p:extLst>
      <p:ext uri="{BB962C8B-B14F-4D97-AF65-F5344CB8AC3E}">
        <p14:creationId xmlns:p14="http://schemas.microsoft.com/office/powerpoint/2010/main" val="640272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AEDED-5956-4F74-8E92-671A1DD30C86}" type="datetimeFigureOut">
              <a:rPr lang="en-IN" smtClean="0"/>
              <a:t>15-09-2022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B62C75-2F45-43A4-A455-0E72DA86C387}" type="slidenum">
              <a:rPr lang="en-IN" smtClean="0"/>
              <a:t>‹#›</a:t>
            </a:fld>
            <a:endParaRPr lang="en-IN"/>
          </a:p>
        </p:txBody>
      </p:sp>
    </p:spTree>
    <p:extLst>
      <p:ext uri="{BB962C8B-B14F-4D97-AF65-F5344CB8AC3E}">
        <p14:creationId xmlns:p14="http://schemas.microsoft.com/office/powerpoint/2010/main" val="1810562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AEDED-5956-4F74-8E92-671A1DD30C86}" type="datetimeFigureOut">
              <a:rPr lang="en-IN" smtClean="0"/>
              <a:t>15-09-2022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B62C75-2F45-43A4-A455-0E72DA86C387}" type="slidenum">
              <a:rPr lang="en-IN" smtClean="0"/>
              <a:t>‹#›</a:t>
            </a:fld>
            <a:endParaRPr lang="en-IN"/>
          </a:p>
        </p:txBody>
      </p:sp>
    </p:spTree>
    <p:extLst>
      <p:ext uri="{BB962C8B-B14F-4D97-AF65-F5344CB8AC3E}">
        <p14:creationId xmlns:p14="http://schemas.microsoft.com/office/powerpoint/2010/main" val="1854314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AEDED-5956-4F74-8E92-671A1DD30C86}" type="datetimeFigureOut">
              <a:rPr lang="en-IN" smtClean="0"/>
              <a:t>15-09-2022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B62C75-2F45-43A4-A455-0E72DA86C387}" type="slidenum">
              <a:rPr lang="en-IN" smtClean="0"/>
              <a:t>‹#›</a:t>
            </a:fld>
            <a:endParaRPr lang="en-IN"/>
          </a:p>
        </p:txBody>
      </p:sp>
    </p:spTree>
    <p:extLst>
      <p:ext uri="{BB962C8B-B14F-4D97-AF65-F5344CB8AC3E}">
        <p14:creationId xmlns:p14="http://schemas.microsoft.com/office/powerpoint/2010/main" val="2384143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AEDED-5956-4F74-8E92-671A1DD30C86}" type="datetimeFigureOut">
              <a:rPr lang="en-IN" smtClean="0"/>
              <a:t>15-09-2022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B62C75-2F45-43A4-A455-0E72DA86C387}" type="slidenum">
              <a:rPr lang="en-IN" smtClean="0"/>
              <a:t>‹#›</a:t>
            </a:fld>
            <a:endParaRPr lang="en-IN"/>
          </a:p>
        </p:txBody>
      </p:sp>
    </p:spTree>
    <p:extLst>
      <p:ext uri="{BB962C8B-B14F-4D97-AF65-F5344CB8AC3E}">
        <p14:creationId xmlns:p14="http://schemas.microsoft.com/office/powerpoint/2010/main" val="1244373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DAEDED-5956-4F74-8E92-671A1DD30C86}" type="datetimeFigureOut">
              <a:rPr lang="en-IN" smtClean="0"/>
              <a:t>15-09-2022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B62C75-2F45-43A4-A455-0E72DA86C387}" type="slidenum">
              <a:rPr lang="en-IN" smtClean="0"/>
              <a:t>‹#›</a:t>
            </a:fld>
            <a:endParaRPr lang="en-IN"/>
          </a:p>
        </p:txBody>
      </p:sp>
    </p:spTree>
    <p:extLst>
      <p:ext uri="{BB962C8B-B14F-4D97-AF65-F5344CB8AC3E}">
        <p14:creationId xmlns:p14="http://schemas.microsoft.com/office/powerpoint/2010/main" val="3708336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DAEDED-5956-4F74-8E92-671A1DD30C86}" type="datetimeFigureOut">
              <a:rPr lang="en-IN" smtClean="0"/>
              <a:t>15-09-2022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B62C75-2F45-43A4-A455-0E72DA86C387}" type="slidenum">
              <a:rPr lang="en-IN" smtClean="0"/>
              <a:t>‹#›</a:t>
            </a:fld>
            <a:endParaRPr lang="en-IN"/>
          </a:p>
        </p:txBody>
      </p:sp>
    </p:spTree>
    <p:extLst>
      <p:ext uri="{BB962C8B-B14F-4D97-AF65-F5344CB8AC3E}">
        <p14:creationId xmlns:p14="http://schemas.microsoft.com/office/powerpoint/2010/main" val="61036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DAEDED-5956-4F74-8E92-671A1DD30C86}" type="datetimeFigureOut">
              <a:rPr lang="en-IN" smtClean="0"/>
              <a:t>15-09-2022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951856" y="5867131"/>
            <a:ext cx="551167" cy="365125"/>
          </a:xfrm>
        </p:spPr>
        <p:txBody>
          <a:bodyPr/>
          <a:lstStyle/>
          <a:p>
            <a:fld id="{E4B62C75-2F45-43A4-A455-0E72DA86C387}" type="slidenum">
              <a:rPr lang="en-IN" smtClean="0"/>
              <a:t>‹#›</a:t>
            </a:fld>
            <a:endParaRPr lang="en-IN"/>
          </a:p>
        </p:txBody>
      </p:sp>
    </p:spTree>
    <p:extLst>
      <p:ext uri="{BB962C8B-B14F-4D97-AF65-F5344CB8AC3E}">
        <p14:creationId xmlns:p14="http://schemas.microsoft.com/office/powerpoint/2010/main" val="125703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AEDED-5956-4F74-8E92-671A1DD30C86}" type="datetimeFigureOut">
              <a:rPr lang="en-IN" smtClean="0"/>
              <a:t>15-09-2022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B62C75-2F45-43A4-A455-0E72DA86C387}" type="slidenum">
              <a:rPr lang="en-IN" smtClean="0"/>
              <a:t>‹#›</a:t>
            </a:fld>
            <a:endParaRPr lang="en-IN"/>
          </a:p>
        </p:txBody>
      </p:sp>
    </p:spTree>
    <p:extLst>
      <p:ext uri="{BB962C8B-B14F-4D97-AF65-F5344CB8AC3E}">
        <p14:creationId xmlns:p14="http://schemas.microsoft.com/office/powerpoint/2010/main" val="3714796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DAEDED-5956-4F74-8E92-671A1DD30C86}" type="datetimeFigureOut">
              <a:rPr lang="en-IN" smtClean="0"/>
              <a:t>15-09-2022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B62C75-2F45-43A4-A455-0E72DA86C387}" type="slidenum">
              <a:rPr lang="en-IN" smtClean="0"/>
              <a:t>‹#›</a:t>
            </a:fld>
            <a:endParaRPr lang="en-IN"/>
          </a:p>
        </p:txBody>
      </p:sp>
    </p:spTree>
    <p:extLst>
      <p:ext uri="{BB962C8B-B14F-4D97-AF65-F5344CB8AC3E}">
        <p14:creationId xmlns:p14="http://schemas.microsoft.com/office/powerpoint/2010/main" val="342452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DAEDED-5956-4F74-8E92-671A1DD30C86}" type="datetimeFigureOut">
              <a:rPr lang="en-IN" smtClean="0"/>
              <a:t>15-09-2022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4B62C75-2F45-43A4-A455-0E72DA86C387}" type="slidenum">
              <a:rPr lang="en-IN" smtClean="0"/>
              <a:t>‹#›</a:t>
            </a:fld>
            <a:endParaRPr lang="en-IN"/>
          </a:p>
        </p:txBody>
      </p:sp>
    </p:spTree>
    <p:extLst>
      <p:ext uri="{BB962C8B-B14F-4D97-AF65-F5344CB8AC3E}">
        <p14:creationId xmlns:p14="http://schemas.microsoft.com/office/powerpoint/2010/main" val="42505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DAEDED-5956-4F74-8E92-671A1DD30C86}" type="datetimeFigureOut">
              <a:rPr lang="en-IN" smtClean="0"/>
              <a:t>15-09-2022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4B62C75-2F45-43A4-A455-0E72DA86C387}" type="slidenum">
              <a:rPr lang="en-IN" smtClean="0"/>
              <a:t>‹#›</a:t>
            </a:fld>
            <a:endParaRPr lang="en-IN"/>
          </a:p>
        </p:txBody>
      </p:sp>
    </p:spTree>
    <p:extLst>
      <p:ext uri="{BB962C8B-B14F-4D97-AF65-F5344CB8AC3E}">
        <p14:creationId xmlns:p14="http://schemas.microsoft.com/office/powerpoint/2010/main" val="307136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AEDED-5956-4F74-8E92-671A1DD30C86}" type="datetimeFigureOut">
              <a:rPr lang="en-IN" smtClean="0"/>
              <a:t>15-09-2022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4B62C75-2F45-43A4-A455-0E72DA86C387}" type="slidenum">
              <a:rPr lang="en-IN" smtClean="0"/>
              <a:t>‹#›</a:t>
            </a:fld>
            <a:endParaRPr lang="en-IN"/>
          </a:p>
        </p:txBody>
      </p:sp>
    </p:spTree>
    <p:extLst>
      <p:ext uri="{BB962C8B-B14F-4D97-AF65-F5344CB8AC3E}">
        <p14:creationId xmlns:p14="http://schemas.microsoft.com/office/powerpoint/2010/main" val="309805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DAEDED-5956-4F74-8E92-671A1DD30C86}" type="datetimeFigureOut">
              <a:rPr lang="en-IN" smtClean="0"/>
              <a:t>15-09-2022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B62C75-2F45-43A4-A455-0E72DA86C387}" type="slidenum">
              <a:rPr lang="en-IN" smtClean="0"/>
              <a:t>‹#›</a:t>
            </a:fld>
            <a:endParaRPr lang="en-IN"/>
          </a:p>
        </p:txBody>
      </p:sp>
    </p:spTree>
    <p:extLst>
      <p:ext uri="{BB962C8B-B14F-4D97-AF65-F5344CB8AC3E}">
        <p14:creationId xmlns:p14="http://schemas.microsoft.com/office/powerpoint/2010/main" val="126994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DAEDED-5956-4F74-8E92-671A1DD30C86}" type="datetimeFigureOut">
              <a:rPr lang="en-IN" smtClean="0"/>
              <a:t>15-09-2022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B62C75-2F45-43A4-A455-0E72DA86C387}" type="slidenum">
              <a:rPr lang="en-IN" smtClean="0"/>
              <a:t>‹#›</a:t>
            </a:fld>
            <a:endParaRPr lang="en-IN"/>
          </a:p>
        </p:txBody>
      </p:sp>
    </p:spTree>
    <p:extLst>
      <p:ext uri="{BB962C8B-B14F-4D97-AF65-F5344CB8AC3E}">
        <p14:creationId xmlns:p14="http://schemas.microsoft.com/office/powerpoint/2010/main" val="78646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DAEDED-5956-4F74-8E92-671A1DD30C86}" type="datetimeFigureOut">
              <a:rPr lang="en-IN" smtClean="0"/>
              <a:t>15-09-2022</a:t>
            </a:fld>
            <a:endParaRPr lang="en-IN"/>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B62C75-2F45-43A4-A455-0E72DA86C387}" type="slidenum">
              <a:rPr lang="en-IN" smtClean="0"/>
              <a:t>‹#›</a:t>
            </a:fld>
            <a:endParaRPr lang="en-IN"/>
          </a:p>
        </p:txBody>
      </p:sp>
    </p:spTree>
    <p:extLst>
      <p:ext uri="{BB962C8B-B14F-4D97-AF65-F5344CB8AC3E}">
        <p14:creationId xmlns:p14="http://schemas.microsoft.com/office/powerpoint/2010/main" val="39108426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912E-5F13-E4AB-4402-8FE4C73CCB10}"/>
              </a:ext>
            </a:extLst>
          </p:cNvPr>
          <p:cNvSpPr>
            <a:spLocks noGrp="1"/>
          </p:cNvSpPr>
          <p:nvPr>
            <p:ph type="ctrTitle"/>
          </p:nvPr>
        </p:nvSpPr>
        <p:spPr>
          <a:xfrm>
            <a:off x="3286603" y="1637146"/>
            <a:ext cx="8194195" cy="1791854"/>
          </a:xfrm>
        </p:spPr>
        <p:txBody>
          <a:bodyPr>
            <a:normAutofit/>
          </a:bodyPr>
          <a:lstStyle/>
          <a:p>
            <a:pPr algn="ctr"/>
            <a:r>
              <a:rPr lang="en-IN" sz="3600" b="1" dirty="0" smtClean="0">
                <a:solidFill>
                  <a:schemeClr val="tx1"/>
                </a:solidFill>
              </a:rPr>
              <a:t>School of Health Sciences</a:t>
            </a:r>
            <a:r>
              <a:rPr lang="en-IN" sz="3600" b="1" dirty="0">
                <a:solidFill>
                  <a:schemeClr val="tx1"/>
                </a:solidFill>
              </a:rPr>
              <a:t/>
            </a:r>
            <a:br>
              <a:rPr lang="en-IN" sz="3600" b="1" dirty="0">
                <a:solidFill>
                  <a:schemeClr val="tx1"/>
                </a:solidFill>
              </a:rPr>
            </a:br>
            <a:r>
              <a:rPr lang="en-IN" sz="3600" b="1" dirty="0">
                <a:solidFill>
                  <a:schemeClr val="tx1"/>
                </a:solidFill>
              </a:rPr>
              <a:t/>
            </a:r>
            <a:br>
              <a:rPr lang="en-IN" sz="3600" b="1" dirty="0">
                <a:solidFill>
                  <a:schemeClr val="tx1"/>
                </a:solidFill>
              </a:rPr>
            </a:br>
            <a:r>
              <a:rPr lang="en-IN" sz="3600" b="1" dirty="0">
                <a:solidFill>
                  <a:schemeClr val="tx1"/>
                </a:solidFill>
              </a:rPr>
              <a:t> </a:t>
            </a:r>
            <a:endParaRPr lang="en-IN" sz="4000" b="1" dirty="0">
              <a:solidFill>
                <a:schemeClr val="tx1"/>
              </a:solidFill>
            </a:endParaRPr>
          </a:p>
        </p:txBody>
      </p:sp>
      <p:sp>
        <p:nvSpPr>
          <p:cNvPr id="3" name="Subtitle 2">
            <a:extLst>
              <a:ext uri="{FF2B5EF4-FFF2-40B4-BE49-F238E27FC236}">
                <a16:creationId xmlns:a16="http://schemas.microsoft.com/office/drawing/2014/main" id="{5B60C6D8-DFC2-E0A9-97CE-286110C52C32}"/>
              </a:ext>
            </a:extLst>
          </p:cNvPr>
          <p:cNvSpPr>
            <a:spLocks noGrp="1"/>
          </p:cNvSpPr>
          <p:nvPr>
            <p:ph type="subTitle" idx="1"/>
          </p:nvPr>
        </p:nvSpPr>
        <p:spPr>
          <a:xfrm>
            <a:off x="4074776" y="2498651"/>
            <a:ext cx="5632750" cy="1015932"/>
          </a:xfrm>
        </p:spPr>
        <p:txBody>
          <a:bodyPr>
            <a:normAutofit/>
          </a:bodyPr>
          <a:lstStyle/>
          <a:p>
            <a:pPr algn="ctr"/>
            <a:r>
              <a:rPr lang="en-IN" sz="2000" dirty="0" err="1" smtClean="0"/>
              <a:t>Dr.Aamena</a:t>
            </a:r>
            <a:r>
              <a:rPr lang="en-IN" sz="2000" dirty="0" smtClean="0"/>
              <a:t> </a:t>
            </a:r>
            <a:r>
              <a:rPr lang="en-IN" sz="2000" dirty="0"/>
              <a:t>Z</a:t>
            </a:r>
            <a:r>
              <a:rPr lang="en-IN" sz="2000" dirty="0" smtClean="0"/>
              <a:t>aidi </a:t>
            </a:r>
          </a:p>
          <a:p>
            <a:pPr algn="ctr"/>
            <a:r>
              <a:rPr lang="en-IN" sz="2000" dirty="0" smtClean="0"/>
              <a:t> </a:t>
            </a:r>
            <a:r>
              <a:rPr lang="en-IN" sz="2000" dirty="0" smtClean="0"/>
              <a:t>Assistant Professor</a:t>
            </a:r>
            <a:endParaRPr lang="en-IN" sz="2000" dirty="0" smtClean="0"/>
          </a:p>
        </p:txBody>
      </p:sp>
      <p:sp>
        <p:nvSpPr>
          <p:cNvPr id="4" name="Subtitle 2">
            <a:extLst>
              <a:ext uri="{FF2B5EF4-FFF2-40B4-BE49-F238E27FC236}">
                <a16:creationId xmlns:a16="http://schemas.microsoft.com/office/drawing/2014/main" id="{3866E26E-0DF3-B11E-7240-E0735850F1AC}"/>
              </a:ext>
            </a:extLst>
          </p:cNvPr>
          <p:cNvSpPr txBox="1">
            <a:spLocks/>
          </p:cNvSpPr>
          <p:nvPr/>
        </p:nvSpPr>
        <p:spPr>
          <a:xfrm>
            <a:off x="9375601" y="4655127"/>
            <a:ext cx="2215188" cy="1791854"/>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endParaRPr lang="en-IN" sz="2000" dirty="0">
              <a:solidFill>
                <a:schemeClr val="tx1"/>
              </a:solidFill>
            </a:endParaRPr>
          </a:p>
        </p:txBody>
      </p:sp>
      <p:sp>
        <p:nvSpPr>
          <p:cNvPr id="6" name="TextBox 5">
            <a:extLst>
              <a:ext uri="{FF2B5EF4-FFF2-40B4-BE49-F238E27FC236}">
                <a16:creationId xmlns:a16="http://schemas.microsoft.com/office/drawing/2014/main" id="{98D3F1D5-1B9C-92B2-E0AD-B05EC833A95E}"/>
              </a:ext>
            </a:extLst>
          </p:cNvPr>
          <p:cNvSpPr txBox="1"/>
          <p:nvPr/>
        </p:nvSpPr>
        <p:spPr>
          <a:xfrm>
            <a:off x="6096000" y="247190"/>
            <a:ext cx="5514109" cy="1877437"/>
          </a:xfrm>
          <a:prstGeom prst="rect">
            <a:avLst/>
          </a:prstGeom>
          <a:noFill/>
        </p:spPr>
        <p:txBody>
          <a:bodyPr wrap="square">
            <a:spAutoFit/>
          </a:bodyPr>
          <a:lstStyle/>
          <a:p>
            <a:r>
              <a:rPr lang="en-IN" sz="3600" b="1" dirty="0">
                <a:solidFill>
                  <a:schemeClr val="tx1"/>
                </a:solidFill>
              </a:rPr>
              <a:t>C.S.J.M.U </a:t>
            </a:r>
            <a:br>
              <a:rPr lang="en-IN" sz="3600" b="1" dirty="0">
                <a:solidFill>
                  <a:schemeClr val="tx1"/>
                </a:solidFill>
              </a:rPr>
            </a:br>
            <a:r>
              <a:rPr lang="en-IN" sz="3600" b="1" dirty="0" smtClean="0">
                <a:solidFill>
                  <a:schemeClr val="tx1"/>
                </a:solidFill>
              </a:rPr>
              <a:t>KANPUR</a:t>
            </a:r>
            <a:r>
              <a:rPr lang="en-IN" sz="4000" b="1" dirty="0">
                <a:solidFill>
                  <a:schemeClr val="tx1"/>
                </a:solidFill>
              </a:rPr>
              <a:t/>
            </a:r>
            <a:br>
              <a:rPr lang="en-IN" sz="4000" b="1" dirty="0">
                <a:solidFill>
                  <a:schemeClr val="tx1"/>
                </a:solidFill>
              </a:rPr>
            </a:br>
            <a:r>
              <a:rPr lang="en-IN" sz="4000" b="1" dirty="0">
                <a:solidFill>
                  <a:schemeClr val="tx1"/>
                </a:solidFill>
              </a:rPr>
              <a:t>  </a:t>
            </a:r>
            <a:endParaRPr lang="en-IN" sz="4000" dirty="0"/>
          </a:p>
        </p:txBody>
      </p:sp>
    </p:spTree>
    <p:extLst>
      <p:ext uri="{BB962C8B-B14F-4D97-AF65-F5344CB8AC3E}">
        <p14:creationId xmlns:p14="http://schemas.microsoft.com/office/powerpoint/2010/main" val="2283657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C07F-4E26-C41F-6AA3-A0359363AA74}"/>
              </a:ext>
            </a:extLst>
          </p:cNvPr>
          <p:cNvSpPr>
            <a:spLocks noGrp="1"/>
          </p:cNvSpPr>
          <p:nvPr>
            <p:ph type="title"/>
          </p:nvPr>
        </p:nvSpPr>
        <p:spPr>
          <a:xfrm>
            <a:off x="1527246" y="849745"/>
            <a:ext cx="9137507" cy="877454"/>
          </a:xfrm>
        </p:spPr>
        <p:txBody>
          <a:bodyPr/>
          <a:lstStyle/>
          <a:p>
            <a:r>
              <a:rPr lang="en-IN" b="1" u="sng" dirty="0"/>
              <a:t>CAUSES </a:t>
            </a:r>
          </a:p>
        </p:txBody>
      </p:sp>
      <p:sp>
        <p:nvSpPr>
          <p:cNvPr id="3" name="Content Placeholder 2">
            <a:extLst>
              <a:ext uri="{FF2B5EF4-FFF2-40B4-BE49-F238E27FC236}">
                <a16:creationId xmlns:a16="http://schemas.microsoft.com/office/drawing/2014/main" id="{BBE8A92A-16D7-56A0-08A6-83632A45A8F6}"/>
              </a:ext>
            </a:extLst>
          </p:cNvPr>
          <p:cNvSpPr>
            <a:spLocks noGrp="1"/>
          </p:cNvSpPr>
          <p:nvPr>
            <p:ph idx="1"/>
          </p:nvPr>
        </p:nvSpPr>
        <p:spPr>
          <a:xfrm>
            <a:off x="1157792" y="2166618"/>
            <a:ext cx="10590863" cy="3124201"/>
          </a:xfrm>
        </p:spPr>
        <p:txBody>
          <a:bodyPr>
            <a:normAutofit/>
          </a:bodyPr>
          <a:lstStyle/>
          <a:p>
            <a:r>
              <a:rPr lang="en-US" dirty="0"/>
              <a:t>While the cause of atonic colon is often unknown, chronic laxative use can be to blame. A relatively rare cause is Hirschsprung's disease, which causes blockages in part or all of the large intestine due to a lack of nerve cells that are needed for normal muscle movement. But Hirschsprung's disease isn't something you can develop or catch, it is a congenital condition, which means that it is present from birth. It is also known as congenital megacolon.</a:t>
            </a:r>
            <a:endParaRPr lang="en-IN" dirty="0"/>
          </a:p>
        </p:txBody>
      </p:sp>
    </p:spTree>
    <p:extLst>
      <p:ext uri="{BB962C8B-B14F-4D97-AF65-F5344CB8AC3E}">
        <p14:creationId xmlns:p14="http://schemas.microsoft.com/office/powerpoint/2010/main" val="266803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443D-7AF6-0C99-951B-90AE09BB19A1}"/>
              </a:ext>
            </a:extLst>
          </p:cNvPr>
          <p:cNvSpPr>
            <a:spLocks noGrp="1"/>
          </p:cNvSpPr>
          <p:nvPr>
            <p:ph type="title"/>
          </p:nvPr>
        </p:nvSpPr>
        <p:spPr>
          <a:xfrm>
            <a:off x="1318057" y="454891"/>
            <a:ext cx="10018713" cy="1752599"/>
          </a:xfrm>
        </p:spPr>
        <p:txBody>
          <a:bodyPr/>
          <a:lstStyle/>
          <a:p>
            <a:r>
              <a:rPr lang="en-IN" b="1" u="sng" dirty="0"/>
              <a:t>SPASTIC CONSTIPATION</a:t>
            </a:r>
          </a:p>
        </p:txBody>
      </p:sp>
      <p:sp>
        <p:nvSpPr>
          <p:cNvPr id="3" name="Content Placeholder 2">
            <a:extLst>
              <a:ext uri="{FF2B5EF4-FFF2-40B4-BE49-F238E27FC236}">
                <a16:creationId xmlns:a16="http://schemas.microsoft.com/office/drawing/2014/main" id="{0BA3AA3D-95CA-E868-E40E-26CF38EFBE88}"/>
              </a:ext>
            </a:extLst>
          </p:cNvPr>
          <p:cNvSpPr>
            <a:spLocks noGrp="1"/>
          </p:cNvSpPr>
          <p:nvPr>
            <p:ph idx="1"/>
          </p:nvPr>
        </p:nvSpPr>
        <p:spPr>
          <a:xfrm>
            <a:off x="1585910" y="2297545"/>
            <a:ext cx="10018713" cy="3124201"/>
          </a:xfrm>
        </p:spPr>
        <p:txBody>
          <a:bodyPr>
            <a:normAutofit fontScale="92500" lnSpcReduction="10000"/>
          </a:bodyPr>
          <a:lstStyle/>
          <a:p>
            <a:r>
              <a:rPr lang="en-US" dirty="0"/>
              <a:t>A colon spasm is a spontaneous and sudden contraction of the muscles in your colon. The colon is part of the large intestine. It’s responsible for forming, storing, and excreting feces.</a:t>
            </a:r>
          </a:p>
          <a:p>
            <a:endParaRPr lang="en-US" dirty="0"/>
          </a:p>
          <a:p>
            <a:r>
              <a:rPr lang="en-US" dirty="0"/>
              <a:t>Colon spasms are frequently associated with irritable bowel syndrome (IBS). These spasms can be a sign or symptom of the condition. In fact, colon spasms are so common with IBS that the intestinal disorder is also sometimes known as “spastic colon.” However, not everyone with IBS experiences increased motility, or bowel movements, so the term doesn’t apply for every person with IBS.</a:t>
            </a:r>
            <a:endParaRPr lang="en-IN" dirty="0"/>
          </a:p>
        </p:txBody>
      </p:sp>
    </p:spTree>
    <p:extLst>
      <p:ext uri="{BB962C8B-B14F-4D97-AF65-F5344CB8AC3E}">
        <p14:creationId xmlns:p14="http://schemas.microsoft.com/office/powerpoint/2010/main" val="1353443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9ED9-A85C-40DE-9302-98197C7EB30C}"/>
              </a:ext>
            </a:extLst>
          </p:cNvPr>
          <p:cNvSpPr>
            <a:spLocks noGrp="1"/>
          </p:cNvSpPr>
          <p:nvPr>
            <p:ph type="title"/>
          </p:nvPr>
        </p:nvSpPr>
        <p:spPr>
          <a:xfrm>
            <a:off x="1086643" y="120073"/>
            <a:ext cx="10018713" cy="1752599"/>
          </a:xfrm>
        </p:spPr>
        <p:txBody>
          <a:bodyPr/>
          <a:lstStyle/>
          <a:p>
            <a:r>
              <a:rPr lang="en-IN" b="1" u="sng" dirty="0"/>
              <a:t>CAUSES</a:t>
            </a:r>
          </a:p>
        </p:txBody>
      </p:sp>
      <p:sp>
        <p:nvSpPr>
          <p:cNvPr id="3" name="Content Placeholder 2">
            <a:extLst>
              <a:ext uri="{FF2B5EF4-FFF2-40B4-BE49-F238E27FC236}">
                <a16:creationId xmlns:a16="http://schemas.microsoft.com/office/drawing/2014/main" id="{EC42C3FF-B562-8262-8891-DC8CBD6E5865}"/>
              </a:ext>
            </a:extLst>
          </p:cNvPr>
          <p:cNvSpPr>
            <a:spLocks noGrp="1"/>
          </p:cNvSpPr>
          <p:nvPr>
            <p:ph idx="1"/>
          </p:nvPr>
        </p:nvSpPr>
        <p:spPr>
          <a:xfrm>
            <a:off x="1789111" y="1602510"/>
            <a:ext cx="10208926" cy="4271817"/>
          </a:xfrm>
        </p:spPr>
        <p:txBody>
          <a:bodyPr>
            <a:normAutofit/>
          </a:bodyPr>
          <a:lstStyle/>
          <a:p>
            <a:pPr marL="0" indent="0">
              <a:buNone/>
            </a:pPr>
            <a:r>
              <a:rPr lang="en-US" sz="2000" dirty="0"/>
              <a:t>Colon spasms are typically a symptom of an underlying health condition. IBS is the most common underlying health condition that can cause colon spasms. Other conditions may also cause these contractions. These include:</a:t>
            </a:r>
          </a:p>
          <a:p>
            <a:r>
              <a:rPr lang="en-US" sz="2000" dirty="0"/>
              <a:t>ulcerative colitis</a:t>
            </a:r>
          </a:p>
          <a:p>
            <a:r>
              <a:rPr lang="en-US" sz="2000" dirty="0"/>
              <a:t>Crohn’s disease</a:t>
            </a:r>
          </a:p>
          <a:p>
            <a:r>
              <a:rPr lang="en-US" sz="2000" dirty="0"/>
              <a:t>distended, or enlarged, colon</a:t>
            </a:r>
          </a:p>
          <a:p>
            <a:r>
              <a:rPr lang="en-US" sz="2000" dirty="0"/>
              <a:t>trapped gas</a:t>
            </a:r>
          </a:p>
          <a:p>
            <a:r>
              <a:rPr lang="en-US" sz="2000" dirty="0"/>
              <a:t>bacterial infection in the gut</a:t>
            </a:r>
          </a:p>
          <a:p>
            <a:r>
              <a:rPr lang="en-US" sz="2000" dirty="0"/>
              <a:t>a bowel or intestinal obstruction</a:t>
            </a:r>
            <a:endParaRPr lang="en-IN" sz="2000" dirty="0"/>
          </a:p>
        </p:txBody>
      </p:sp>
    </p:spTree>
    <p:extLst>
      <p:ext uri="{BB962C8B-B14F-4D97-AF65-F5344CB8AC3E}">
        <p14:creationId xmlns:p14="http://schemas.microsoft.com/office/powerpoint/2010/main" val="2508239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3F7E-4E94-5324-4333-ADC5843E4D91}"/>
              </a:ext>
            </a:extLst>
          </p:cNvPr>
          <p:cNvSpPr>
            <a:spLocks noGrp="1"/>
          </p:cNvSpPr>
          <p:nvPr>
            <p:ph type="title"/>
          </p:nvPr>
        </p:nvSpPr>
        <p:spPr>
          <a:xfrm>
            <a:off x="1567437" y="0"/>
            <a:ext cx="10018713" cy="1752599"/>
          </a:xfrm>
        </p:spPr>
        <p:txBody>
          <a:bodyPr/>
          <a:lstStyle/>
          <a:p>
            <a:r>
              <a:rPr lang="en-IN" b="1" u="sng" dirty="0"/>
              <a:t>SYMPTOMS OF CONSTIPATION</a:t>
            </a:r>
          </a:p>
        </p:txBody>
      </p:sp>
      <p:sp>
        <p:nvSpPr>
          <p:cNvPr id="3" name="Content Placeholder 2">
            <a:extLst>
              <a:ext uri="{FF2B5EF4-FFF2-40B4-BE49-F238E27FC236}">
                <a16:creationId xmlns:a16="http://schemas.microsoft.com/office/drawing/2014/main" id="{78229CF8-6334-6A8C-87EC-8EE5C4844C28}"/>
              </a:ext>
            </a:extLst>
          </p:cNvPr>
          <p:cNvSpPr>
            <a:spLocks noGrp="1"/>
          </p:cNvSpPr>
          <p:nvPr>
            <p:ph idx="1"/>
          </p:nvPr>
        </p:nvSpPr>
        <p:spPr>
          <a:xfrm>
            <a:off x="2099396" y="2128983"/>
            <a:ext cx="10018713" cy="3124201"/>
          </a:xfrm>
        </p:spPr>
        <p:txBody>
          <a:bodyPr>
            <a:noAutofit/>
          </a:bodyPr>
          <a:lstStyle/>
          <a:p>
            <a:r>
              <a:rPr lang="en-US" dirty="0"/>
              <a:t>Passing fewer than three stools a week</a:t>
            </a:r>
          </a:p>
          <a:p>
            <a:r>
              <a:rPr lang="en-US" dirty="0"/>
              <a:t>Having lumpy or hard stools</a:t>
            </a:r>
          </a:p>
          <a:p>
            <a:r>
              <a:rPr lang="en-US" dirty="0"/>
              <a:t>Straining to have bowel movements</a:t>
            </a:r>
          </a:p>
          <a:p>
            <a:r>
              <a:rPr lang="en-US" dirty="0"/>
              <a:t>Feeling as though there's a blockage in your rectum that prevents bowel movements</a:t>
            </a:r>
          </a:p>
          <a:p>
            <a:r>
              <a:rPr lang="en-US" dirty="0"/>
              <a:t>Feeling as though you can't completely empty the stool from your rectum</a:t>
            </a:r>
          </a:p>
          <a:p>
            <a:r>
              <a:rPr lang="en-US" dirty="0"/>
              <a:t>Needing help to empty your rectum, such as using your hands to press on your abdomen and using a finger to remove stool from your rectum</a:t>
            </a:r>
            <a:endParaRPr lang="en-IN" dirty="0"/>
          </a:p>
        </p:txBody>
      </p:sp>
    </p:spTree>
    <p:extLst>
      <p:ext uri="{BB962C8B-B14F-4D97-AF65-F5344CB8AC3E}">
        <p14:creationId xmlns:p14="http://schemas.microsoft.com/office/powerpoint/2010/main" val="212551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2C5B28-565F-AA6A-2F7D-E92AE10883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9458" y="637419"/>
            <a:ext cx="9296614" cy="5583162"/>
          </a:xfrm>
        </p:spPr>
      </p:pic>
    </p:spTree>
    <p:extLst>
      <p:ext uri="{BB962C8B-B14F-4D97-AF65-F5344CB8AC3E}">
        <p14:creationId xmlns:p14="http://schemas.microsoft.com/office/powerpoint/2010/main" val="2573848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DAEE-1C7C-E455-6303-99DDCB0987CE}"/>
              </a:ext>
            </a:extLst>
          </p:cNvPr>
          <p:cNvSpPr>
            <a:spLocks noGrp="1"/>
          </p:cNvSpPr>
          <p:nvPr>
            <p:ph type="title"/>
          </p:nvPr>
        </p:nvSpPr>
        <p:spPr>
          <a:xfrm>
            <a:off x="1604384" y="0"/>
            <a:ext cx="10018713" cy="1752599"/>
          </a:xfrm>
        </p:spPr>
        <p:txBody>
          <a:bodyPr/>
          <a:lstStyle/>
          <a:p>
            <a:r>
              <a:rPr lang="en-IN" b="1" u="sng" dirty="0"/>
              <a:t>RISK FACTORS OF CONSTIPATION</a:t>
            </a:r>
          </a:p>
        </p:txBody>
      </p:sp>
      <p:sp>
        <p:nvSpPr>
          <p:cNvPr id="3" name="Content Placeholder 2">
            <a:extLst>
              <a:ext uri="{FF2B5EF4-FFF2-40B4-BE49-F238E27FC236}">
                <a16:creationId xmlns:a16="http://schemas.microsoft.com/office/drawing/2014/main" id="{BA31DCA7-E206-21AE-6EEE-7032781ABA7E}"/>
              </a:ext>
            </a:extLst>
          </p:cNvPr>
          <p:cNvSpPr>
            <a:spLocks noGrp="1"/>
          </p:cNvSpPr>
          <p:nvPr>
            <p:ph idx="1"/>
          </p:nvPr>
        </p:nvSpPr>
        <p:spPr>
          <a:xfrm>
            <a:off x="1853766" y="1752599"/>
            <a:ext cx="5064270" cy="3124201"/>
          </a:xfrm>
        </p:spPr>
        <p:txBody>
          <a:bodyPr>
            <a:noAutofit/>
          </a:bodyPr>
          <a:lstStyle/>
          <a:p>
            <a:endParaRPr lang="en-US" sz="2000" dirty="0"/>
          </a:p>
          <a:p>
            <a:r>
              <a:rPr lang="en-US" dirty="0"/>
              <a:t>Factors that may increase your risk of constipation include:</a:t>
            </a:r>
          </a:p>
          <a:p>
            <a:r>
              <a:rPr lang="en-US" dirty="0"/>
              <a:t>Being an older adult</a:t>
            </a:r>
          </a:p>
          <a:p>
            <a:r>
              <a:rPr lang="en-US" dirty="0"/>
              <a:t>Being a woman</a:t>
            </a:r>
          </a:p>
          <a:p>
            <a:r>
              <a:rPr lang="en-US" dirty="0"/>
              <a:t>Being dehydrated</a:t>
            </a:r>
          </a:p>
          <a:p>
            <a:r>
              <a:rPr lang="en-US" dirty="0"/>
              <a:t>Eating a diet that's low in fiber</a:t>
            </a:r>
          </a:p>
        </p:txBody>
      </p:sp>
      <p:pic>
        <p:nvPicPr>
          <p:cNvPr id="7" name="Picture 6">
            <a:extLst>
              <a:ext uri="{FF2B5EF4-FFF2-40B4-BE49-F238E27FC236}">
                <a16:creationId xmlns:a16="http://schemas.microsoft.com/office/drawing/2014/main" id="{FFE1AECB-2035-A1F9-C9D1-FFB12627E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801" y="2017132"/>
            <a:ext cx="4280188" cy="3462624"/>
          </a:xfrm>
          <a:prstGeom prst="rect">
            <a:avLst/>
          </a:prstGeom>
        </p:spPr>
      </p:pic>
    </p:spTree>
    <p:extLst>
      <p:ext uri="{BB962C8B-B14F-4D97-AF65-F5344CB8AC3E}">
        <p14:creationId xmlns:p14="http://schemas.microsoft.com/office/powerpoint/2010/main" val="206572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0D84FB-EFA5-1A17-1814-BB646F87CE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9053" y="1000616"/>
            <a:ext cx="9858332" cy="5171584"/>
          </a:xfrm>
        </p:spPr>
      </p:pic>
    </p:spTree>
    <p:extLst>
      <p:ext uri="{BB962C8B-B14F-4D97-AF65-F5344CB8AC3E}">
        <p14:creationId xmlns:p14="http://schemas.microsoft.com/office/powerpoint/2010/main" val="1606292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F31551-58C2-648E-86B0-783FBABBD881}"/>
              </a:ext>
            </a:extLst>
          </p:cNvPr>
          <p:cNvSpPr>
            <a:spLocks noGrp="1"/>
          </p:cNvSpPr>
          <p:nvPr>
            <p:ph idx="1"/>
          </p:nvPr>
        </p:nvSpPr>
        <p:spPr>
          <a:xfrm>
            <a:off x="1946128" y="1678710"/>
            <a:ext cx="9562381" cy="3124201"/>
          </a:xfrm>
        </p:spPr>
        <p:txBody>
          <a:bodyPr/>
          <a:lstStyle/>
          <a:p>
            <a:r>
              <a:rPr lang="en-US" sz="2800" dirty="0"/>
              <a:t>Getting little or no physical activity</a:t>
            </a:r>
          </a:p>
          <a:p>
            <a:r>
              <a:rPr lang="en-US" sz="2800" dirty="0"/>
              <a:t>Taking certain medications, including sedatives, opioid pain medications, some antidepressants or medications to lower blood pressure</a:t>
            </a:r>
          </a:p>
          <a:p>
            <a:r>
              <a:rPr lang="en-US" sz="2800" dirty="0"/>
              <a:t>Having a mental health condition such as depression or an eating disorder</a:t>
            </a:r>
          </a:p>
          <a:p>
            <a:endParaRPr lang="en-IN" dirty="0"/>
          </a:p>
        </p:txBody>
      </p:sp>
    </p:spTree>
    <p:extLst>
      <p:ext uri="{BB962C8B-B14F-4D97-AF65-F5344CB8AC3E}">
        <p14:creationId xmlns:p14="http://schemas.microsoft.com/office/powerpoint/2010/main" val="1110556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60D4-1124-BA5C-F0EA-929FEF43F5AD}"/>
              </a:ext>
            </a:extLst>
          </p:cNvPr>
          <p:cNvSpPr>
            <a:spLocks noGrp="1"/>
          </p:cNvSpPr>
          <p:nvPr>
            <p:ph type="title"/>
          </p:nvPr>
        </p:nvSpPr>
        <p:spPr>
          <a:xfrm>
            <a:off x="1650567" y="140856"/>
            <a:ext cx="10018713" cy="1752599"/>
          </a:xfrm>
        </p:spPr>
        <p:txBody>
          <a:bodyPr/>
          <a:lstStyle/>
          <a:p>
            <a:r>
              <a:rPr lang="en-IN" b="1" u="sng" dirty="0"/>
              <a:t>COMPLICATIONS OF CONSTIPATION</a:t>
            </a:r>
          </a:p>
        </p:txBody>
      </p:sp>
      <p:sp>
        <p:nvSpPr>
          <p:cNvPr id="3" name="Content Placeholder 2">
            <a:extLst>
              <a:ext uri="{FF2B5EF4-FFF2-40B4-BE49-F238E27FC236}">
                <a16:creationId xmlns:a16="http://schemas.microsoft.com/office/drawing/2014/main" id="{3A6D81B3-C07E-7432-7CBA-2117CDE52C6B}"/>
              </a:ext>
            </a:extLst>
          </p:cNvPr>
          <p:cNvSpPr>
            <a:spLocks noGrp="1"/>
          </p:cNvSpPr>
          <p:nvPr>
            <p:ph idx="1"/>
          </p:nvPr>
        </p:nvSpPr>
        <p:spPr>
          <a:xfrm>
            <a:off x="1539728" y="1893455"/>
            <a:ext cx="10439835" cy="4008583"/>
          </a:xfrm>
        </p:spPr>
        <p:txBody>
          <a:bodyPr>
            <a:normAutofit fontScale="92500" lnSpcReduction="10000"/>
          </a:bodyPr>
          <a:lstStyle/>
          <a:p>
            <a:pPr marL="0" indent="0">
              <a:buNone/>
            </a:pPr>
            <a:r>
              <a:rPr lang="en-US" dirty="0"/>
              <a:t>Complications of constipation include:</a:t>
            </a:r>
          </a:p>
          <a:p>
            <a:r>
              <a:rPr lang="en-US" dirty="0"/>
              <a:t>Swollen veins in your anus (hemorrhoids). Straining to have a bowel movement may cause swelling in the veins in and around your anus.</a:t>
            </a:r>
          </a:p>
          <a:p>
            <a:r>
              <a:rPr lang="en-US" dirty="0"/>
              <a:t>Torn skin in your anus (anal fissure). A large or hard stool can cause tiny tears in the anus.</a:t>
            </a:r>
          </a:p>
          <a:p>
            <a:r>
              <a:rPr lang="en-US" dirty="0"/>
              <a:t>Stool that can't be expelled (fecal impaction). Chronic constipation may cause an accumulation of hardened stool that gets stuck in your intestines.</a:t>
            </a:r>
          </a:p>
          <a:p>
            <a:r>
              <a:rPr lang="en-US" dirty="0"/>
              <a:t>Intestine that protrudes from the anus (rectal prolapse). Straining to have a bowel movement can cause a small amount of the rectum to stretch and protrude from the anus.</a:t>
            </a:r>
          </a:p>
        </p:txBody>
      </p:sp>
    </p:spTree>
    <p:extLst>
      <p:ext uri="{BB962C8B-B14F-4D97-AF65-F5344CB8AC3E}">
        <p14:creationId xmlns:p14="http://schemas.microsoft.com/office/powerpoint/2010/main" val="2558513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4A7C50-D608-3222-2177-49A0CF02397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498" b="16073"/>
          <a:stretch/>
        </p:blipFill>
        <p:spPr>
          <a:xfrm>
            <a:off x="2311884" y="1059873"/>
            <a:ext cx="8374588" cy="4738254"/>
          </a:xfrm>
        </p:spPr>
      </p:pic>
    </p:spTree>
    <p:extLst>
      <p:ext uri="{BB962C8B-B14F-4D97-AF65-F5344CB8AC3E}">
        <p14:creationId xmlns:p14="http://schemas.microsoft.com/office/powerpoint/2010/main" val="122266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6C22-99B3-1B09-91C8-C42CF6CA5CE5}"/>
              </a:ext>
            </a:extLst>
          </p:cNvPr>
          <p:cNvSpPr>
            <a:spLocks noGrp="1"/>
          </p:cNvSpPr>
          <p:nvPr>
            <p:ph type="ctrTitle"/>
          </p:nvPr>
        </p:nvSpPr>
        <p:spPr>
          <a:xfrm>
            <a:off x="2549710" y="1186105"/>
            <a:ext cx="8574622" cy="2616199"/>
          </a:xfrm>
        </p:spPr>
        <p:txBody>
          <a:bodyPr>
            <a:normAutofit/>
          </a:bodyPr>
          <a:lstStyle/>
          <a:p>
            <a:r>
              <a:rPr lang="en-IN" sz="6600" b="1" dirty="0"/>
              <a:t>CONSTIPATION</a:t>
            </a:r>
          </a:p>
        </p:txBody>
      </p:sp>
    </p:spTree>
    <p:extLst>
      <p:ext uri="{BB962C8B-B14F-4D97-AF65-F5344CB8AC3E}">
        <p14:creationId xmlns:p14="http://schemas.microsoft.com/office/powerpoint/2010/main" val="600977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621A-56DA-DFB1-F5DC-3EC7CD664DC5}"/>
              </a:ext>
            </a:extLst>
          </p:cNvPr>
          <p:cNvSpPr>
            <a:spLocks noGrp="1"/>
          </p:cNvSpPr>
          <p:nvPr>
            <p:ph type="title"/>
          </p:nvPr>
        </p:nvSpPr>
        <p:spPr>
          <a:xfrm>
            <a:off x="1604383" y="0"/>
            <a:ext cx="10018713" cy="1752599"/>
          </a:xfrm>
        </p:spPr>
        <p:txBody>
          <a:bodyPr/>
          <a:lstStyle/>
          <a:p>
            <a:r>
              <a:rPr lang="en-IN" b="1" u="sng" dirty="0"/>
              <a:t>PREVENTION</a:t>
            </a:r>
          </a:p>
        </p:txBody>
      </p:sp>
      <p:sp>
        <p:nvSpPr>
          <p:cNvPr id="3" name="Content Placeholder 2">
            <a:extLst>
              <a:ext uri="{FF2B5EF4-FFF2-40B4-BE49-F238E27FC236}">
                <a16:creationId xmlns:a16="http://schemas.microsoft.com/office/drawing/2014/main" id="{CAB12B9B-0197-D172-EF62-90B450DAFF73}"/>
              </a:ext>
            </a:extLst>
          </p:cNvPr>
          <p:cNvSpPr>
            <a:spLocks noGrp="1"/>
          </p:cNvSpPr>
          <p:nvPr>
            <p:ph idx="1"/>
          </p:nvPr>
        </p:nvSpPr>
        <p:spPr>
          <a:xfrm>
            <a:off x="1512020" y="2011217"/>
            <a:ext cx="6800708" cy="3124201"/>
          </a:xfrm>
        </p:spPr>
        <p:txBody>
          <a:bodyPr>
            <a:noAutofit/>
          </a:bodyPr>
          <a:lstStyle/>
          <a:p>
            <a:r>
              <a:rPr lang="en-US" dirty="0"/>
              <a:t>Include plenty of high-fiber foods in your diet, including beans, vegetables, fruits, whole grain cereals and bran.</a:t>
            </a:r>
          </a:p>
          <a:p>
            <a:r>
              <a:rPr lang="en-US" dirty="0"/>
              <a:t>Eat fewer foods with low amounts of fiber such as processed foods, and dairy and meat products.</a:t>
            </a:r>
          </a:p>
          <a:p>
            <a:r>
              <a:rPr lang="en-US" dirty="0"/>
              <a:t>Drink plenty of fluids.</a:t>
            </a:r>
          </a:p>
          <a:p>
            <a:pPr marL="0" indent="0">
              <a:buNone/>
            </a:pPr>
            <a:endParaRPr lang="en-US" sz="2000" dirty="0"/>
          </a:p>
        </p:txBody>
      </p:sp>
      <p:sp>
        <p:nvSpPr>
          <p:cNvPr id="6" name="AutoShape 2">
            <a:extLst>
              <a:ext uri="{FF2B5EF4-FFF2-40B4-BE49-F238E27FC236}">
                <a16:creationId xmlns:a16="http://schemas.microsoft.com/office/drawing/2014/main" id="{DF26F53A-EEE7-E427-AF6B-6A3ACA9E94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AutoShape 4">
            <a:extLst>
              <a:ext uri="{FF2B5EF4-FFF2-40B4-BE49-F238E27FC236}">
                <a16:creationId xmlns:a16="http://schemas.microsoft.com/office/drawing/2014/main" id="{48ADAADC-3B50-D0E8-5B86-1C9BB16DD6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9" name="Picture 8">
            <a:extLst>
              <a:ext uri="{FF2B5EF4-FFF2-40B4-BE49-F238E27FC236}">
                <a16:creationId xmlns:a16="http://schemas.microsoft.com/office/drawing/2014/main" id="{38805551-2247-4927-806C-B25277A92F0F}"/>
              </a:ext>
            </a:extLst>
          </p:cNvPr>
          <p:cNvPicPr>
            <a:picLocks noChangeAspect="1"/>
          </p:cNvPicPr>
          <p:nvPr/>
        </p:nvPicPr>
        <p:blipFill rotWithShape="1">
          <a:blip r:embed="rId2"/>
          <a:srcRect b="6450"/>
          <a:stretch/>
        </p:blipFill>
        <p:spPr>
          <a:xfrm>
            <a:off x="8116542" y="2135331"/>
            <a:ext cx="3506554" cy="2587337"/>
          </a:xfrm>
          <a:prstGeom prst="rect">
            <a:avLst/>
          </a:prstGeom>
        </p:spPr>
      </p:pic>
    </p:spTree>
    <p:extLst>
      <p:ext uri="{BB962C8B-B14F-4D97-AF65-F5344CB8AC3E}">
        <p14:creationId xmlns:p14="http://schemas.microsoft.com/office/powerpoint/2010/main" val="2529754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E8F8BD-1DE1-0E3A-3C2D-1764C49C47A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6172"/>
          <a:stretch/>
        </p:blipFill>
        <p:spPr>
          <a:xfrm>
            <a:off x="3648364" y="493777"/>
            <a:ext cx="5948218" cy="5953205"/>
          </a:xfrm>
        </p:spPr>
      </p:pic>
    </p:spTree>
    <p:extLst>
      <p:ext uri="{BB962C8B-B14F-4D97-AF65-F5344CB8AC3E}">
        <p14:creationId xmlns:p14="http://schemas.microsoft.com/office/powerpoint/2010/main" val="2847719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1D66CE-4CF5-443E-832E-DD59788B268D}"/>
              </a:ext>
            </a:extLst>
          </p:cNvPr>
          <p:cNvSpPr>
            <a:spLocks noGrp="1"/>
          </p:cNvSpPr>
          <p:nvPr>
            <p:ph idx="1"/>
          </p:nvPr>
        </p:nvSpPr>
        <p:spPr>
          <a:xfrm>
            <a:off x="1838037" y="1632527"/>
            <a:ext cx="9563388" cy="3124201"/>
          </a:xfrm>
        </p:spPr>
        <p:txBody>
          <a:bodyPr>
            <a:normAutofit fontScale="92500" lnSpcReduction="20000"/>
          </a:bodyPr>
          <a:lstStyle/>
          <a:p>
            <a:r>
              <a:rPr lang="en-US" sz="2800" dirty="0"/>
              <a:t>Stay as active as possible and try to get regular exercise.</a:t>
            </a:r>
          </a:p>
          <a:p>
            <a:r>
              <a:rPr lang="en-US" sz="2800" dirty="0"/>
              <a:t>Try to manage stress.</a:t>
            </a:r>
          </a:p>
          <a:p>
            <a:r>
              <a:rPr lang="en-US" sz="2800" dirty="0"/>
              <a:t>Don't ignore the urge to pass stool.</a:t>
            </a:r>
          </a:p>
          <a:p>
            <a:r>
              <a:rPr lang="en-US" sz="2800" dirty="0"/>
              <a:t>Try to create a regular schedule for bowel movements, especially after a meal.</a:t>
            </a:r>
          </a:p>
          <a:p>
            <a:r>
              <a:rPr lang="en-US" sz="2800" dirty="0"/>
              <a:t>Make sure children who begin to eat solid foods get plenty of fiber in their diets.</a:t>
            </a:r>
          </a:p>
          <a:p>
            <a:endParaRPr lang="en-IN" dirty="0"/>
          </a:p>
        </p:txBody>
      </p:sp>
    </p:spTree>
    <p:extLst>
      <p:ext uri="{BB962C8B-B14F-4D97-AF65-F5344CB8AC3E}">
        <p14:creationId xmlns:p14="http://schemas.microsoft.com/office/powerpoint/2010/main" val="1037663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AEB2A-59BC-18CD-104D-83CDDBAD1FA0}"/>
              </a:ext>
            </a:extLst>
          </p:cNvPr>
          <p:cNvSpPr>
            <a:spLocks noGrp="1"/>
          </p:cNvSpPr>
          <p:nvPr>
            <p:ph type="title"/>
          </p:nvPr>
        </p:nvSpPr>
        <p:spPr>
          <a:xfrm>
            <a:off x="1548966" y="113145"/>
            <a:ext cx="10018713" cy="1752599"/>
          </a:xfrm>
        </p:spPr>
        <p:txBody>
          <a:bodyPr/>
          <a:lstStyle/>
          <a:p>
            <a:r>
              <a:rPr lang="en-IN" b="1" u="sng" dirty="0"/>
              <a:t>DIETARY CONSIDERATION</a:t>
            </a:r>
          </a:p>
        </p:txBody>
      </p:sp>
      <p:sp>
        <p:nvSpPr>
          <p:cNvPr id="3" name="Content Placeholder 2">
            <a:extLst>
              <a:ext uri="{FF2B5EF4-FFF2-40B4-BE49-F238E27FC236}">
                <a16:creationId xmlns:a16="http://schemas.microsoft.com/office/drawing/2014/main" id="{680D8E58-EA50-648F-5E14-5B29A17E8A7D}"/>
              </a:ext>
            </a:extLst>
          </p:cNvPr>
          <p:cNvSpPr>
            <a:spLocks noGrp="1"/>
          </p:cNvSpPr>
          <p:nvPr>
            <p:ph idx="1"/>
          </p:nvPr>
        </p:nvSpPr>
        <p:spPr>
          <a:xfrm>
            <a:off x="1892082" y="1948873"/>
            <a:ext cx="9332479" cy="3842327"/>
          </a:xfrm>
        </p:spPr>
        <p:txBody>
          <a:bodyPr>
            <a:normAutofit fontScale="70000" lnSpcReduction="20000"/>
          </a:bodyPr>
          <a:lstStyle/>
          <a:p>
            <a:pPr marL="0" indent="0">
              <a:buNone/>
            </a:pPr>
            <a:r>
              <a:rPr lang="en-US" sz="3400" dirty="0"/>
              <a:t>     Soluble Fiber-</a:t>
            </a:r>
          </a:p>
          <a:p>
            <a:pPr>
              <a:buFont typeface="Arial" panose="020B0604020202020204" pitchFamily="34" charset="0"/>
              <a:buChar char="•"/>
            </a:pPr>
            <a:r>
              <a:rPr lang="en-US" sz="3400" dirty="0"/>
              <a:t>Soluble fiber is completely digested by the body and aids in reducing cholesterol, stabilizing blood sugar, and getting rid of other toxins present in the gastrointestinal tract. Soluble fiber functions as a bulking agent and slows down the movement of waste through the gastrointestinal tract. Examples of foods that contain soluble fiber include oats, beans, legumes, sweet potatoes, onions, and fruits such as apples, bananas, and pears.</a:t>
            </a:r>
          </a:p>
          <a:p>
            <a:pPr marL="0" indent="0">
              <a:buNone/>
            </a:pPr>
            <a:r>
              <a:rPr lang="en-US" sz="3400" dirty="0"/>
              <a:t>     plenty of liquids-</a:t>
            </a:r>
          </a:p>
          <a:p>
            <a:pPr>
              <a:buFont typeface="Arial" panose="020B0604020202020204" pitchFamily="34" charset="0"/>
              <a:buChar char="•"/>
            </a:pPr>
            <a:r>
              <a:rPr lang="en-US" sz="3400" dirty="0"/>
              <a:t>Fluid helps your body process fiber without discomfort. A good starting goal is eight 8-ounce glasses of fluid per day.</a:t>
            </a:r>
          </a:p>
          <a:p>
            <a:pPr>
              <a:buFont typeface="Arial" panose="020B0604020202020204" pitchFamily="34" charset="0"/>
              <a:buChar char="•"/>
            </a:pPr>
            <a:endParaRPr lang="en-IN" dirty="0"/>
          </a:p>
        </p:txBody>
      </p:sp>
    </p:spTree>
    <p:extLst>
      <p:ext uri="{BB962C8B-B14F-4D97-AF65-F5344CB8AC3E}">
        <p14:creationId xmlns:p14="http://schemas.microsoft.com/office/powerpoint/2010/main" val="469665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2475E80-365C-DC52-8694-8D90DEF9F731}"/>
              </a:ext>
            </a:extLst>
          </p:cNvPr>
          <p:cNvPicPr>
            <a:picLocks noGrp="1" noChangeAspect="1"/>
          </p:cNvPicPr>
          <p:nvPr>
            <p:ph idx="1"/>
          </p:nvPr>
        </p:nvPicPr>
        <p:blipFill>
          <a:blip r:embed="rId2"/>
          <a:stretch>
            <a:fillRect/>
          </a:stretch>
        </p:blipFill>
        <p:spPr>
          <a:xfrm>
            <a:off x="1484313" y="3354595"/>
            <a:ext cx="10018712" cy="1749009"/>
          </a:xfrm>
          <a:prstGeom prst="rect">
            <a:avLst/>
          </a:prstGeom>
        </p:spPr>
      </p:pic>
      <p:pic>
        <p:nvPicPr>
          <p:cNvPr id="5" name="Picture 4">
            <a:extLst>
              <a:ext uri="{FF2B5EF4-FFF2-40B4-BE49-F238E27FC236}">
                <a16:creationId xmlns:a16="http://schemas.microsoft.com/office/drawing/2014/main" id="{92B33D38-C318-9376-DAD8-AE5438573C5C}"/>
              </a:ext>
            </a:extLst>
          </p:cNvPr>
          <p:cNvPicPr>
            <a:picLocks noChangeAspect="1"/>
          </p:cNvPicPr>
          <p:nvPr/>
        </p:nvPicPr>
        <p:blipFill>
          <a:blip r:embed="rId2"/>
          <a:stretch>
            <a:fillRect/>
          </a:stretch>
        </p:blipFill>
        <p:spPr>
          <a:xfrm>
            <a:off x="1084653" y="2554148"/>
            <a:ext cx="10022693" cy="1749704"/>
          </a:xfrm>
          <a:prstGeom prst="rect">
            <a:avLst/>
          </a:prstGeom>
        </p:spPr>
      </p:pic>
      <p:pic>
        <p:nvPicPr>
          <p:cNvPr id="6" name="Picture 5">
            <a:extLst>
              <a:ext uri="{FF2B5EF4-FFF2-40B4-BE49-F238E27FC236}">
                <a16:creationId xmlns:a16="http://schemas.microsoft.com/office/drawing/2014/main" id="{D79AA515-8A5D-930D-71F2-D80B6C56A57E}"/>
              </a:ext>
            </a:extLst>
          </p:cNvPr>
          <p:cNvPicPr>
            <a:picLocks noChangeAspect="1"/>
          </p:cNvPicPr>
          <p:nvPr/>
        </p:nvPicPr>
        <p:blipFill>
          <a:blip r:embed="rId3"/>
          <a:stretch>
            <a:fillRect/>
          </a:stretch>
        </p:blipFill>
        <p:spPr>
          <a:xfrm>
            <a:off x="1484313" y="1371022"/>
            <a:ext cx="10662075" cy="4115955"/>
          </a:xfrm>
          <a:prstGeom prst="rect">
            <a:avLst/>
          </a:prstGeom>
        </p:spPr>
      </p:pic>
    </p:spTree>
    <p:extLst>
      <p:ext uri="{BB962C8B-B14F-4D97-AF65-F5344CB8AC3E}">
        <p14:creationId xmlns:p14="http://schemas.microsoft.com/office/powerpoint/2010/main" val="2835186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05794-CEE9-9CA0-7660-DDF4A728CDC6}"/>
              </a:ext>
            </a:extLst>
          </p:cNvPr>
          <p:cNvSpPr>
            <a:spLocks noGrp="1"/>
          </p:cNvSpPr>
          <p:nvPr>
            <p:ph idx="1"/>
          </p:nvPr>
        </p:nvSpPr>
        <p:spPr>
          <a:xfrm>
            <a:off x="1487055" y="1724889"/>
            <a:ext cx="6437745" cy="3124201"/>
          </a:xfrm>
        </p:spPr>
        <p:txBody>
          <a:bodyPr>
            <a:noAutofit/>
          </a:bodyPr>
          <a:lstStyle/>
          <a:p>
            <a:pPr marL="0" indent="0">
              <a:buNone/>
            </a:pPr>
            <a:r>
              <a:rPr lang="en-US" dirty="0"/>
              <a:t>     Gradually increase your fiber intake-</a:t>
            </a:r>
          </a:p>
          <a:p>
            <a:r>
              <a:rPr lang="en-US" dirty="0"/>
              <a:t>Your daily goal should be between 25-35 grams daily.</a:t>
            </a:r>
          </a:p>
          <a:p>
            <a:r>
              <a:rPr lang="en-US" dirty="0"/>
              <a:t>Fiber is mostly found in plant foods, such as fruits and vegetables, beans, legumes, whole grain cereals, breads, and oatmeal.</a:t>
            </a:r>
          </a:p>
          <a:p>
            <a:endParaRPr lang="en-US" dirty="0"/>
          </a:p>
          <a:p>
            <a:pPr marL="0" indent="0">
              <a:buNone/>
            </a:pPr>
            <a:r>
              <a:rPr lang="en-US" dirty="0"/>
              <a:t>Eat 3-5 servings of fruits and vegetables daily.</a:t>
            </a:r>
          </a:p>
          <a:p>
            <a:r>
              <a:rPr lang="en-US" dirty="0"/>
              <a:t>Choose whole fruit instead of juice.</a:t>
            </a:r>
          </a:p>
          <a:p>
            <a:r>
              <a:rPr lang="en-US" dirty="0"/>
              <a:t>Eat the skins and seeds for extra fiber.</a:t>
            </a:r>
          </a:p>
          <a:p>
            <a:r>
              <a:rPr lang="en-US" dirty="0"/>
              <a:t>Try to have a fruit or vegetable with each meal or snack.</a:t>
            </a:r>
            <a:endParaRPr lang="en-IN" dirty="0"/>
          </a:p>
        </p:txBody>
      </p:sp>
      <p:pic>
        <p:nvPicPr>
          <p:cNvPr id="6" name="Picture 5">
            <a:extLst>
              <a:ext uri="{FF2B5EF4-FFF2-40B4-BE49-F238E27FC236}">
                <a16:creationId xmlns:a16="http://schemas.microsoft.com/office/drawing/2014/main" id="{26707042-0C79-EE6A-5A18-5A97C6E3FED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566870" y="1927646"/>
            <a:ext cx="4505188" cy="3002708"/>
          </a:xfrm>
          <a:prstGeom prst="rect">
            <a:avLst/>
          </a:prstGeom>
        </p:spPr>
      </p:pic>
    </p:spTree>
    <p:extLst>
      <p:ext uri="{BB962C8B-B14F-4D97-AF65-F5344CB8AC3E}">
        <p14:creationId xmlns:p14="http://schemas.microsoft.com/office/powerpoint/2010/main" val="205841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C817BB-2798-C47F-1FDD-7A304421B3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9669" y="1052945"/>
            <a:ext cx="8883329" cy="4996873"/>
          </a:xfrm>
        </p:spPr>
      </p:pic>
    </p:spTree>
    <p:extLst>
      <p:ext uri="{BB962C8B-B14F-4D97-AF65-F5344CB8AC3E}">
        <p14:creationId xmlns:p14="http://schemas.microsoft.com/office/powerpoint/2010/main" val="1719321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FAE9C0-370E-19C7-5C97-C44C9610F104}"/>
              </a:ext>
            </a:extLst>
          </p:cNvPr>
          <p:cNvSpPr>
            <a:spLocks noGrp="1"/>
          </p:cNvSpPr>
          <p:nvPr>
            <p:ph idx="1"/>
          </p:nvPr>
        </p:nvSpPr>
        <p:spPr>
          <a:xfrm>
            <a:off x="1705984" y="1937327"/>
            <a:ext cx="10018713" cy="3124201"/>
          </a:xfrm>
        </p:spPr>
        <p:txBody>
          <a:bodyPr>
            <a:noAutofit/>
          </a:bodyPr>
          <a:lstStyle/>
          <a:p>
            <a:r>
              <a:rPr lang="en-US" sz="2000" dirty="0"/>
              <a:t>Eat cereals, breads, and pastas that are made with 100% whole grain.</a:t>
            </a:r>
          </a:p>
          <a:p>
            <a:r>
              <a:rPr lang="en-US" sz="2000" dirty="0"/>
              <a:t>Have brown or wild rice in place of white rice or potatoes.</a:t>
            </a:r>
          </a:p>
          <a:p>
            <a:r>
              <a:rPr lang="en-US" sz="2000" dirty="0"/>
              <a:t>Choose hot cereals like oatmeal or cold cereals with at least 5 grams of fiber.</a:t>
            </a:r>
          </a:p>
          <a:p>
            <a:r>
              <a:rPr lang="en-US" sz="2000" dirty="0"/>
              <a:t>Choose whole wheat breads, whole corn or wheat tortillas, and whole grain crackers instead of refined products.</a:t>
            </a:r>
          </a:p>
          <a:p>
            <a:r>
              <a:rPr lang="en-US" sz="2000" dirty="0"/>
              <a:t>Eat more beans, lentils, and peas. Add them to soups and casseroles, or have as a main entrée.</a:t>
            </a:r>
          </a:p>
          <a:p>
            <a:r>
              <a:rPr lang="en-US" sz="2000" dirty="0"/>
              <a:t>Beans are also a great source of protein, so you can use them as a substitute for meat at mealtimes.</a:t>
            </a:r>
          </a:p>
          <a:p>
            <a:r>
              <a:rPr lang="en-US" sz="2000" dirty="0"/>
              <a:t>Beans can be gas forming, so add them gradually. If you experience bloating or discomfort, you may want to limit them in your diet.</a:t>
            </a:r>
            <a:endParaRPr lang="en-IN" sz="2000" dirty="0"/>
          </a:p>
        </p:txBody>
      </p:sp>
    </p:spTree>
    <p:extLst>
      <p:ext uri="{BB962C8B-B14F-4D97-AF65-F5344CB8AC3E}">
        <p14:creationId xmlns:p14="http://schemas.microsoft.com/office/powerpoint/2010/main" val="3391186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F9475F-FEC7-BBA1-A3EA-33A6FDDD76F7}"/>
              </a:ext>
            </a:extLst>
          </p:cNvPr>
          <p:cNvSpPr>
            <a:spLocks noGrp="1"/>
          </p:cNvSpPr>
          <p:nvPr>
            <p:ph idx="1"/>
          </p:nvPr>
        </p:nvSpPr>
        <p:spPr>
          <a:xfrm>
            <a:off x="3811874" y="1706417"/>
            <a:ext cx="10018713" cy="3124201"/>
          </a:xfrm>
        </p:spPr>
        <p:txBody>
          <a:bodyPr>
            <a:normAutofit/>
          </a:bodyPr>
          <a:lstStyle/>
          <a:p>
            <a:pPr marL="0" indent="0">
              <a:buNone/>
            </a:pPr>
            <a:r>
              <a:rPr lang="en-IN" sz="6000" dirty="0"/>
              <a:t>THANK YOU!</a:t>
            </a:r>
          </a:p>
        </p:txBody>
      </p:sp>
    </p:spTree>
    <p:extLst>
      <p:ext uri="{BB962C8B-B14F-4D97-AF65-F5344CB8AC3E}">
        <p14:creationId xmlns:p14="http://schemas.microsoft.com/office/powerpoint/2010/main" val="331162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ECB5-04AF-CC3F-3040-062E48C28C8F}"/>
              </a:ext>
            </a:extLst>
          </p:cNvPr>
          <p:cNvSpPr>
            <a:spLocks noGrp="1"/>
          </p:cNvSpPr>
          <p:nvPr>
            <p:ph type="title"/>
          </p:nvPr>
        </p:nvSpPr>
        <p:spPr>
          <a:xfrm>
            <a:off x="1604381" y="120073"/>
            <a:ext cx="10018713" cy="1752599"/>
          </a:xfrm>
        </p:spPr>
        <p:txBody>
          <a:bodyPr/>
          <a:lstStyle/>
          <a:p>
            <a:r>
              <a:rPr lang="en-IN" b="1" u="sng" dirty="0"/>
              <a:t>GASTROINTESTINAL DISEASES</a:t>
            </a:r>
          </a:p>
        </p:txBody>
      </p:sp>
      <p:sp>
        <p:nvSpPr>
          <p:cNvPr id="3" name="Content Placeholder 2">
            <a:extLst>
              <a:ext uri="{FF2B5EF4-FFF2-40B4-BE49-F238E27FC236}">
                <a16:creationId xmlns:a16="http://schemas.microsoft.com/office/drawing/2014/main" id="{38D2BEDA-731E-B34E-CB6D-21F3B2EB4766}"/>
              </a:ext>
            </a:extLst>
          </p:cNvPr>
          <p:cNvSpPr>
            <a:spLocks noGrp="1"/>
          </p:cNvSpPr>
          <p:nvPr>
            <p:ph idx="1"/>
          </p:nvPr>
        </p:nvSpPr>
        <p:spPr>
          <a:xfrm>
            <a:off x="1318053" y="3574474"/>
            <a:ext cx="5747765" cy="464128"/>
          </a:xfrm>
        </p:spPr>
        <p:txBody>
          <a:bodyPr>
            <a:noAutofit/>
          </a:bodyPr>
          <a:lstStyle/>
          <a:p>
            <a:r>
              <a:rPr lang="en-IN" dirty="0"/>
              <a:t>Digestive disorders are among the most common problems in health care approximately 30 to40 percent of adults claim to have frequent indigestion.</a:t>
            </a:r>
          </a:p>
          <a:p>
            <a:r>
              <a:rPr lang="en-IN" dirty="0"/>
              <a:t>Dietary habits and specific food types can play a significant role in the </a:t>
            </a:r>
            <a:r>
              <a:rPr lang="en-IN" dirty="0" err="1"/>
              <a:t>onset,treatment</a:t>
            </a:r>
            <a:r>
              <a:rPr lang="en-IN" dirty="0"/>
              <a:t> and prevention of many GI disorders.</a:t>
            </a:r>
          </a:p>
          <a:p>
            <a:r>
              <a:rPr lang="en-IN" dirty="0"/>
              <a:t>In many </a:t>
            </a:r>
            <a:r>
              <a:rPr lang="en-IN" dirty="0" err="1"/>
              <a:t>cases,diet</a:t>
            </a:r>
            <a:r>
              <a:rPr lang="en-IN" dirty="0"/>
              <a:t> can play a role in improving patient’s  sense of well-being. </a:t>
            </a:r>
          </a:p>
        </p:txBody>
      </p:sp>
      <p:pic>
        <p:nvPicPr>
          <p:cNvPr id="5" name="Picture 4">
            <a:extLst>
              <a:ext uri="{FF2B5EF4-FFF2-40B4-BE49-F238E27FC236}">
                <a16:creationId xmlns:a16="http://schemas.microsoft.com/office/drawing/2014/main" id="{4DD0421B-BB3D-F0DB-0F5B-2ECB0C9171D7}"/>
              </a:ext>
            </a:extLst>
          </p:cNvPr>
          <p:cNvPicPr>
            <a:picLocks noChangeAspect="1"/>
          </p:cNvPicPr>
          <p:nvPr/>
        </p:nvPicPr>
        <p:blipFill rotWithShape="1">
          <a:blip r:embed="rId2">
            <a:extLst>
              <a:ext uri="{28A0092B-C50C-407E-A947-70E740481C1C}">
                <a14:useLocalDpi xmlns:a14="http://schemas.microsoft.com/office/drawing/2010/main" val="0"/>
              </a:ext>
            </a:extLst>
          </a:blip>
          <a:srcRect b="13689"/>
          <a:stretch/>
        </p:blipFill>
        <p:spPr>
          <a:xfrm>
            <a:off x="7195127" y="2328721"/>
            <a:ext cx="4565843" cy="2955633"/>
          </a:xfrm>
          <a:prstGeom prst="rect">
            <a:avLst/>
          </a:prstGeom>
        </p:spPr>
      </p:pic>
    </p:spTree>
    <p:extLst>
      <p:ext uri="{BB962C8B-B14F-4D97-AF65-F5344CB8AC3E}">
        <p14:creationId xmlns:p14="http://schemas.microsoft.com/office/powerpoint/2010/main" val="1182239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5101C1E-0E13-5726-DDC9-98631B3D6B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6138" y="587006"/>
            <a:ext cx="6953955" cy="5683988"/>
          </a:xfrm>
        </p:spPr>
      </p:pic>
    </p:spTree>
    <p:extLst>
      <p:ext uri="{BB962C8B-B14F-4D97-AF65-F5344CB8AC3E}">
        <p14:creationId xmlns:p14="http://schemas.microsoft.com/office/powerpoint/2010/main" val="157359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E274-BF70-31F0-E4FD-BAFA63429573}"/>
              </a:ext>
            </a:extLst>
          </p:cNvPr>
          <p:cNvSpPr>
            <a:spLocks noGrp="1"/>
          </p:cNvSpPr>
          <p:nvPr>
            <p:ph type="title"/>
          </p:nvPr>
        </p:nvSpPr>
        <p:spPr>
          <a:xfrm>
            <a:off x="1401184" y="122381"/>
            <a:ext cx="10018713" cy="1752599"/>
          </a:xfrm>
        </p:spPr>
        <p:txBody>
          <a:bodyPr/>
          <a:lstStyle/>
          <a:p>
            <a:r>
              <a:rPr lang="en-IN" b="1" u="sng" dirty="0"/>
              <a:t>CONSTIPATION</a:t>
            </a:r>
          </a:p>
        </p:txBody>
      </p:sp>
      <p:sp>
        <p:nvSpPr>
          <p:cNvPr id="3" name="Content Placeholder 2">
            <a:extLst>
              <a:ext uri="{FF2B5EF4-FFF2-40B4-BE49-F238E27FC236}">
                <a16:creationId xmlns:a16="http://schemas.microsoft.com/office/drawing/2014/main" id="{9186529B-1F2A-F51D-038C-946E643D5A4A}"/>
              </a:ext>
            </a:extLst>
          </p:cNvPr>
          <p:cNvSpPr>
            <a:spLocks noGrp="1"/>
          </p:cNvSpPr>
          <p:nvPr>
            <p:ph idx="1"/>
          </p:nvPr>
        </p:nvSpPr>
        <p:spPr>
          <a:xfrm>
            <a:off x="1477818" y="1948873"/>
            <a:ext cx="6945745" cy="5458691"/>
          </a:xfrm>
        </p:spPr>
        <p:txBody>
          <a:bodyPr>
            <a:normAutofit/>
          </a:bodyPr>
          <a:lstStyle/>
          <a:p>
            <a:r>
              <a:rPr lang="en-IN" dirty="0"/>
              <a:t>Constipation is a symptoms and not a disease.it is a passage of firm or hard pellet like stools at infrequent and long interval with difficult to expel.</a:t>
            </a:r>
          </a:p>
          <a:p>
            <a:r>
              <a:rPr lang="en-IN" dirty="0"/>
              <a:t>On the last leg of digestion trip food travels through colon where water is absorbed and the remaining food is transformed into waste or stools.</a:t>
            </a:r>
          </a:p>
          <a:p>
            <a:r>
              <a:rPr lang="en-IN" dirty="0"/>
              <a:t>If too much water is absorbed by the colon the result is hard dry stool </a:t>
            </a:r>
            <a:r>
              <a:rPr lang="en-IN" dirty="0" err="1"/>
              <a:t>constipation.if</a:t>
            </a:r>
            <a:r>
              <a:rPr lang="en-IN" dirty="0"/>
              <a:t> the colon muscle is sluggish the result is hard dry stools.</a:t>
            </a:r>
          </a:p>
          <a:p>
            <a:r>
              <a:rPr lang="en-US" dirty="0"/>
              <a:t>In constipation there may be less than 3 motion per week or painful </a:t>
            </a:r>
            <a:r>
              <a:rPr lang="en-US" dirty="0" err="1"/>
              <a:t>defacation</a:t>
            </a:r>
            <a:r>
              <a:rPr lang="en-US" dirty="0"/>
              <a:t>.</a:t>
            </a:r>
          </a:p>
          <a:p>
            <a:endParaRPr lang="en-IN" dirty="0"/>
          </a:p>
          <a:p>
            <a:pPr marL="0" indent="0">
              <a:buNone/>
            </a:pPr>
            <a:endParaRPr lang="en-IN" sz="2600" dirty="0"/>
          </a:p>
          <a:p>
            <a:endParaRPr lang="en-IN" dirty="0"/>
          </a:p>
        </p:txBody>
      </p:sp>
      <p:pic>
        <p:nvPicPr>
          <p:cNvPr id="5" name="Picture 4">
            <a:extLst>
              <a:ext uri="{FF2B5EF4-FFF2-40B4-BE49-F238E27FC236}">
                <a16:creationId xmlns:a16="http://schemas.microsoft.com/office/drawing/2014/main" id="{4887CD09-3E02-4E5A-91EA-0A6E23941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7211" y="2404533"/>
            <a:ext cx="3644900" cy="2429933"/>
          </a:xfrm>
          <a:prstGeom prst="rect">
            <a:avLst/>
          </a:prstGeom>
        </p:spPr>
      </p:pic>
    </p:spTree>
    <p:extLst>
      <p:ext uri="{BB962C8B-B14F-4D97-AF65-F5344CB8AC3E}">
        <p14:creationId xmlns:p14="http://schemas.microsoft.com/office/powerpoint/2010/main" val="3579310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DFEBC-8230-B146-F7D7-E3609986861F}"/>
              </a:ext>
            </a:extLst>
          </p:cNvPr>
          <p:cNvSpPr>
            <a:spLocks noGrp="1"/>
          </p:cNvSpPr>
          <p:nvPr>
            <p:ph idx="1"/>
          </p:nvPr>
        </p:nvSpPr>
        <p:spPr>
          <a:xfrm>
            <a:off x="1705983" y="1669472"/>
            <a:ext cx="10018713" cy="3124201"/>
          </a:xfrm>
        </p:spPr>
        <p:txBody>
          <a:bodyPr>
            <a:normAutofit fontScale="92500" lnSpcReduction="20000"/>
          </a:bodyPr>
          <a:lstStyle/>
          <a:p>
            <a:r>
              <a:rPr lang="en-IN" sz="2600" dirty="0"/>
              <a:t>In this condition, there is resistance to movement of intestinal </a:t>
            </a:r>
            <a:r>
              <a:rPr lang="en-IN" sz="2600" dirty="0" err="1"/>
              <a:t>contents;consequently</a:t>
            </a:r>
            <a:r>
              <a:rPr lang="en-IN" sz="2600" dirty="0"/>
              <a:t> there is distension and infrequent or difficult evacuation of </a:t>
            </a:r>
            <a:r>
              <a:rPr lang="en-IN" sz="2600" dirty="0" err="1"/>
              <a:t>feces</a:t>
            </a:r>
            <a:r>
              <a:rPr lang="en-IN" sz="2600" dirty="0"/>
              <a:t> from the intestine.</a:t>
            </a:r>
          </a:p>
          <a:p>
            <a:r>
              <a:rPr lang="en-IN" sz="2600" dirty="0"/>
              <a:t>The frequency of bowel movements varies </a:t>
            </a:r>
            <a:r>
              <a:rPr lang="en-IN" sz="2600" dirty="0" err="1"/>
              <a:t>greately</a:t>
            </a:r>
            <a:r>
              <a:rPr lang="en-IN" sz="2600" dirty="0"/>
              <a:t> among </a:t>
            </a:r>
            <a:r>
              <a:rPr lang="en-IN" sz="2600" dirty="0" err="1"/>
              <a:t>individuals.for</a:t>
            </a:r>
            <a:r>
              <a:rPr lang="en-IN" sz="2600" dirty="0"/>
              <a:t> some ,daily elimination is </a:t>
            </a:r>
            <a:r>
              <a:rPr lang="en-IN" sz="2600" dirty="0" err="1"/>
              <a:t>normal;in</a:t>
            </a:r>
            <a:r>
              <a:rPr lang="en-IN" sz="2600" dirty="0"/>
              <a:t> other equally healthy </a:t>
            </a:r>
            <a:r>
              <a:rPr lang="en-IN" sz="2600" dirty="0" err="1"/>
              <a:t>person,regular</a:t>
            </a:r>
            <a:r>
              <a:rPr lang="en-IN" sz="2600" dirty="0"/>
              <a:t> evacuation occurs every second or third day.</a:t>
            </a:r>
          </a:p>
          <a:p>
            <a:r>
              <a:rPr lang="en-IN" sz="2600" dirty="0"/>
              <a:t>Insufficient or infrequent emptying of the bowel may lead to </a:t>
            </a:r>
            <a:r>
              <a:rPr lang="en-IN" sz="2600" dirty="0" err="1"/>
              <a:t>malaise,headache,coated</a:t>
            </a:r>
            <a:r>
              <a:rPr lang="en-IN" sz="2600" dirty="0"/>
              <a:t> </a:t>
            </a:r>
            <a:r>
              <a:rPr lang="en-IN" sz="2600" dirty="0" err="1"/>
              <a:t>tongue,foul</a:t>
            </a:r>
            <a:r>
              <a:rPr lang="en-IN" sz="2600" dirty="0"/>
              <a:t> breath and lack of </a:t>
            </a:r>
            <a:r>
              <a:rPr lang="en-IN" sz="2600" dirty="0" err="1"/>
              <a:t>appetite.These</a:t>
            </a:r>
            <a:r>
              <a:rPr lang="en-IN" sz="2600" dirty="0"/>
              <a:t> symptoms usually disappear after satisfactory evacuation has taken place.</a:t>
            </a:r>
          </a:p>
          <a:p>
            <a:endParaRPr lang="en-IN" dirty="0"/>
          </a:p>
        </p:txBody>
      </p:sp>
    </p:spTree>
    <p:extLst>
      <p:ext uri="{BB962C8B-B14F-4D97-AF65-F5344CB8AC3E}">
        <p14:creationId xmlns:p14="http://schemas.microsoft.com/office/powerpoint/2010/main" val="247145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D4CE9D5-A3C4-2E04-3E75-BCF21B204A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5872" y="681182"/>
            <a:ext cx="7180165" cy="5495635"/>
          </a:xfrm>
        </p:spPr>
      </p:pic>
    </p:spTree>
    <p:extLst>
      <p:ext uri="{BB962C8B-B14F-4D97-AF65-F5344CB8AC3E}">
        <p14:creationId xmlns:p14="http://schemas.microsoft.com/office/powerpoint/2010/main" val="294403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0D1A4-0B31-3F49-A2DC-E3FC62514EA5}"/>
              </a:ext>
            </a:extLst>
          </p:cNvPr>
          <p:cNvSpPr>
            <a:spLocks noGrp="1"/>
          </p:cNvSpPr>
          <p:nvPr>
            <p:ph type="title"/>
          </p:nvPr>
        </p:nvSpPr>
        <p:spPr/>
        <p:txBody>
          <a:bodyPr/>
          <a:lstStyle/>
          <a:p>
            <a:r>
              <a:rPr lang="en-IN" b="1" u="sng" dirty="0"/>
              <a:t>TYPES OF CONSTIPATION</a:t>
            </a:r>
          </a:p>
        </p:txBody>
      </p:sp>
      <p:sp>
        <p:nvSpPr>
          <p:cNvPr id="3" name="Content Placeholder 2">
            <a:extLst>
              <a:ext uri="{FF2B5EF4-FFF2-40B4-BE49-F238E27FC236}">
                <a16:creationId xmlns:a16="http://schemas.microsoft.com/office/drawing/2014/main" id="{93B86024-A070-B283-59CB-AD58E4EDCF5B}"/>
              </a:ext>
            </a:extLst>
          </p:cNvPr>
          <p:cNvSpPr>
            <a:spLocks noGrp="1"/>
          </p:cNvSpPr>
          <p:nvPr>
            <p:ph idx="1"/>
          </p:nvPr>
        </p:nvSpPr>
        <p:spPr>
          <a:xfrm>
            <a:off x="1807581" y="2005445"/>
            <a:ext cx="10018713" cy="3124201"/>
          </a:xfrm>
        </p:spPr>
        <p:txBody>
          <a:bodyPr>
            <a:normAutofit/>
          </a:bodyPr>
          <a:lstStyle/>
          <a:p>
            <a:pPr marL="0" indent="0">
              <a:buNone/>
            </a:pPr>
            <a:r>
              <a:rPr lang="en-IN" sz="2800" dirty="0"/>
              <a:t>1. Atonic constipation.</a:t>
            </a:r>
          </a:p>
          <a:p>
            <a:pPr marL="0" indent="0">
              <a:buNone/>
            </a:pPr>
            <a:r>
              <a:rPr lang="en-IN" sz="2800" dirty="0"/>
              <a:t>2.Spastic constipation.</a:t>
            </a:r>
          </a:p>
        </p:txBody>
      </p:sp>
    </p:spTree>
    <p:extLst>
      <p:ext uri="{BB962C8B-B14F-4D97-AF65-F5344CB8AC3E}">
        <p14:creationId xmlns:p14="http://schemas.microsoft.com/office/powerpoint/2010/main" val="266135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5BD01-624F-B770-60C9-10D8A1A46566}"/>
              </a:ext>
            </a:extLst>
          </p:cNvPr>
          <p:cNvSpPr>
            <a:spLocks noGrp="1"/>
          </p:cNvSpPr>
          <p:nvPr>
            <p:ph type="title"/>
          </p:nvPr>
        </p:nvSpPr>
        <p:spPr>
          <a:xfrm>
            <a:off x="1484308" y="214745"/>
            <a:ext cx="10018713" cy="1752599"/>
          </a:xfrm>
        </p:spPr>
        <p:txBody>
          <a:bodyPr/>
          <a:lstStyle/>
          <a:p>
            <a:r>
              <a:rPr lang="en-IN" b="1" u="sng" dirty="0"/>
              <a:t>ATONIC CONSTIPATION</a:t>
            </a:r>
          </a:p>
        </p:txBody>
      </p:sp>
      <p:sp>
        <p:nvSpPr>
          <p:cNvPr id="3" name="Content Placeholder 2">
            <a:extLst>
              <a:ext uri="{FF2B5EF4-FFF2-40B4-BE49-F238E27FC236}">
                <a16:creationId xmlns:a16="http://schemas.microsoft.com/office/drawing/2014/main" id="{7276F8DA-806C-AEE1-43B4-38914807EF06}"/>
              </a:ext>
            </a:extLst>
          </p:cNvPr>
          <p:cNvSpPr>
            <a:spLocks noGrp="1"/>
          </p:cNvSpPr>
          <p:nvPr>
            <p:ph idx="1"/>
          </p:nvPr>
        </p:nvSpPr>
        <p:spPr>
          <a:xfrm>
            <a:off x="1576673" y="2149764"/>
            <a:ext cx="10018713" cy="3124201"/>
          </a:xfrm>
        </p:spPr>
        <p:txBody>
          <a:bodyPr>
            <a:normAutofit lnSpcReduction="10000"/>
          </a:bodyPr>
          <a:lstStyle/>
          <a:p>
            <a:r>
              <a:rPr lang="en-US" dirty="0"/>
              <a:t>Atonic occurs when there is a lack of normal muscle tone or strength in the colon. Also, known as lazy colon or colon stasis, it may result in chronic constipation. When your intestines are backed up, as in constipation, it slows the rate in which your stomach can empty, which in turn may cause heartburn.</a:t>
            </a:r>
          </a:p>
          <a:p>
            <a:r>
              <a:rPr lang="en-US" dirty="0"/>
              <a:t>Atonic colon is essentially a "vicious circle" phenomena. Constipation can lead to reduced bowel activity, which in turn can lead to a worsening of constipation, and so on.</a:t>
            </a:r>
            <a:endParaRPr lang="en-IN" dirty="0"/>
          </a:p>
        </p:txBody>
      </p:sp>
    </p:spTree>
    <p:extLst>
      <p:ext uri="{BB962C8B-B14F-4D97-AF65-F5344CB8AC3E}">
        <p14:creationId xmlns:p14="http://schemas.microsoft.com/office/powerpoint/2010/main" val="156442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267</TotalTime>
  <Words>1304</Words>
  <Application>Microsoft Office PowerPoint</Application>
  <PresentationFormat>Widescreen</PresentationFormat>
  <Paragraphs>91</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Corbel</vt:lpstr>
      <vt:lpstr>Wingdings 3</vt:lpstr>
      <vt:lpstr>Parallax</vt:lpstr>
      <vt:lpstr>School of Health Sciences   </vt:lpstr>
      <vt:lpstr>CONSTIPATION</vt:lpstr>
      <vt:lpstr>GASTROINTESTINAL DISEASES</vt:lpstr>
      <vt:lpstr>PowerPoint Presentation</vt:lpstr>
      <vt:lpstr>CONSTIPATION</vt:lpstr>
      <vt:lpstr>PowerPoint Presentation</vt:lpstr>
      <vt:lpstr>PowerPoint Presentation</vt:lpstr>
      <vt:lpstr>TYPES OF CONSTIPATION</vt:lpstr>
      <vt:lpstr>ATONIC CONSTIPATION</vt:lpstr>
      <vt:lpstr>CAUSES </vt:lpstr>
      <vt:lpstr>SPASTIC CONSTIPATION</vt:lpstr>
      <vt:lpstr>CAUSES</vt:lpstr>
      <vt:lpstr>SYMPTOMS OF CONSTIPATION</vt:lpstr>
      <vt:lpstr>PowerPoint Presentation</vt:lpstr>
      <vt:lpstr>RISK FACTORS OF CONSTIPATION</vt:lpstr>
      <vt:lpstr>PowerPoint Presentation</vt:lpstr>
      <vt:lpstr>PowerPoint Presentation</vt:lpstr>
      <vt:lpstr>COMPLICATIONS OF CONSTIPATION</vt:lpstr>
      <vt:lpstr>PowerPoint Presentation</vt:lpstr>
      <vt:lpstr>PREVENTION</vt:lpstr>
      <vt:lpstr>PowerPoint Presentation</vt:lpstr>
      <vt:lpstr>PowerPoint Presentation</vt:lpstr>
      <vt:lpstr>DIETARY CONSIDERATION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CONSTIPATION</dc:title>
  <dc:creator>Amrendra Shakya</dc:creator>
  <cp:lastModifiedBy>USER</cp:lastModifiedBy>
  <cp:revision>13</cp:revision>
  <dcterms:created xsi:type="dcterms:W3CDTF">2022-07-10T14:36:47Z</dcterms:created>
  <dcterms:modified xsi:type="dcterms:W3CDTF">2022-09-15T08:07:31Z</dcterms:modified>
</cp:coreProperties>
</file>