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8" r:id="rId2"/>
    <p:sldId id="256" r:id="rId3"/>
    <p:sldId id="258" r:id="rId4"/>
    <p:sldId id="266" r:id="rId5"/>
    <p:sldId id="267" r:id="rId6"/>
    <p:sldId id="260" r:id="rId7"/>
    <p:sldId id="261" r:id="rId8"/>
    <p:sldId id="262" r:id="rId9"/>
    <p:sldId id="269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ental_health" TargetMode="External"/><Relationship Id="rId2" Type="http://schemas.openxmlformats.org/officeDocument/2006/relationships/hyperlink" Target="https://en.wikipedia.org/wiki/World_Health_Organizatio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Infirmity" TargetMode="External"/><Relationship Id="rId5" Type="http://schemas.openxmlformats.org/officeDocument/2006/relationships/hyperlink" Target="https://en.wikipedia.org/wiki/Disease" TargetMode="External"/><Relationship Id="rId4" Type="http://schemas.openxmlformats.org/officeDocument/2006/relationships/hyperlink" Target="https://en.wikipedia.org/wiki/Well-be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unction_(biology)" TargetMode="External"/><Relationship Id="rId2" Type="http://schemas.openxmlformats.org/officeDocument/2006/relationships/hyperlink" Target="https://en.wikipedia.org/wiki/Structu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gadvocacy.co.uk/primary-secondary-and-tertiary-car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/>
              <a:t>Presented By: </a:t>
            </a:r>
          </a:p>
          <a:p>
            <a:r>
              <a:rPr lang="en-IN" b="1" dirty="0"/>
              <a:t>		</a:t>
            </a:r>
            <a:r>
              <a:rPr lang="en-IN" b="1" dirty="0" err="1"/>
              <a:t>Dr.</a:t>
            </a:r>
            <a:r>
              <a:rPr lang="en-IN" b="1" dirty="0"/>
              <a:t> Rajesh Pratap </a:t>
            </a:r>
            <a:r>
              <a:rPr lang="en-IN" b="1" dirty="0" smtClean="0"/>
              <a:t>Singh</a:t>
            </a:r>
          </a:p>
          <a:p>
            <a:r>
              <a:rPr lang="en-IN" b="1" dirty="0" smtClean="0"/>
              <a:t>Associate Professor</a:t>
            </a:r>
            <a:endParaRPr lang="en-IN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544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ealth is better than wealth | Vocabulary | EnglishClu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33400"/>
            <a:ext cx="87598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86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ealth and Nutrition - Peak Physi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914400"/>
            <a:ext cx="822642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14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ealth Edu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81000"/>
            <a:ext cx="8150225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35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066799"/>
          </a:xfrm>
        </p:spPr>
        <p:txBody>
          <a:bodyPr/>
          <a:lstStyle/>
          <a:p>
            <a:r>
              <a:rPr lang="en-IN" dirty="0"/>
              <a:t>H</a:t>
            </a:r>
            <a:r>
              <a:rPr lang="en-IN" dirty="0" smtClean="0"/>
              <a:t>ealth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924800" cy="3733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sz="2800" dirty="0"/>
              <a:t>T</a:t>
            </a:r>
            <a:r>
              <a:rPr lang="en-IN" sz="2800" dirty="0" smtClean="0"/>
              <a:t>he </a:t>
            </a:r>
            <a:r>
              <a:rPr lang="en-IN" sz="2800" dirty="0"/>
              <a:t>condition of a person’s body or mind</a:t>
            </a:r>
          </a:p>
          <a:p>
            <a:pPr algn="just"/>
            <a:r>
              <a:rPr lang="hi-IN" sz="2800" dirty="0"/>
              <a:t>व्‍यक्ति के शरीर या मन की दशा; स्‍वास्‍थ्‍य, </a:t>
            </a:r>
            <a:r>
              <a:rPr lang="hi-IN" sz="2800" dirty="0" smtClean="0"/>
              <a:t>सेहत</a:t>
            </a:r>
            <a:endParaRPr lang="en-IN" sz="2800" dirty="0" smtClean="0"/>
          </a:p>
          <a:p>
            <a:pPr algn="just"/>
            <a:r>
              <a:rPr lang="en-IN" sz="2800" dirty="0"/>
              <a:t>T</a:t>
            </a:r>
            <a:r>
              <a:rPr lang="en-IN" sz="2800" dirty="0" smtClean="0"/>
              <a:t>he </a:t>
            </a:r>
            <a:r>
              <a:rPr lang="en-IN" sz="2800" dirty="0"/>
              <a:t>state of being well and free from illness</a:t>
            </a:r>
          </a:p>
          <a:p>
            <a:pPr algn="just"/>
            <a:r>
              <a:rPr lang="en-IN" sz="2800" dirty="0" err="1"/>
              <a:t>रोगमुक्त</a:t>
            </a:r>
            <a:r>
              <a:rPr lang="en-IN" sz="2800" dirty="0"/>
              <a:t> </a:t>
            </a:r>
            <a:r>
              <a:rPr lang="en-IN" sz="2800" dirty="0" err="1" smtClean="0"/>
              <a:t>और</a:t>
            </a:r>
            <a:r>
              <a:rPr lang="en-IN" sz="2800" dirty="0" smtClean="0"/>
              <a:t> </a:t>
            </a:r>
            <a:r>
              <a:rPr lang="hi-IN" sz="2800" dirty="0" smtClean="0"/>
              <a:t>स्‍वस्‍थ</a:t>
            </a:r>
            <a:r>
              <a:rPr lang="en-IN" sz="2800" dirty="0" smtClean="0"/>
              <a:t> </a:t>
            </a:r>
            <a:r>
              <a:rPr lang="en-IN" sz="2800" dirty="0" err="1"/>
              <a:t>होने</a:t>
            </a:r>
            <a:r>
              <a:rPr lang="en-IN" sz="2800" dirty="0"/>
              <a:t> </a:t>
            </a:r>
            <a:r>
              <a:rPr lang="en-IN" sz="2800" dirty="0" err="1"/>
              <a:t>की</a:t>
            </a:r>
            <a:r>
              <a:rPr lang="en-IN" sz="2800" dirty="0"/>
              <a:t> </a:t>
            </a:r>
            <a:r>
              <a:rPr lang="en-IN" sz="2800" dirty="0" err="1" smtClean="0"/>
              <a:t>स्थिति</a:t>
            </a:r>
            <a:endParaRPr lang="en-IN" sz="2800" dirty="0" smtClean="0"/>
          </a:p>
          <a:p>
            <a:pPr algn="just"/>
            <a:r>
              <a:rPr lang="en-IN" sz="2800" dirty="0"/>
              <a:t>T</a:t>
            </a:r>
            <a:r>
              <a:rPr lang="en-IN" sz="2800" dirty="0" smtClean="0"/>
              <a:t>he </a:t>
            </a:r>
            <a:r>
              <a:rPr lang="en-IN" sz="2800" dirty="0"/>
              <a:t>work of providing medical care</a:t>
            </a:r>
          </a:p>
          <a:p>
            <a:pPr algn="just"/>
            <a:r>
              <a:rPr lang="hi-IN" sz="2800" dirty="0"/>
              <a:t>चिकित्‍सा सुविधा उपलब्‍ध कराने का </a:t>
            </a:r>
            <a:r>
              <a:rPr lang="hi-IN" sz="2800" dirty="0" smtClean="0"/>
              <a:t>कार्य</a:t>
            </a:r>
            <a:endParaRPr lang="en-IN" sz="2800" dirty="0" smtClean="0"/>
          </a:p>
          <a:p>
            <a:pPr algn="just"/>
            <a:r>
              <a:rPr lang="en-IN" sz="2800" b="1" dirty="0"/>
              <a:t>Health</a:t>
            </a:r>
            <a:r>
              <a:rPr lang="en-IN" sz="2800" dirty="0"/>
              <a:t>, according to the </a:t>
            </a:r>
            <a:r>
              <a:rPr lang="en-IN" sz="2800" dirty="0">
                <a:hlinkClick r:id="rId2" tooltip="World Health Organization"/>
              </a:rPr>
              <a:t>World Health Organization</a:t>
            </a:r>
            <a:r>
              <a:rPr lang="en-IN" sz="2800" dirty="0"/>
              <a:t>, is "a state of complete physical, </a:t>
            </a:r>
            <a:r>
              <a:rPr lang="en-IN" sz="2800" dirty="0">
                <a:hlinkClick r:id="rId3" tooltip="Mental health"/>
              </a:rPr>
              <a:t>mental</a:t>
            </a:r>
            <a:r>
              <a:rPr lang="en-IN" sz="2800" dirty="0"/>
              <a:t> and social </a:t>
            </a:r>
            <a:r>
              <a:rPr lang="en-IN" sz="2800" dirty="0">
                <a:hlinkClick r:id="rId4" tooltip="Well-being"/>
              </a:rPr>
              <a:t>well-being</a:t>
            </a:r>
            <a:r>
              <a:rPr lang="en-IN" sz="2800" dirty="0"/>
              <a:t> and not merely the absence of </a:t>
            </a:r>
            <a:r>
              <a:rPr lang="en-IN" sz="2800" dirty="0">
                <a:hlinkClick r:id="rId5" tooltip="Disease"/>
              </a:rPr>
              <a:t>disease</a:t>
            </a:r>
            <a:r>
              <a:rPr lang="en-IN" sz="2800" dirty="0"/>
              <a:t> and </a:t>
            </a:r>
            <a:r>
              <a:rPr lang="en-IN" sz="2800" dirty="0">
                <a:hlinkClick r:id="rId6" tooltip="Infirmity"/>
              </a:rPr>
              <a:t>infirmity</a:t>
            </a:r>
            <a:r>
              <a:rPr lang="en-IN" sz="2800" dirty="0"/>
              <a:t>".</a:t>
            </a:r>
            <a:endParaRPr lang="hi-IN" sz="2800" dirty="0"/>
          </a:p>
          <a:p>
            <a:endParaRPr lang="en-IN" dirty="0"/>
          </a:p>
          <a:p>
            <a:endParaRPr lang="hi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8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 </a:t>
            </a:r>
            <a:r>
              <a:rPr lang="en-IN" b="1" dirty="0"/>
              <a:t>disease</a:t>
            </a:r>
            <a:r>
              <a:rPr lang="en-IN" dirty="0"/>
              <a:t> is an abnormal condition that negatively affects the </a:t>
            </a:r>
            <a:r>
              <a:rPr lang="en-IN" dirty="0">
                <a:hlinkClick r:id="rId2" tooltip="Structure"/>
              </a:rPr>
              <a:t>structure</a:t>
            </a:r>
            <a:r>
              <a:rPr lang="en-IN" dirty="0"/>
              <a:t> or </a:t>
            </a:r>
            <a:r>
              <a:rPr lang="en-IN" dirty="0">
                <a:hlinkClick r:id="rId3" tooltip="Function (biology)"/>
              </a:rPr>
              <a:t>function</a:t>
            </a:r>
            <a:r>
              <a:rPr lang="en-IN" dirty="0"/>
              <a:t> of all or part of an organism, and that is not due to any immediate external injury.</a:t>
            </a:r>
          </a:p>
        </p:txBody>
      </p:sp>
    </p:spTree>
    <p:extLst>
      <p:ext uri="{BB962C8B-B14F-4D97-AF65-F5344CB8AC3E}">
        <p14:creationId xmlns:p14="http://schemas.microsoft.com/office/powerpoint/2010/main" val="289788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word Health Came from old </a:t>
            </a:r>
            <a:r>
              <a:rPr lang="en-IN" dirty="0" err="1" smtClean="0"/>
              <a:t>english</a:t>
            </a:r>
            <a:r>
              <a:rPr lang="en-IN" dirty="0" smtClean="0"/>
              <a:t> word “HAL” It means safe and sound.</a:t>
            </a:r>
          </a:p>
          <a:p>
            <a:r>
              <a:rPr lang="en-IN" dirty="0" smtClean="0"/>
              <a:t>In past experts were not able to define what exactly health is. Only they express their own </a:t>
            </a:r>
            <a:r>
              <a:rPr lang="en-IN" dirty="0" err="1" smtClean="0"/>
              <a:t>openion</a:t>
            </a:r>
            <a:r>
              <a:rPr lang="en-IN" dirty="0" smtClean="0"/>
              <a:t> regarding health. These Are as follows- </a:t>
            </a:r>
          </a:p>
          <a:p>
            <a:r>
              <a:rPr lang="en-IN" dirty="0" smtClean="0"/>
              <a:t>1. As per Bio Medical Concept- </a:t>
            </a:r>
            <a:r>
              <a:rPr lang="en-IN" sz="1600" dirty="0" smtClean="0"/>
              <a:t>Absence of </a:t>
            </a:r>
            <a:r>
              <a:rPr lang="en-IN" sz="1600" dirty="0" err="1" smtClean="0"/>
              <a:t>desiese</a:t>
            </a:r>
            <a:r>
              <a:rPr lang="en-IN" sz="1600" dirty="0" smtClean="0"/>
              <a:t> from the body is health.</a:t>
            </a:r>
          </a:p>
          <a:p>
            <a:r>
              <a:rPr lang="en-IN" dirty="0" smtClean="0"/>
              <a:t>2. Physiological Concept – </a:t>
            </a:r>
            <a:r>
              <a:rPr lang="en-IN" sz="1500" dirty="0" smtClean="0"/>
              <a:t>Ability of body to work efficiently or development of physical aspect.</a:t>
            </a:r>
            <a:endParaRPr lang="en-IN" sz="1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Concept of Health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656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3. Psychological Concept – </a:t>
            </a:r>
            <a:r>
              <a:rPr lang="en-IN" sz="1600" dirty="0" smtClean="0"/>
              <a:t>Ability of the mind for the better thinking and reasoning or the development of mental capacity.</a:t>
            </a:r>
          </a:p>
          <a:p>
            <a:r>
              <a:rPr lang="en-IN" dirty="0" smtClean="0"/>
              <a:t>4. Holistic Concept _</a:t>
            </a:r>
            <a:r>
              <a:rPr lang="en-IN" dirty="0"/>
              <a:t> </a:t>
            </a:r>
            <a:r>
              <a:rPr lang="en-IN" sz="1600" dirty="0"/>
              <a:t>Ability of </a:t>
            </a:r>
            <a:r>
              <a:rPr lang="en-IN" sz="1600" dirty="0" smtClean="0"/>
              <a:t>development of </a:t>
            </a:r>
            <a:r>
              <a:rPr lang="en-IN" sz="1600" dirty="0"/>
              <a:t>Psychological </a:t>
            </a:r>
            <a:r>
              <a:rPr lang="en-IN" sz="1600" dirty="0" smtClean="0"/>
              <a:t>and so-so- </a:t>
            </a:r>
            <a:r>
              <a:rPr lang="en-IN" sz="1600" dirty="0"/>
              <a:t>Psychological </a:t>
            </a:r>
            <a:r>
              <a:rPr lang="en-IN" sz="1600" dirty="0" smtClean="0"/>
              <a:t>as well as mental aspect of the individual</a:t>
            </a:r>
            <a:r>
              <a:rPr lang="en-IN" dirty="0" smtClean="0"/>
              <a:t>.</a:t>
            </a:r>
          </a:p>
          <a:p>
            <a:r>
              <a:rPr lang="en-IN" dirty="0" smtClean="0"/>
              <a:t>Definition by WHO-</a:t>
            </a:r>
          </a:p>
          <a:p>
            <a:r>
              <a:rPr lang="en-IN" dirty="0" smtClean="0"/>
              <a:t>Health is a state of complete physical, mental and social well being and not merely the absence of disease or infirmity.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Concept of Health</a:t>
            </a:r>
          </a:p>
        </p:txBody>
      </p:sp>
    </p:spTree>
    <p:extLst>
      <p:ext uri="{BB962C8B-B14F-4D97-AF65-F5344CB8AC3E}">
        <p14:creationId xmlns:p14="http://schemas.microsoft.com/office/powerpoint/2010/main" val="209172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6391" y="1481138"/>
            <a:ext cx="5551217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Health Care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535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4582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79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7696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u="sng" dirty="0"/>
              <a:t>Types of health care</a:t>
            </a:r>
          </a:p>
          <a:p>
            <a:r>
              <a:rPr lang="en-IN" sz="1600" b="1" dirty="0"/>
              <a:t>There are three main types of health care</a:t>
            </a:r>
            <a:r>
              <a:rPr lang="en-IN" sz="1600" b="1" dirty="0" smtClean="0"/>
              <a:t>:</a:t>
            </a:r>
          </a:p>
          <a:p>
            <a:r>
              <a:rPr lang="en-IN" sz="1600" dirty="0" smtClean="0"/>
              <a:t> </a:t>
            </a:r>
            <a:r>
              <a:rPr lang="en-IN" sz="1600" dirty="0"/>
              <a:t>1. Primary Care. 2. Secondary Care. 3. Tertiary Care.</a:t>
            </a:r>
          </a:p>
          <a:p>
            <a:r>
              <a:rPr lang="en-IN" sz="1600" b="1" dirty="0"/>
              <a:t>Primary Care</a:t>
            </a:r>
          </a:p>
          <a:p>
            <a:r>
              <a:rPr lang="en-IN" sz="1600" dirty="0"/>
              <a:t>Primary care is the first point of contact for the majority of people. For example, GPs, dentists, and community pharmacists work in primary care. GP stands for </a:t>
            </a:r>
            <a:r>
              <a:rPr lang="en-IN" sz="1600" b="1" dirty="0"/>
              <a:t>G</a:t>
            </a:r>
            <a:r>
              <a:rPr lang="en-IN" sz="1600" dirty="0"/>
              <a:t>eneral </a:t>
            </a:r>
            <a:r>
              <a:rPr lang="en-IN" sz="1600" b="1" dirty="0"/>
              <a:t>P</a:t>
            </a:r>
            <a:r>
              <a:rPr lang="en-IN" sz="1600" dirty="0"/>
              <a:t>ractitioner.</a:t>
            </a:r>
          </a:p>
          <a:p>
            <a:r>
              <a:rPr lang="en-IN" sz="1600" dirty="0"/>
              <a:t>We also refer to general practitioners as family physicians or primary care physicians.</a:t>
            </a:r>
          </a:p>
          <a:p>
            <a:r>
              <a:rPr lang="en-IN" sz="1600" dirty="0"/>
              <a:t>Nurse practitioners and some other types of nurses are also primary care professionals.</a:t>
            </a:r>
          </a:p>
          <a:p>
            <a:r>
              <a:rPr lang="en-IN" sz="1600" b="1" dirty="0"/>
              <a:t>Secondary care</a:t>
            </a:r>
          </a:p>
          <a:p>
            <a:r>
              <a:rPr lang="en-IN" sz="1600" dirty="0"/>
              <a:t>After patients have seen a primary care provider, they may then see a secondary care professional. This person may be a specialist.</a:t>
            </a:r>
          </a:p>
          <a:p>
            <a:r>
              <a:rPr lang="en-IN" sz="1600" dirty="0"/>
              <a:t>For example, if you suffer from mild chest pains, you may first see your GP. The GP may then refer you to a cardiologist. The cardiologist works in secondary care.</a:t>
            </a:r>
          </a:p>
          <a:p>
            <a:r>
              <a:rPr lang="en-IN" sz="1600" dirty="0"/>
              <a:t>Psychiatrists, neurologists, and endocrinologists are examples of secondary care professionals.</a:t>
            </a:r>
          </a:p>
          <a:p>
            <a:r>
              <a:rPr lang="en-IN" sz="1600" dirty="0"/>
              <a:t>Often, the primary care professional refers the patient to a secondary care professional. More secondary care cases take place in a hospital than primary are cases</a:t>
            </a:r>
            <a:r>
              <a:rPr lang="en-IN" sz="1600" dirty="0" smtClean="0"/>
              <a:t>.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36069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166843"/>
            <a:ext cx="800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Tertiary care</a:t>
            </a:r>
          </a:p>
          <a:p>
            <a:r>
              <a:rPr lang="en-IN" sz="2400" dirty="0"/>
              <a:t>Let’s suppose the cardiologist decides that the patient with mild chest pains needs heart surgery. The operation will take place in a hospital. The patient will be hospitalized. The operation and hospital stay form part of tertiary care.</a:t>
            </a:r>
          </a:p>
          <a:p>
            <a:r>
              <a:rPr lang="en-IN" sz="2400" dirty="0">
                <a:hlinkClick r:id="rId2"/>
              </a:rPr>
              <a:t>According to</a:t>
            </a:r>
            <a:r>
              <a:rPr lang="en-IN" sz="2400" dirty="0"/>
              <a:t> </a:t>
            </a:r>
            <a:r>
              <a:rPr lang="en-IN" sz="2400" i="1" dirty="0"/>
              <a:t>Dumfries and Galloway Advocacy Service:</a:t>
            </a:r>
            <a:endParaRPr lang="en-IN" sz="2400" dirty="0"/>
          </a:p>
          <a:p>
            <a:r>
              <a:rPr lang="en-IN" sz="2400" dirty="0"/>
              <a:t>“Tertiary care requires professionals, usually surgeons, with specific expertise in a given field, to carry out investigation and treatment for the patient. Examples include neurosurgery, cardiac surgery, and cancer management.”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2369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</TotalTime>
  <Words>320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Health</vt:lpstr>
      <vt:lpstr>Health</vt:lpstr>
      <vt:lpstr>PowerPoint Presentation</vt:lpstr>
      <vt:lpstr>Concept of Health</vt:lpstr>
      <vt:lpstr>Concept of Health</vt:lpstr>
      <vt:lpstr>Health Care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</dc:title>
  <dc:creator>Admin</dc:creator>
  <cp:lastModifiedBy>Admin</cp:lastModifiedBy>
  <cp:revision>10</cp:revision>
  <dcterms:created xsi:type="dcterms:W3CDTF">2006-08-16T00:00:00Z</dcterms:created>
  <dcterms:modified xsi:type="dcterms:W3CDTF">2022-08-27T07:21:46Z</dcterms:modified>
</cp:coreProperties>
</file>