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2"/>
  </p:notesMasterIdLst>
  <p:sldIdLst>
    <p:sldId id="29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4" r:id="rId19"/>
    <p:sldId id="279" r:id="rId20"/>
    <p:sldId id="277" r:id="rId21"/>
    <p:sldId id="276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92" r:id="rId30"/>
    <p:sldId id="293" r:id="rId3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91" d="100"/>
          <a:sy n="91" d="100"/>
        </p:scale>
        <p:origin x="8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BA05-ED93-5ECA-D2C8-AB453C56C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CE02F-5808-5A3A-00DD-7B2074FD4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44643-FEEF-9735-CD23-675133A9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B898-4899-4728-A60E-4A566546D8A9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3F16A-D879-4840-BE30-6E8B2CEF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8835-4497-27C5-FA95-EAF54E32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3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17E5-7529-16F1-A5D8-7A600105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D99BE-2098-136C-349F-B4DC3AC55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8200E-8BAF-E097-5C23-76023099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3119-092F-412C-AE73-1E035E7E5330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DF036-5850-6498-8DD7-9EE21E83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70BD2-A311-ABE4-E979-C37C8DCC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5E22F-7B93-C959-0A66-C95DE026D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EE339-FB99-2C93-FE6D-660D814F8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BA638-1891-81CC-D2FA-5BDF6597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C563-3F2A-4CF7-991B-92A1AE956C56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37F93-411F-E46F-BE43-84CE276F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0F1DF-AEB8-5BF1-8F98-F0A772B2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52CF74F6-5CAA-790D-4CFC-62C66B3141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75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3B7B-4BA4-933A-B2EC-F373B1ED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75018-38BC-739A-C411-CC285D6E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1418A-8870-C926-BF40-F8BCCBBE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4458-BAC8-42DD-8261-32B5A6A512D6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EC325-6C7E-A981-2A64-E0270697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25590-6777-3AFB-D58E-FA938B0D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8769-3FF6-F2ED-0605-1C6E6861C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E1F5C-C2ED-5F59-A189-B36D75DF2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4818B-BC93-C9A5-9D70-2A082190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D55A-7309-4FD5-B4E7-E93128AD3FEB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2068E-5C8B-F223-2FD8-583781F1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1EFAE-0DA5-45AE-542B-9D8DCB22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E6E6-8678-1C6E-ECA7-D3D1034E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10E37-D7B3-E632-2A00-1343C85C7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3FAF-BA47-7AE8-95DC-F9F703304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A18DB-8B34-9F51-052C-4BA5BEF83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143E-54A3-4895-800E-873E28921BCE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1E18A-FD2B-2C31-C705-F4B1F436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76579-B229-7F4B-919E-8505FA46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ACC0-7020-D736-B6A9-24AF6459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A15FC-347B-29F3-3343-D03AD534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58398-252E-A6F8-2AC8-4FE8E4B3C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5395D-CAA3-F712-9BB8-F80861EEB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EBB27-70E7-20AD-5CA9-C6FB568B8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E4A44-435B-EC87-E719-F9984989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7B-82BB-47D2-8174-D5CE79D44FB1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4A2B2-BEA2-C5E0-425D-E6D81ADB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4AA45-308E-512A-4210-FD090616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1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9477-9131-CDBD-47BF-0FDE81C1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859006-CA2A-7AE9-2C91-E14BED81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BA29-3D5E-48F9-9E0D-DE5B51506B87}" type="datetime1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EF6EF-B49C-F0C1-6588-3B941DCE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FF41A-5FC1-EC09-2871-6261679B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FF1279-7520-A8F5-E280-5EB58084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911B-F9CF-4C7C-967A-A26102BFA8C8}" type="datetime1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50C60-8ECB-4C5E-AD1A-2E0CF1AA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6BFC0-976F-DDBC-7BDA-85B485A1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5911E-84A4-C3E8-A370-3394F614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16F3-15AC-EA26-319F-8321D0384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913AE-5463-6A4D-0C9F-57A44DF13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79CE4-12A9-CB5B-92C5-AE90C0CD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86B7-91D6-4439-8FC0-7A30CA155AA4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AE8AB-A301-3B13-EB82-97914144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85203-670A-83A4-EAA4-F2D9D710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09263-A9FD-4634-AFD2-DA4B7832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46FBF-6CFE-2F13-70D6-D7B75D1A1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C2694-E050-D672-2D7C-E4A316F66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D7C4A-B248-96AF-CC44-1F2EA33C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ADE6-AE25-4AEF-8E32-E1830E8C6525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CE64-6BE5-746A-AB07-C9268BD4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87238-AF5D-C35E-699C-572B2B57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54803D-3A46-9E04-FCA5-D245AB1E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8DDE-1C9A-7E65-054F-D166313EB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7BDF0-DBD7-43C0-6073-C70333885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DE11-33CC-40BE-ABDF-E62FE442B01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58737-1B4E-9CDB-A8B2-484BE1C6D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7CAC9-10F6-1164-F840-8DAF0052D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CF023-EC8A-FA07-3DD9-82241C39BCF8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4BA998-3836-FAF2-9EDF-9B241C58686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B26A-16AD-6684-0163-33D3525D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015" y="1808225"/>
            <a:ext cx="7886700" cy="994172"/>
          </a:xfrm>
        </p:spPr>
        <p:txBody>
          <a:bodyPr/>
          <a:lstStyle/>
          <a:p>
            <a:r>
              <a:rPr lang="en-US" dirty="0" err="1"/>
              <a:t>Hypersenstivity</a:t>
            </a:r>
            <a:r>
              <a:rPr lang="en-US" dirty="0"/>
              <a:t> Reactions Part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076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52351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effectLst/>
              </a:rPr>
              <a:t>Experiments to demonstrate</a:t>
            </a:r>
            <a:br>
              <a:rPr lang="en-IN" b="1" dirty="0">
                <a:effectLst/>
              </a:rPr>
            </a:br>
            <a:r>
              <a:rPr lang="en-IN" b="1" dirty="0">
                <a:effectLst/>
              </a:rPr>
              <a:t> type I hypersensitivity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/>
              <a:t>P-K reaction</a:t>
            </a:r>
            <a:endParaRPr lang="en-US" dirty="0"/>
          </a:p>
          <a:p>
            <a:r>
              <a:rPr lang="en-IN" i="1" dirty="0"/>
              <a:t>Schultz Dale phenomenon</a:t>
            </a:r>
            <a:endParaRPr lang="en-US" dirty="0"/>
          </a:p>
          <a:p>
            <a:r>
              <a:rPr lang="en-IN" i="1" dirty="0"/>
              <a:t>Theobald smith phenomenon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9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P-K reaction-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12215"/>
          </a:xfrm>
        </p:spPr>
        <p:txBody>
          <a:bodyPr>
            <a:normAutofit lnSpcReduction="10000"/>
          </a:bodyPr>
          <a:lstStyle/>
          <a:p>
            <a:pPr lvl="0"/>
            <a:r>
              <a:rPr lang="en-IN" sz="2700" dirty="0" err="1"/>
              <a:t>K.Prausnitz</a:t>
            </a:r>
            <a:r>
              <a:rPr lang="en-IN" sz="2700" dirty="0"/>
              <a:t> and </a:t>
            </a:r>
            <a:r>
              <a:rPr lang="en-IN" sz="2700" dirty="0" err="1"/>
              <a:t>H.Kustner</a:t>
            </a:r>
            <a:r>
              <a:rPr lang="en-IN" sz="2700" dirty="0"/>
              <a:t> (1921).</a:t>
            </a:r>
          </a:p>
          <a:p>
            <a:pPr marL="0" lvl="0" indent="0" algn="ctr">
              <a:buNone/>
            </a:pPr>
            <a:r>
              <a:rPr lang="en-IN" sz="2700" dirty="0"/>
              <a:t>Injected serum from an allergic person into a </a:t>
            </a:r>
            <a:r>
              <a:rPr lang="en-IN" sz="2700" dirty="0" err="1"/>
              <a:t>nonallergic</a:t>
            </a:r>
            <a:r>
              <a:rPr lang="en-IN" sz="2700" dirty="0"/>
              <a:t> individual </a:t>
            </a:r>
            <a:r>
              <a:rPr lang="en-IN" sz="2700" dirty="0" err="1"/>
              <a:t>intradermally</a:t>
            </a:r>
            <a:r>
              <a:rPr lang="en-IN" sz="2700" dirty="0"/>
              <a:t>.</a:t>
            </a:r>
          </a:p>
          <a:p>
            <a:pPr marL="0" lvl="0" indent="0" algn="ctr">
              <a:buNone/>
            </a:pPr>
            <a:r>
              <a:rPr lang="en-IN" sz="2700" dirty="0"/>
              <a:t>when the appropriate antigen was injected at the same site, a wheal and flare reaction (analogous to hives) developed at the site</a:t>
            </a:r>
          </a:p>
          <a:p>
            <a:pPr marL="0" lvl="0" indent="0" algn="ctr">
              <a:buNone/>
            </a:pPr>
            <a:r>
              <a:rPr lang="en-IN" sz="2700" dirty="0"/>
              <a:t>first to demonstrate - antibodies in the serum are responsible for the allergy and it is transferable from one person to another.</a:t>
            </a:r>
            <a:endParaRPr lang="en-US" sz="2700" dirty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422716" y="2419045"/>
            <a:ext cx="45719" cy="152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29057" y="3335275"/>
            <a:ext cx="45719" cy="152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9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P-K reaction-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8" y="1055138"/>
            <a:ext cx="9144000" cy="3722562"/>
          </a:xfrm>
        </p:spPr>
        <p:txBody>
          <a:bodyPr>
            <a:normAutofit/>
          </a:bodyPr>
          <a:lstStyle/>
          <a:p>
            <a:pPr lvl="0"/>
            <a:r>
              <a:rPr lang="en-IN" sz="2800" dirty="0"/>
              <a:t>Wheal and flare response occurs in three stages: 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800" dirty="0"/>
              <a:t>Appearance of an erythematous area at the site of injury.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800" dirty="0"/>
              <a:t>Development of a flare (erythema) surrounding the site. 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800" dirty="0"/>
              <a:t>Wheal (swelling &amp; congestion) forms at the site as fluid leaks under the skin from the surrounding capillaries.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441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Schultz Dale phenomenon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79" y="1103610"/>
            <a:ext cx="8931966" cy="3606010"/>
          </a:xfrm>
        </p:spPr>
        <p:txBody>
          <a:bodyPr/>
          <a:lstStyle/>
          <a:p>
            <a:r>
              <a:rPr lang="en-IN" sz="2600" dirty="0"/>
              <a:t>Demonstrate anaphylaxis in vitro.</a:t>
            </a:r>
          </a:p>
          <a:p>
            <a:r>
              <a:rPr lang="en-IN" sz="2600" dirty="0"/>
              <a:t>By exposing isolated tissues such as intestine or muscle segments of sensitized guinea pigs to the allergens.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7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effectLst/>
              </a:rPr>
              <a:t>Mechanism of type I hypersensitivity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dirty="0"/>
              <a:t>Sensitization phase</a:t>
            </a:r>
          </a:p>
          <a:p>
            <a:r>
              <a:rPr lang="en-IN" sz="2600" dirty="0"/>
              <a:t>Effector phase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Both occurring with an interval of 2-3 weeks.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35239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Sensitisation phase</a:t>
            </a:r>
            <a:r>
              <a:rPr lang="en-IN" dirty="0"/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3" y="1084155"/>
            <a:ext cx="8969962" cy="3683108"/>
          </a:xfrm>
        </p:spPr>
        <p:txBody>
          <a:bodyPr>
            <a:normAutofit/>
          </a:bodyPr>
          <a:lstStyle/>
          <a:p>
            <a:pPr lvl="0"/>
            <a:r>
              <a:rPr lang="en-IN" sz="2700" dirty="0"/>
              <a:t>Sensitisation is most effective - allergen is introduced parenterally but may occur by any route, including ingestion or inhalation. </a:t>
            </a:r>
            <a:endParaRPr lang="en-US" sz="2700" dirty="0"/>
          </a:p>
          <a:p>
            <a:pPr lvl="0"/>
            <a:r>
              <a:rPr lang="en-IN" sz="2700" dirty="0"/>
              <a:t>In susceptible individuals, very minute doses can be sufficient to sensitise the host. </a:t>
            </a:r>
            <a:endParaRPr lang="en-US" sz="2700" dirty="0"/>
          </a:p>
          <a:p>
            <a:pPr lvl="0"/>
            <a:r>
              <a:rPr lang="en-IN" sz="2700" dirty="0"/>
              <a:t>Allergen is processed by the antigen presenting cells and the antigenic peptides are presented to the CD4 helper T cells.</a:t>
            </a: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75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Sensitisation phase</a:t>
            </a:r>
            <a:r>
              <a:rPr lang="en-IN" dirty="0"/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84155"/>
            <a:ext cx="8856890" cy="3683108"/>
          </a:xfrm>
        </p:spPr>
        <p:txBody>
          <a:bodyPr>
            <a:normAutofit/>
          </a:bodyPr>
          <a:lstStyle/>
          <a:p>
            <a:pPr lvl="0"/>
            <a:r>
              <a:rPr lang="en-IN" sz="2600" dirty="0"/>
              <a:t>Activated T</a:t>
            </a:r>
            <a:r>
              <a:rPr lang="en-IN" sz="2600" baseline="-25000" dirty="0"/>
              <a:t>H</a:t>
            </a:r>
            <a:r>
              <a:rPr lang="en-IN" sz="2600" dirty="0"/>
              <a:t> cells are differentiated into T</a:t>
            </a:r>
            <a:r>
              <a:rPr lang="en-IN" sz="2600" baseline="-25000" dirty="0"/>
              <a:t>H</a:t>
            </a:r>
            <a:r>
              <a:rPr lang="en-IN" sz="2600" dirty="0"/>
              <a:t>2 cells which in turn secrete interleukin 4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IN" sz="2600" dirty="0"/>
              <a:t>induces the B cells to differentiate into </a:t>
            </a:r>
            <a:r>
              <a:rPr lang="en-IN" sz="2600" dirty="0" err="1"/>
              <a:t>IgE</a:t>
            </a:r>
            <a:r>
              <a:rPr lang="en-IN" sz="2600" dirty="0"/>
              <a:t> producing plasma cells and memory cells.</a:t>
            </a:r>
            <a:endParaRPr lang="en-US" sz="2600" dirty="0"/>
          </a:p>
          <a:p>
            <a:pPr lvl="0"/>
            <a:r>
              <a:rPr lang="en-IN" sz="2600" dirty="0"/>
              <a:t>Secreted </a:t>
            </a:r>
            <a:r>
              <a:rPr lang="en-IN" sz="2600" dirty="0" err="1"/>
              <a:t>IgE</a:t>
            </a:r>
            <a:r>
              <a:rPr lang="en-IN" sz="2600" dirty="0"/>
              <a:t> migrate to the target sites, and coat on the surface of mast cells and basophils. </a:t>
            </a:r>
          </a:p>
          <a:p>
            <a:pPr lvl="0"/>
            <a:r>
              <a:rPr lang="en-IN" sz="2600" dirty="0"/>
              <a:t>Fc region (the C</a:t>
            </a:r>
            <a:r>
              <a:rPr lang="en-IN" sz="2600" baseline="-25000" dirty="0"/>
              <a:t>H</a:t>
            </a:r>
            <a:r>
              <a:rPr lang="en-IN" sz="2600" dirty="0"/>
              <a:t>3 and C</a:t>
            </a:r>
            <a:r>
              <a:rPr lang="en-IN" sz="2600" baseline="-25000" dirty="0"/>
              <a:t>H</a:t>
            </a:r>
            <a:r>
              <a:rPr lang="en-IN" sz="2600" dirty="0"/>
              <a:t>4 domains) of </a:t>
            </a:r>
            <a:r>
              <a:rPr lang="en-IN" sz="2600" dirty="0" err="1"/>
              <a:t>IgE</a:t>
            </a:r>
            <a:r>
              <a:rPr lang="en-IN" sz="2600" dirty="0"/>
              <a:t> binds to high affinity Fc</a:t>
            </a:r>
            <a:r>
              <a:rPr lang="en-IN" sz="2600" baseline="-25000" dirty="0"/>
              <a:t> </a:t>
            </a:r>
            <a:r>
              <a:rPr lang="en-IN" sz="2600" dirty="0"/>
              <a:t>receptors (</a:t>
            </a:r>
            <a:r>
              <a:rPr lang="en-IN" sz="2600" i="1" dirty="0"/>
              <a:t>e.g.</a:t>
            </a:r>
            <a:r>
              <a:rPr lang="en-IN" sz="2600" dirty="0"/>
              <a:t> FcεR1) present on mast cell surface.</a:t>
            </a:r>
            <a:endParaRPr lang="en-US" sz="2600" dirty="0"/>
          </a:p>
          <a:p>
            <a:pPr lvl="0"/>
            <a:r>
              <a:rPr lang="en-IN" sz="2600" dirty="0"/>
              <a:t>Such sensitized mast cells (coated with </a:t>
            </a:r>
            <a:r>
              <a:rPr lang="en-IN" sz="2600" dirty="0" err="1"/>
              <a:t>IgE</a:t>
            </a:r>
            <a:r>
              <a:rPr lang="en-IN" sz="2600" dirty="0"/>
              <a:t>) will be waiting for interaction with the subsequent antigenic challenge.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72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Effector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4155"/>
            <a:ext cx="9000445" cy="3778170"/>
          </a:xfrm>
        </p:spPr>
        <p:txBody>
          <a:bodyPr>
            <a:normAutofit lnSpcReduction="10000"/>
          </a:bodyPr>
          <a:lstStyle/>
          <a:p>
            <a:r>
              <a:rPr lang="en-IN" sz="2700" dirty="0"/>
              <a:t>When the same allergen is introduced subsequently (shocking dose), it directly encounters with the Fab region of </a:t>
            </a:r>
            <a:r>
              <a:rPr lang="en-IN" sz="2700" dirty="0" err="1"/>
              <a:t>IgE</a:t>
            </a:r>
            <a:r>
              <a:rPr lang="en-IN" sz="2700" dirty="0"/>
              <a:t> coated on mast cells.</a:t>
            </a:r>
            <a:endParaRPr lang="en-US" sz="2700" dirty="0"/>
          </a:p>
          <a:p>
            <a:pPr lvl="0"/>
            <a:r>
              <a:rPr lang="en-IN" sz="2700" dirty="0" err="1"/>
              <a:t>IgE</a:t>
            </a:r>
            <a:r>
              <a:rPr lang="en-IN" sz="2700" dirty="0"/>
              <a:t> Cross linkage initiates degranulation-Allergen bound to </a:t>
            </a:r>
            <a:r>
              <a:rPr lang="en-IN" sz="2700" dirty="0" err="1"/>
              <a:t>IgE</a:t>
            </a:r>
            <a:r>
              <a:rPr lang="en-IN" sz="2700" dirty="0"/>
              <a:t> triggers the mast cells (and basophils) activation and degranulation. Granules in turn release a number of pharmacologically active chemical mediators that lead to the various manifestations of type-1 reaction.</a:t>
            </a:r>
            <a:endParaRPr lang="en-US" sz="2700" dirty="0"/>
          </a:p>
          <a:p>
            <a:pPr lvl="0"/>
            <a:r>
              <a:rPr lang="en-IN" sz="2700" dirty="0"/>
              <a:t>The memory B cells further differentiate into plasma cells that supply the </a:t>
            </a:r>
            <a:r>
              <a:rPr lang="en-IN" sz="2700" dirty="0" err="1"/>
              <a:t>IgE</a:t>
            </a:r>
            <a:r>
              <a:rPr lang="en-IN" sz="2700" dirty="0"/>
              <a:t>.</a:t>
            </a: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31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Effector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4700"/>
            <a:ext cx="4572000" cy="3996407"/>
          </a:xfrm>
        </p:spPr>
        <p:txBody>
          <a:bodyPr>
            <a:normAutofit/>
          </a:bodyPr>
          <a:lstStyle/>
          <a:p>
            <a:pPr lvl="0"/>
            <a:r>
              <a:rPr lang="en-IN" sz="2500" b="1" dirty="0"/>
              <a:t>Degranulation in two phases</a:t>
            </a:r>
            <a:r>
              <a:rPr lang="en-IN" sz="25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dirty="0"/>
              <a:t>Primary mediators- The preformed chemical mediators which are already synthesized by mast cells, are immediately released. 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37406"/>
              </p:ext>
            </p:extLst>
          </p:nvPr>
        </p:nvGraphicFramePr>
        <p:xfrm>
          <a:off x="4724705" y="1155294"/>
          <a:ext cx="4350286" cy="342641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673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Primary Mediators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Action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Histamine, Heparin  and </a:t>
                      </a:r>
                      <a:endParaRPr lang="en-US" sz="150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Serotonin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↑Vascular permeability </a:t>
                      </a:r>
                      <a:endParaRPr lang="en-US" sz="1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↑Smooth-muscle contraction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Eosinophil chemotactic factor (ECF-A)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Eosinophil chemotaxis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Neutrophil chemotactic factor (NCF-A)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Neutrophil chemotaxis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Proteases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Bronchial mucus secretion; Degradation of blood-vessel basement membrane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356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Effector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44700"/>
            <a:ext cx="9000445" cy="3996407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IN" sz="2400" dirty="0"/>
              <a:t>Secondary mediators are those which the mast cells synthesize and release</a:t>
            </a:r>
            <a:endParaRPr lang="en-US" sz="25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07472"/>
              </p:ext>
            </p:extLst>
          </p:nvPr>
        </p:nvGraphicFramePr>
        <p:xfrm>
          <a:off x="433170" y="1865868"/>
          <a:ext cx="8246070" cy="269877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069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Secondary Mediators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Action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Platelet-activating factor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Platelet aggregation and degranulation; 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Contraction of pulmonary smooth muscles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Leukotrienes (slow reactive substance of anaphylaxis, SRS-A)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↑ Vascular permeability; Contraction of pulmonary smooth muscles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Prostaglandins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↑Vasodilation; Contraction of pulmonary smooth muscles; Platelet aggregation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Bradykinin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↑Vascular permeability;  Smooth-muscle contraction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Cytokines</a:t>
                      </a:r>
                      <a:endParaRPr lang="en-US" sz="1500" b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b="0" dirty="0">
                          <a:effectLst/>
                        </a:rPr>
                        <a:t>(IL-1 and TNF-α)</a:t>
                      </a:r>
                      <a:endParaRPr lang="en-US" sz="15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Systemic anaphylaxis; ↑ Expression of cell adhesion molecules  (CAMs) on </a:t>
                      </a:r>
                      <a:r>
                        <a:rPr lang="en-IN" sz="1500" dirty="0" err="1">
                          <a:effectLst/>
                        </a:rPr>
                        <a:t>venular</a:t>
                      </a:r>
                      <a:r>
                        <a:rPr lang="en-IN" sz="1500" dirty="0">
                          <a:effectLst/>
                        </a:rPr>
                        <a:t> endothelial cells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2703" marR="527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84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effectLst/>
              </a:rPr>
            </a:br>
            <a:br>
              <a:rPr lang="en-IN" b="1" dirty="0">
                <a:effectLst/>
              </a:rPr>
            </a:br>
            <a:r>
              <a:rPr lang="en-IN" b="1" dirty="0"/>
              <a:t>Definition</a:t>
            </a:r>
            <a:br>
              <a:rPr lang="en-US" dirty="0"/>
            </a:b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502815"/>
            <a:ext cx="8704185" cy="1498054"/>
          </a:xfrm>
        </p:spPr>
        <p:txBody>
          <a:bodyPr/>
          <a:lstStyle/>
          <a:p>
            <a:r>
              <a:rPr lang="en-IN" dirty="0"/>
              <a:t>Injurious consequences in the sensitised host, following subsequent contact with specific antigens.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0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Effector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065"/>
            <a:ext cx="9144000" cy="3512209"/>
          </a:xfrm>
        </p:spPr>
        <p:txBody>
          <a:bodyPr>
            <a:normAutofit/>
          </a:bodyPr>
          <a:lstStyle/>
          <a:p>
            <a:pPr lvl="0"/>
            <a:r>
              <a:rPr lang="en-IN" sz="2600" b="1" dirty="0"/>
              <a:t>Pharmacological actions: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Chemical mediators - ↑bronchial and other smooth muscle contraction, ↑increased vascular permeability and vasodilation.</a:t>
            </a:r>
            <a:endParaRPr lang="en-US" sz="2600" dirty="0"/>
          </a:p>
          <a:p>
            <a:pPr lvl="0"/>
            <a:r>
              <a:rPr lang="en-IN" sz="2600" b="1" dirty="0"/>
              <a:t>Symptoms: </a:t>
            </a:r>
            <a:r>
              <a:rPr lang="en-IN" sz="2600" dirty="0"/>
              <a:t>Breathlessness, hypotension and shock leading to death at times.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52351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effectLst/>
              </a:rPr>
              <a:t>Manifestations of Type-I Reaction-</a:t>
            </a:r>
            <a:br>
              <a:rPr lang="en-IN" b="1" dirty="0">
                <a:effectLst/>
              </a:rPr>
            </a:br>
            <a:r>
              <a:rPr lang="en-IN" sz="3100" b="1" i="1" dirty="0">
                <a:effectLst/>
              </a:rPr>
              <a:t>Immediate Manifestations</a:t>
            </a:r>
            <a:br>
              <a:rPr lang="en-US" sz="2700" dirty="0">
                <a:effectLst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11" y="1005006"/>
            <a:ext cx="9094978" cy="3620422"/>
          </a:xfrm>
        </p:spPr>
        <p:txBody>
          <a:bodyPr>
            <a:normAutofit/>
          </a:bodyPr>
          <a:lstStyle/>
          <a:p>
            <a:r>
              <a:rPr lang="en-IN" sz="2600" b="1" dirty="0"/>
              <a:t>Systemic anaphylaxis: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Acute medical emergency condition, characterized by severe dyspnoea, hypotension, and vascular collapse leading to death.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Occurs within minutes of exposure to allergen and unless treated promptly, may lead to fatality.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Epinephrine (adrenalin) is the drug of choice for systemic anaphylactic reactions.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70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Localized anaphylaxis (atopy)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73524"/>
            <a:ext cx="9000445" cy="3788801"/>
          </a:xfrm>
        </p:spPr>
        <p:txBody>
          <a:bodyPr>
            <a:normAutofit/>
          </a:bodyPr>
          <a:lstStyle/>
          <a:p>
            <a:r>
              <a:rPr lang="en-IN" sz="1800" dirty="0"/>
              <a:t>Reaction is limited to a specific target tissue or organ, mostly the epithelial surfaces at the entry sites of allergen. </a:t>
            </a:r>
          </a:p>
          <a:p>
            <a:r>
              <a:rPr lang="en-IN" sz="1800" dirty="0"/>
              <a:t>These allergies afflict more than 20% of people. </a:t>
            </a:r>
          </a:p>
          <a:p>
            <a:r>
              <a:rPr lang="en-IN" sz="1800" dirty="0"/>
              <a:t>Almost always run in families (i.e. inherited) </a:t>
            </a:r>
          </a:p>
          <a:p>
            <a:r>
              <a:rPr lang="en-IN" sz="1800" dirty="0"/>
              <a:t>Examples include</a:t>
            </a:r>
            <a:r>
              <a:rPr lang="en-US" sz="18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b="1" dirty="0"/>
              <a:t>Allergic rhinitis (or hay fever):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N" sz="1800" dirty="0"/>
              <a:t>Most common atopic disorder.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N" sz="1800" dirty="0"/>
              <a:t>Affects 10% of the population.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N" sz="1800" dirty="0"/>
              <a:t>Results from exposure to airborne allergens with the conjunctiva and nasal mucosa leading to appearance of various symptoms such as ↑watery secretions of the conjunctiva, nasal mucosa, and upper respiratory tract, as well as sneezing and coughing.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1496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70" y="200272"/>
            <a:ext cx="7886700" cy="994172"/>
          </a:xfrm>
        </p:spPr>
        <p:txBody>
          <a:bodyPr>
            <a:normAutofit/>
          </a:bodyPr>
          <a:lstStyle/>
          <a:p>
            <a:r>
              <a:rPr lang="en-IN" b="1" dirty="0"/>
              <a:t>Localized anaphylaxis (atopy)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73524"/>
            <a:ext cx="9000445" cy="3788801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IN" sz="2000" b="1" dirty="0"/>
              <a:t>Asthma: </a:t>
            </a:r>
            <a:r>
              <a:rPr lang="en-IN" sz="2000" dirty="0"/>
              <a:t>Second most common atopic manifestation.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N" sz="2000" dirty="0"/>
              <a:t> Differs from hay fever in involvement of lower respiratory mucosa, resulting in contraction of the bronchial smooth muscles and airway </a:t>
            </a:r>
            <a:r>
              <a:rPr lang="en-IN" sz="2000" dirty="0" err="1"/>
              <a:t>edema</a:t>
            </a:r>
            <a:r>
              <a:rPr lang="en-IN" sz="2000" dirty="0"/>
              <a:t>, ↑mucus secretion; all together leading to bronchoconstriction and dyspnoea.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N" sz="2000" dirty="0"/>
              <a:t>The stimulus may or may not be an allergen.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N" sz="2000" dirty="0"/>
              <a:t> Accordingly asthma can be classified as-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v"/>
            </a:pPr>
            <a:r>
              <a:rPr lang="en-IN" sz="2000" i="1" dirty="0"/>
              <a:t>Allergic asthma</a:t>
            </a:r>
            <a:r>
              <a:rPr lang="en-IN" sz="2000" dirty="0"/>
              <a:t>- Induced by airborne or blood-borne allergens, such as pollens, dust, fumes, insect products, or viral antigens.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v"/>
            </a:pPr>
            <a:r>
              <a:rPr lang="en-IN" sz="2000" i="1" dirty="0"/>
              <a:t>Intrinsic asthma</a:t>
            </a:r>
            <a:r>
              <a:rPr lang="en-IN" sz="2000" dirty="0"/>
              <a:t>- It is independent of allergen stimulation; induced by exercise or cold.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60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Localized anaphylaxis (atopy)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9" y="1093882"/>
            <a:ext cx="9000445" cy="3673381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IN" sz="2400" b="1" dirty="0"/>
              <a:t>Food allergy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b="1" dirty="0"/>
              <a:t>Atopic dermatitis (allergic eczema)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b="1" dirty="0"/>
              <a:t>Drug allergy-</a:t>
            </a:r>
            <a:r>
              <a:rPr lang="en-IN" sz="2400" dirty="0"/>
              <a:t> Various drugs (such as penicillin, sulphonamides, etc.) may produce type-I hypersensitivity responses which may be either local reactions or even sometimes produce systemic anaphylaxis.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6839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1670" y="252351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effectLst/>
              </a:rPr>
              <a:t>Manifestations of Type-I Reaction-</a:t>
            </a:r>
            <a:br>
              <a:rPr lang="en-IN" b="1" dirty="0">
                <a:effectLst/>
              </a:rPr>
            </a:br>
            <a:r>
              <a:rPr lang="en-IN" sz="3100" b="1" i="1" dirty="0"/>
              <a:t>Late</a:t>
            </a:r>
            <a:r>
              <a:rPr lang="en-IN" sz="3100" b="1" i="1" dirty="0">
                <a:effectLst/>
              </a:rPr>
              <a:t> Manifestations</a:t>
            </a:r>
            <a:br>
              <a:rPr lang="en-US" sz="2700" dirty="0">
                <a:effectLst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1" y="1197405"/>
            <a:ext cx="8953444" cy="3512209"/>
          </a:xfrm>
        </p:spPr>
        <p:txBody>
          <a:bodyPr>
            <a:normAutofit/>
          </a:bodyPr>
          <a:lstStyle/>
          <a:p>
            <a:pPr lvl="0"/>
            <a:r>
              <a:rPr lang="en-IN" sz="2500" b="1" dirty="0"/>
              <a:t>Mediators: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Released in acute induce recruitment of various inflammatory cells such as neutrophils, eosinophils, macrophages, and lymphocytes etc.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500" dirty="0"/>
              <a:t>Among the infiltrates, eosinophils and neutrophils predominate; each accounting for 30% of the total inflammatory cells influx.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2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1670" y="252351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effectLst/>
              </a:rPr>
              <a:t>Manifestations of Type-I Reaction-</a:t>
            </a:r>
            <a:br>
              <a:rPr lang="en-IN" b="1" dirty="0">
                <a:effectLst/>
              </a:rPr>
            </a:br>
            <a:r>
              <a:rPr lang="en-IN" sz="3100" b="1" i="1" dirty="0"/>
              <a:t>Late</a:t>
            </a:r>
            <a:r>
              <a:rPr lang="en-IN" sz="3100" b="1" i="1" dirty="0">
                <a:effectLst/>
              </a:rPr>
              <a:t> Manifestations</a:t>
            </a:r>
            <a:br>
              <a:rPr lang="en-US" sz="2700" dirty="0">
                <a:effectLst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0" y="1197405"/>
            <a:ext cx="9096999" cy="3569858"/>
          </a:xfrm>
        </p:spPr>
        <p:txBody>
          <a:bodyPr>
            <a:normAutofit/>
          </a:bodyPr>
          <a:lstStyle/>
          <a:p>
            <a:pPr lvl="0"/>
            <a:r>
              <a:rPr lang="en-IN" sz="2600" b="1" dirty="0"/>
              <a:t>Eosinophil influx: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Favoured by ECF (eosinophil chemotactic factor), IL-5 and GM-CSF.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Eosinophils express Fc</a:t>
            </a:r>
            <a:r>
              <a:rPr lang="en-IN" sz="2600" baseline="-25000" dirty="0"/>
              <a:t> </a:t>
            </a:r>
            <a:r>
              <a:rPr lang="en-IN" sz="2600" dirty="0"/>
              <a:t>receptors for IgG &amp; </a:t>
            </a:r>
            <a:r>
              <a:rPr lang="en-IN" sz="2600" dirty="0" err="1"/>
              <a:t>IgE</a:t>
            </a:r>
            <a:r>
              <a:rPr lang="en-IN" sz="2600" dirty="0"/>
              <a:t> and thus bind directly to antibody-coated allergens.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Causes release of toxic granules from eosinophils which contribute to the chronic inflammation of the bronchial mucosa that characterizes persistent asthma.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24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1670" y="252351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effectLst/>
              </a:rPr>
              <a:t>Manifestations of Type-I Reaction-</a:t>
            </a:r>
            <a:br>
              <a:rPr lang="en-IN" b="1" dirty="0">
                <a:effectLst/>
              </a:rPr>
            </a:br>
            <a:r>
              <a:rPr lang="en-IN" sz="3100" b="1" i="1" dirty="0"/>
              <a:t>Late</a:t>
            </a:r>
            <a:r>
              <a:rPr lang="en-IN" sz="3100" b="1" i="1" dirty="0">
                <a:effectLst/>
              </a:rPr>
              <a:t> Manifestations</a:t>
            </a:r>
            <a:br>
              <a:rPr lang="en-US" sz="2700" dirty="0">
                <a:effectLst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1" y="1197405"/>
            <a:ext cx="8953444" cy="3569858"/>
          </a:xfrm>
        </p:spPr>
        <p:txBody>
          <a:bodyPr>
            <a:normAutofit/>
          </a:bodyPr>
          <a:lstStyle/>
          <a:p>
            <a:pPr lvl="0"/>
            <a:r>
              <a:rPr lang="en-IN" sz="2600" b="1" dirty="0"/>
              <a:t>Neutrophil infiltration: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Induced by NCF (neutrophil chemotactic factor), and other cytokines such as IL-8.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Activated neutrophils release various mediators which further potentiates inflammatory tissue damage and thickening of basement membrane.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27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Factors influencing type I hypersensitivity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3245"/>
            <a:ext cx="9143999" cy="3759079"/>
          </a:xfrm>
        </p:spPr>
        <p:txBody>
          <a:bodyPr>
            <a:normAutofit/>
          </a:bodyPr>
          <a:lstStyle/>
          <a:p>
            <a:r>
              <a:rPr lang="en-US" dirty="0"/>
              <a:t>Genetic makeup</a:t>
            </a:r>
          </a:p>
          <a:p>
            <a:r>
              <a:rPr lang="en-US" dirty="0"/>
              <a:t> </a:t>
            </a:r>
            <a:r>
              <a:rPr lang="en-US" sz="2500" dirty="0"/>
              <a:t>Allergen dose: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/>
              <a:t>Dose of the allergen has a definite impact on the type of immune response produced.</a:t>
            </a:r>
          </a:p>
          <a:p>
            <a:r>
              <a:rPr lang="en-US" sz="2500" dirty="0"/>
              <a:t> </a:t>
            </a:r>
            <a:r>
              <a:rPr lang="en-US" sz="2400" dirty="0"/>
              <a:t>TH1 vs TH2 response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70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effectLst/>
              </a:rPr>
            </a:br>
            <a:r>
              <a:rPr lang="en-IN" b="1" dirty="0">
                <a:effectLst/>
              </a:rPr>
              <a:t>Detection of type I hypersensitivity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4701"/>
            <a:ext cx="9144000" cy="3722562"/>
          </a:xfrm>
        </p:spPr>
        <p:txBody>
          <a:bodyPr>
            <a:normAutofit/>
          </a:bodyPr>
          <a:lstStyle/>
          <a:p>
            <a:r>
              <a:rPr lang="en-IN" sz="2600" b="1" i="1" dirty="0"/>
              <a:t>Skin prick test: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Advantage- Skin test is relatively inexpensive and allows screening of a large number of allergens at one go. 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600" dirty="0"/>
              <a:t>Disadvantage- It may occasionally sensitize the individual to new allergens and in some rare cases may induce late-phase reaction or even systemic anaphylactic shock.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1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effectLst/>
              </a:rPr>
            </a:br>
            <a:r>
              <a:rPr lang="en-IN" b="1" dirty="0" err="1">
                <a:effectLst/>
              </a:rPr>
              <a:t>Gell</a:t>
            </a:r>
            <a:r>
              <a:rPr lang="en-IN" b="1" dirty="0">
                <a:effectLst/>
              </a:rPr>
              <a:t> and Coombs Classification</a:t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226894"/>
              </p:ext>
            </p:extLst>
          </p:nvPr>
        </p:nvGraphicFramePr>
        <p:xfrm>
          <a:off x="296260" y="1044700"/>
          <a:ext cx="8704185" cy="335950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21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Type- II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III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IV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Immune response altered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Humoral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Humoral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Humoral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Cell mediated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5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Immediate or delayed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Immediate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Immediate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Immediate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Delayed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1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Duration between appearance of symptoms &amp; antigen contact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2min to 30 min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5-8 hrs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2-8 hrs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24 to 72 hrs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685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E6C9-942C-1FE3-76F2-A4A73E91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7ACD6-5719-1355-D319-0718A4309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Medical Microbiology by </a:t>
            </a:r>
            <a:r>
              <a:rPr lang="en-US" dirty="0" err="1"/>
              <a:t>Ananthnarayan</a:t>
            </a:r>
            <a:r>
              <a:rPr lang="en-US" dirty="0"/>
              <a:t>, </a:t>
            </a:r>
            <a:r>
              <a:rPr lang="en-US" dirty="0" err="1"/>
              <a:t>Paniker</a:t>
            </a:r>
            <a:endParaRPr lang="en-US" dirty="0"/>
          </a:p>
          <a:p>
            <a:r>
              <a:rPr lang="en-US" dirty="0"/>
              <a:t>Textbook of Medical Microbiology by Satish Gupte </a:t>
            </a:r>
            <a:endParaRPr lang="en-IN" dirty="0"/>
          </a:p>
          <a:p>
            <a:r>
              <a:rPr lang="en-IN" dirty="0"/>
              <a:t>Textbook of Medical Microbiology by S. Bhat, </a:t>
            </a:r>
            <a:r>
              <a:rPr lang="en-IN" dirty="0" err="1"/>
              <a:t>A.S.Sastry</a:t>
            </a:r>
            <a:endParaRPr lang="en-IN" dirty="0"/>
          </a:p>
          <a:p>
            <a:r>
              <a:rPr lang="en-US" dirty="0"/>
              <a:t>Textbook of Medical Microbiology</a:t>
            </a:r>
            <a:r>
              <a:rPr lang="en-IN" dirty="0"/>
              <a:t> by </a:t>
            </a:r>
            <a:r>
              <a:rPr lang="en-IN" dirty="0" err="1"/>
              <a:t>D.R.Arora</a:t>
            </a:r>
            <a:r>
              <a:rPr lang="en-IN" dirty="0"/>
              <a:t>, Brij </a:t>
            </a:r>
            <a:r>
              <a:rPr lang="en-IN" dirty="0" err="1"/>
              <a:t>bala</a:t>
            </a:r>
            <a:r>
              <a:rPr lang="en-IN" dirty="0"/>
              <a:t> Arora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542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effectLst/>
              </a:rPr>
            </a:br>
            <a:r>
              <a:rPr lang="en-IN" b="1" dirty="0" err="1">
                <a:effectLst/>
              </a:rPr>
              <a:t>Gell</a:t>
            </a:r>
            <a:r>
              <a:rPr lang="en-IN" b="1" dirty="0">
                <a:effectLst/>
              </a:rPr>
              <a:t> and Coombs Classification</a:t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51620"/>
              </p:ext>
            </p:extLst>
          </p:nvPr>
        </p:nvGraphicFramePr>
        <p:xfrm>
          <a:off x="296260" y="1197405"/>
          <a:ext cx="8704185" cy="311267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21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Type- II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III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IV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Antigen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Soluble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Cell surface bound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Soluble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Soluble or bound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8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Mediator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IgE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IgG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Ag-Ab complex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</a:t>
                      </a:r>
                      <a:r>
                        <a:rPr lang="en-IN" sz="1500" baseline="-25000">
                          <a:effectLst/>
                        </a:rPr>
                        <a:t>DTH </a:t>
                      </a:r>
                      <a:r>
                        <a:rPr lang="en-IN" sz="1500">
                          <a:effectLst/>
                        </a:rPr>
                        <a:t>cell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Effector mechanism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Mast cell degranulation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1. ADCC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2. Complement mediated cytolysis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Complement activation and inflammatory response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Macrophage activation leads to phagocytosis or cell cytotoxicity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Desensitization to the allergen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Easy, but short lasting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Easy, but short lasting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Easy, but short lasting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Difficult  but sustained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42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effectLst/>
              </a:rPr>
            </a:br>
            <a:r>
              <a:rPr lang="en-IN" b="1" dirty="0" err="1">
                <a:effectLst/>
              </a:rPr>
              <a:t>Gell</a:t>
            </a:r>
            <a:r>
              <a:rPr lang="en-IN" b="1" dirty="0">
                <a:effectLst/>
              </a:rPr>
              <a:t> and Coombs Classification</a:t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280101"/>
              </p:ext>
            </p:extLst>
          </p:nvPr>
        </p:nvGraphicFramePr>
        <p:xfrm>
          <a:off x="219907" y="1138834"/>
          <a:ext cx="8704185" cy="234914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21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Type- II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III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Type- IV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Typical manifestations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1.Anaphylaxis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2.Asthma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3.Atopic dermatitis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1.Transfusion reactions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2.Rh incompatibility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3.Hemolytic anemia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1.Arthus reaction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2.Serum sickness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3.Glomerulonephtiritis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>
                          <a:effectLst/>
                        </a:rPr>
                        <a:t>4.Rheumatoid arthritis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1.Tuberculin test 2.Granuloma formation in tuberculosis, leprosy, etc</a:t>
                      </a:r>
                      <a:endParaRPr lang="en-US" sz="1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3.Contact dermatitis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8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Immediate hypersensitivity reactions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74427"/>
            <a:ext cx="9305855" cy="3787898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Occur immediately, within few minutes to few hours of antigen contact, as a result of abnormal exaggerated humoral response (antibody mediated). Further classified into three types: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Type- I hypersensitivity reaction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Type- II hypersensitivity reaction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Type- III hypersensitivity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7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Delayed hypersensitivity reaction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8" y="1073524"/>
            <a:ext cx="9083611" cy="3483391"/>
          </a:xfrm>
        </p:spPr>
        <p:txBody>
          <a:bodyPr>
            <a:normAutofit/>
          </a:bodyPr>
          <a:lstStyle/>
          <a:p>
            <a:pPr lvl="0"/>
            <a:r>
              <a:rPr lang="en-IN" sz="2600" dirty="0"/>
              <a:t>Occurs after few days of antigen contact, as a result of abnormal </a:t>
            </a:r>
            <a:r>
              <a:rPr lang="en-IN" sz="2600" b="1" i="1" dirty="0"/>
              <a:t>cell mediated</a:t>
            </a:r>
            <a:r>
              <a:rPr lang="en-IN" sz="2600" dirty="0"/>
              <a:t> immune response.</a:t>
            </a:r>
          </a:p>
          <a:p>
            <a:pPr lvl="0"/>
            <a:r>
              <a:rPr lang="en-IN" sz="2600" dirty="0"/>
              <a:t>Also called as type- IV hypersensitivity reaction. </a:t>
            </a:r>
          </a:p>
          <a:p>
            <a:pPr lvl="0"/>
            <a:br>
              <a:rPr lang="en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5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b="1" dirty="0">
                <a:effectLst/>
              </a:rPr>
            </a:br>
            <a:r>
              <a:rPr lang="en-IN" b="1" dirty="0">
                <a:effectLst/>
              </a:rPr>
              <a:t>TYPE- I HYPERSENSITIVITY REACTION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113144"/>
            <a:ext cx="9000445" cy="3654119"/>
          </a:xfrm>
        </p:spPr>
        <p:txBody>
          <a:bodyPr>
            <a:normAutofit/>
          </a:bodyPr>
          <a:lstStyle/>
          <a:p>
            <a:r>
              <a:rPr lang="en-IN" sz="2700" dirty="0"/>
              <a:t>Hallmark - Production of </a:t>
            </a:r>
            <a:r>
              <a:rPr lang="en-IN" sz="2700" dirty="0" err="1"/>
              <a:t>IgE</a:t>
            </a:r>
            <a:r>
              <a:rPr lang="en-IN" sz="2700" dirty="0"/>
              <a:t> by sensitized B cells following a contact with an allergen which </a:t>
            </a:r>
            <a:r>
              <a:rPr lang="en-IN" sz="2700" dirty="0" err="1"/>
              <a:t>inturn</a:t>
            </a:r>
            <a:r>
              <a:rPr lang="en-IN" sz="2700" dirty="0"/>
              <a:t> induces mast cell degranulation. </a:t>
            </a:r>
          </a:p>
          <a:p>
            <a:r>
              <a:rPr lang="en-IN" sz="2700" dirty="0"/>
              <a:t>These changes ultimately lead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700" dirty="0"/>
              <a:t>Localized response (called atopy)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700" dirty="0"/>
              <a:t>Systemic response (called anaphylaxis).</a:t>
            </a: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79" y="128470"/>
            <a:ext cx="9612373" cy="610820"/>
          </a:xfrm>
        </p:spPr>
        <p:txBody>
          <a:bodyPr>
            <a:normAutofit/>
          </a:bodyPr>
          <a:lstStyle/>
          <a:p>
            <a:r>
              <a:rPr lang="en-IN" sz="2000" b="1" dirty="0">
                <a:effectLst/>
              </a:rPr>
              <a:t>Allergens that induce type- I hypersensitivity reaction</a:t>
            </a:r>
            <a:endParaRPr lang="en-US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055845"/>
              </p:ext>
            </p:extLst>
          </p:nvPr>
        </p:nvGraphicFramePr>
        <p:xfrm>
          <a:off x="296259" y="1350110"/>
          <a:ext cx="8398775" cy="27486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84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2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dirty="0">
                          <a:effectLst/>
                        </a:rPr>
                        <a:t>Food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dirty="0">
                          <a:effectLst/>
                        </a:rPr>
                        <a:t>Nuts, egg, peas, sea food, beans, milk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effectLst/>
                        </a:rPr>
                        <a:t>Plants &amp; pollens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Rye grass, rag weed, timothy grass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effectLst/>
                        </a:rPr>
                        <a:t>Proteins 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Foreign serum Vaccines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dirty="0">
                          <a:effectLst/>
                        </a:rPr>
                        <a:t>Drugs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Penicillin, sulphonamides, local anesthetics and salicylates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>
                          <a:effectLst/>
                        </a:rPr>
                        <a:t>Insect bite products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Venom of Bee, Wasp, </a:t>
                      </a:r>
                      <a:r>
                        <a:rPr lang="en-IN" sz="1800" dirty="0" err="1">
                          <a:effectLst/>
                        </a:rPr>
                        <a:t>Ant,Cockroach</a:t>
                      </a:r>
                      <a:r>
                        <a:rPr lang="en-IN" sz="1800" dirty="0">
                          <a:effectLst/>
                        </a:rPr>
                        <a:t> calyx and Dust mites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dirty="0">
                          <a:effectLst/>
                        </a:rPr>
                        <a:t>Others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err="1">
                          <a:effectLst/>
                        </a:rPr>
                        <a:t>Mold</a:t>
                      </a:r>
                      <a:r>
                        <a:rPr lang="en-IN" sz="1800" dirty="0">
                          <a:effectLst/>
                        </a:rPr>
                        <a:t> spores, animal hair and dander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3445</TotalTime>
  <Words>1642</Words>
  <Application>Microsoft Office PowerPoint</Application>
  <PresentationFormat>On-screen Show (16:9)</PresentationFormat>
  <Paragraphs>218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Hypersenstivity Reactions Part 1</vt:lpstr>
      <vt:lpstr>  Definition  </vt:lpstr>
      <vt:lpstr> Gell and Coombs Classification </vt:lpstr>
      <vt:lpstr> Gell and Coombs Classification </vt:lpstr>
      <vt:lpstr> Gell and Coombs Classification </vt:lpstr>
      <vt:lpstr>Immediate hypersensitivity reactions </vt:lpstr>
      <vt:lpstr>Delayed hypersensitivity reaction </vt:lpstr>
      <vt:lpstr> TYPE- I HYPERSENSITIVITY REACTION  </vt:lpstr>
      <vt:lpstr>Allergens that induce type- I hypersensitivity reaction</vt:lpstr>
      <vt:lpstr>Experiments to demonstrate  type I hypersensitivity reaction</vt:lpstr>
      <vt:lpstr>P-K reaction- </vt:lpstr>
      <vt:lpstr>P-K reaction- </vt:lpstr>
      <vt:lpstr>Schultz Dale phenomenon </vt:lpstr>
      <vt:lpstr>Mechanism of type I hypersensitivity </vt:lpstr>
      <vt:lpstr>Sensitisation phase- </vt:lpstr>
      <vt:lpstr>Sensitisation phase- </vt:lpstr>
      <vt:lpstr>Effector phase</vt:lpstr>
      <vt:lpstr>Effector phase</vt:lpstr>
      <vt:lpstr>Effector phase</vt:lpstr>
      <vt:lpstr>Effector phase</vt:lpstr>
      <vt:lpstr>Manifestations of Type-I Reaction- Immediate Manifestations </vt:lpstr>
      <vt:lpstr>Localized anaphylaxis (atopy)</vt:lpstr>
      <vt:lpstr>Localized anaphylaxis (atopy)</vt:lpstr>
      <vt:lpstr>Localized anaphylaxis (atopy)</vt:lpstr>
      <vt:lpstr>Manifestations of Type-I Reaction- Late Manifestations </vt:lpstr>
      <vt:lpstr>Manifestations of Type-I Reaction- Late Manifestations </vt:lpstr>
      <vt:lpstr>Manifestations of Type-I Reaction- Late Manifestations </vt:lpstr>
      <vt:lpstr>Factors influencing type I hypersensitivity </vt:lpstr>
      <vt:lpstr> Detection of type I hypersensitivity  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dolly rastogi</cp:lastModifiedBy>
  <cp:revision>711</cp:revision>
  <dcterms:created xsi:type="dcterms:W3CDTF">2013-08-21T19:17:07Z</dcterms:created>
  <dcterms:modified xsi:type="dcterms:W3CDTF">2022-08-29T17:23:42Z</dcterms:modified>
</cp:coreProperties>
</file>