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6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17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577-34BB-46FD-8FD1-B83EDEE8CCD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1048618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9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2E8-19F9-44E3-BA79-932D99B639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577-34BB-46FD-8FD1-B83EDEE8CCD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10486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2E8-19F9-44E3-BA79-932D99B63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577-34BB-46FD-8FD1-B83EDEE8CCD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2E8-19F9-44E3-BA79-932D99B63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577-34BB-46FD-8FD1-B83EDEE8CCD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2E8-19F9-44E3-BA79-932D99B63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577-34BB-46FD-8FD1-B83EDEE8CCD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2E8-19F9-44E3-BA79-932D99B639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577-34BB-46FD-8FD1-B83EDEE8CCD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2E8-19F9-44E3-BA79-932D99B63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4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577-34BB-46FD-8FD1-B83EDEE8CCD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104865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2E8-19F9-44E3-BA79-932D99B63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577-34BB-46FD-8FD1-B83EDEE8CCD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10486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2E8-19F9-44E3-BA79-932D99B63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577-34BB-46FD-8FD1-B83EDEE8CCD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104860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2E8-19F9-44E3-BA79-932D99B63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5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56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577-34BB-46FD-8FD1-B83EDEE8CCD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104865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2E8-19F9-44E3-BA79-932D99B63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6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8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577-34BB-46FD-8FD1-B83EDEE8CCD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10486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4FF2E8-19F9-44E3-BA79-932D99B6391F}" type="slidenum">
              <a:rPr lang="en-US" smtClean="0"/>
              <a:t>‹#›</a:t>
            </a:fld>
            <a:endParaRPr lang="en-US"/>
          </a:p>
        </p:txBody>
      </p:sp>
      <p:sp>
        <p:nvSpPr>
          <p:cNvPr id="1048632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8633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4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30D577-34BB-46FD-8FD1-B83EDEE8CCD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4FF2E8-19F9-44E3-BA79-932D99B6391F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>
          <a:xfrm>
            <a:off x="228600" y="2286000"/>
            <a:ext cx="5638800" cy="1066800"/>
          </a:xfrm>
        </p:spPr>
        <p:txBody>
          <a:bodyPr/>
          <a:lstStyle/>
          <a:p>
            <a:r>
              <a:rPr lang="en-IN" sz="6000" dirty="0" smtClean="0">
                <a:solidFill>
                  <a:schemeClr val="tx1"/>
                </a:solidFill>
              </a:rPr>
              <a:t>HYPERTENSION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048591" name="Text Placeholder 2"/>
          <p:cNvSpPr>
            <a:spLocks noGrp="1"/>
          </p:cNvSpPr>
          <p:nvPr>
            <p:ph type="body" idx="1"/>
          </p:nvPr>
        </p:nvSpPr>
        <p:spPr>
          <a:xfrm>
            <a:off x="228600" y="4876800"/>
            <a:ext cx="5638800" cy="685800"/>
          </a:xfrm>
        </p:spPr>
        <p:txBody>
          <a:bodyPr>
            <a:noAutofit/>
          </a:bodyPr>
          <a:lstStyle/>
          <a:p>
            <a:r>
              <a:rPr lang="en-IN" sz="2400" dirty="0" smtClean="0">
                <a:latin typeface="+mj-lt"/>
              </a:rPr>
              <a:t>By- Dr </a:t>
            </a:r>
            <a:r>
              <a:rPr lang="en-IN" sz="2400" dirty="0" err="1" smtClean="0">
                <a:latin typeface="+mj-lt"/>
              </a:rPr>
              <a:t>Aamen</a:t>
            </a:r>
            <a:r>
              <a:rPr lang="en-IN" sz="2400" dirty="0" err="1" smtClean="0">
                <a:latin typeface="+mj-lt"/>
              </a:rPr>
              <a:t>a</a:t>
            </a:r>
            <a:r>
              <a:rPr lang="en-IN" sz="2400" dirty="0" smtClean="0">
                <a:latin typeface="+mj-lt"/>
              </a:rPr>
              <a:t> Zaidi</a:t>
            </a:r>
          </a:p>
          <a:p>
            <a:r>
              <a:rPr lang="en-IN" sz="2400" dirty="0" smtClean="0">
                <a:latin typeface="+mj-lt"/>
              </a:rPr>
              <a:t>Assistant Professor</a:t>
            </a:r>
          </a:p>
          <a:p>
            <a:r>
              <a:rPr lang="en-IN" sz="2400" dirty="0" smtClean="0">
                <a:latin typeface="+mj-lt"/>
              </a:rPr>
              <a:t>School of Health Sciences</a:t>
            </a:r>
            <a:endParaRPr lang="en-IN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1048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500"/>
                                        <p:tgtEl>
                                          <p:spTgt spid="1048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0" grpId="0"/>
      <p:bldP spid="104859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2590800" y="2438400"/>
            <a:ext cx="3657600" cy="1447800"/>
          </a:xfrm>
        </p:spPr>
        <p:txBody>
          <a:bodyPr>
            <a:normAutofit/>
          </a:bodyPr>
          <a:lstStyle/>
          <a:p>
            <a:r>
              <a:rPr lang="en-IN" sz="6000" b="1" dirty="0" smtClean="0"/>
              <a:t>Thank You</a:t>
            </a:r>
            <a:endParaRPr lang="en-US" sz="6000" b="1" dirty="0"/>
          </a:p>
        </p:txBody>
      </p:sp>
    </p:spTree>
  </p:cSld>
  <p:clrMapOvr>
    <a:masterClrMapping/>
  </p:clrMapOvr>
  <p:transition advTm="2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hypertension?</a:t>
            </a:r>
            <a:endParaRPr lang="en-US" dirty="0"/>
          </a:p>
        </p:txBody>
      </p:sp>
      <p:sp>
        <p:nvSpPr>
          <p:cNvPr id="104859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High blood-pressure(HBP) or hypertension means high pressure (tension) in the arteries.</a:t>
            </a:r>
          </a:p>
          <a:p>
            <a:r>
              <a:rPr lang="en-IN" dirty="0" smtClean="0"/>
              <a:t>Normal blood pressure is below 120/80, blood pressure between 120/80 and 139/89 is called “pre-hypertension”, and a blood pressure of 140/90 or above is considered high.</a:t>
            </a:r>
          </a:p>
          <a:p>
            <a:r>
              <a:rPr lang="en-IN" dirty="0" smtClean="0"/>
              <a:t>It is classified as either</a:t>
            </a:r>
          </a:p>
          <a:p>
            <a:pPr>
              <a:buNone/>
            </a:pPr>
            <a:r>
              <a:rPr lang="en-IN" dirty="0" smtClean="0"/>
              <a:t> primary (essential) or secondary.</a:t>
            </a:r>
          </a:p>
          <a:p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  <p:transition advTm="2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48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04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048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1048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DEFINATIONS</a:t>
            </a:r>
            <a:endParaRPr lang="en-US" dirty="0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Pulmonary hypertension (PH) is haemodynamic and pathophysiological condition defined as mean pulmonary artery pressure &gt;25 mmHg at rest by Right heart Catheterization (RHC).</a:t>
            </a:r>
          </a:p>
          <a:p>
            <a:endParaRPr lang="en-IN" dirty="0" smtClean="0"/>
          </a:p>
          <a:p>
            <a:r>
              <a:rPr lang="en-IN" dirty="0" smtClean="0"/>
              <a:t>Pulmonary arterial hypertension(PAH) is a clinical condition characterized by the presence of pre-capillary PH in absence of other causes of pre-capillary PH such as PH due to lung diseases, chronic </a:t>
            </a:r>
            <a:r>
              <a:rPr lang="en-IN" dirty="0" err="1" smtClean="0"/>
              <a:t>thromboembolic</a:t>
            </a:r>
            <a:r>
              <a:rPr lang="en-IN" dirty="0" smtClean="0"/>
              <a:t> PH, or other rare diseases.</a:t>
            </a:r>
          </a:p>
        </p:txBody>
      </p:sp>
    </p:spTree>
  </p:cSld>
  <p:clrMapOvr>
    <a:masterClrMapping/>
  </p:clrMapOvr>
  <p:transition advTm="2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48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48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9" grpId="0"/>
      <p:bldP spid="104859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SECONDARY HYPERTENSION</a:t>
            </a:r>
            <a:endParaRPr lang="en-US" dirty="0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DEFINITION:</a:t>
            </a:r>
          </a:p>
          <a:p>
            <a:pPr>
              <a:buFontTx/>
              <a:buChar char="-"/>
            </a:pPr>
            <a:r>
              <a:rPr lang="en-IN" dirty="0" smtClean="0"/>
              <a:t>The elevation of blood pressure due to a specific underlying disorder.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CAUSES(include but not limited to):</a:t>
            </a:r>
          </a:p>
          <a:p>
            <a:pPr>
              <a:buFontTx/>
              <a:buChar char="-"/>
            </a:pPr>
            <a:r>
              <a:rPr lang="en-IN" dirty="0" smtClean="0"/>
              <a:t>Renal Parenchymal Diseases</a:t>
            </a:r>
          </a:p>
          <a:p>
            <a:pPr>
              <a:buFontTx/>
              <a:buChar char="-"/>
            </a:pPr>
            <a:r>
              <a:rPr lang="en-IN" dirty="0" smtClean="0"/>
              <a:t>Primary Aldosteronism</a:t>
            </a:r>
          </a:p>
          <a:p>
            <a:pPr>
              <a:buFontTx/>
              <a:buChar char="-"/>
            </a:pPr>
            <a:r>
              <a:rPr lang="en-IN" dirty="0" smtClean="0"/>
              <a:t>Cushing’s Syndrome</a:t>
            </a:r>
          </a:p>
          <a:p>
            <a:pPr>
              <a:buFontTx/>
              <a:buChar char="-"/>
            </a:pPr>
            <a:r>
              <a:rPr lang="en-IN" dirty="0" smtClean="0"/>
              <a:t>Pheochromocytoma</a:t>
            </a:r>
            <a:endParaRPr lang="en-US" dirty="0"/>
          </a:p>
        </p:txBody>
      </p:sp>
    </p:spTree>
  </p:cSld>
  <p:clrMapOvr>
    <a:masterClrMapping/>
  </p:clrMapOvr>
  <p:transition advTm="2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2000"/>
                                        <p:tgtEl>
                                          <p:spTgt spid="104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048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1048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1048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2000"/>
                                        <p:tgtEl>
                                          <p:spTgt spid="1048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1048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1048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3" descr="IMG-20190924-WA0005.jpg"/>
          <p:cNvPicPr>
            <a:picLocks noChangeAspect="1"/>
          </p:cNvPicPr>
          <p:nvPr/>
        </p:nvPicPr>
        <p:blipFill>
          <a:blip r:embed="rId2"/>
          <a:srcRect l="2592" t="21111" r="617" b="20001"/>
          <a:stretch>
            <a:fillRect/>
          </a:stretch>
        </p:blipFill>
        <p:spPr>
          <a:xfrm>
            <a:off x="0" y="914400"/>
            <a:ext cx="9144000" cy="5562600"/>
          </a:xfrm>
          <a:prstGeom prst="rect">
            <a:avLst/>
          </a:prstGeom>
        </p:spPr>
      </p:pic>
    </p:spTree>
  </p:cSld>
  <p:clrMapOvr>
    <a:masterClrMapping/>
  </p:clrMapOvr>
  <p:transition advTm="2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097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Signs and Symptoms</a:t>
            </a:r>
            <a:endParaRPr lang="en-US" dirty="0"/>
          </a:p>
        </p:txBody>
      </p:sp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Diagnosed through repeat blood pressure readings.</a:t>
            </a:r>
          </a:p>
          <a:p>
            <a:r>
              <a:rPr lang="en-IN" dirty="0" smtClean="0"/>
              <a:t>Primary Hypertension does not have symptoms other than high blood pressure.</a:t>
            </a:r>
          </a:p>
          <a:p>
            <a:r>
              <a:rPr lang="en-IN" dirty="0" smtClean="0"/>
              <a:t>Secondary Hypertension</a:t>
            </a:r>
          </a:p>
          <a:p>
            <a:pPr lvl="1"/>
            <a:r>
              <a:rPr lang="en-IN" dirty="0" smtClean="0"/>
              <a:t>Most likely caused by Renal Disorders, symptoms you will see:</a:t>
            </a:r>
          </a:p>
          <a:p>
            <a:pPr lvl="2"/>
            <a:r>
              <a:rPr lang="en-IN" sz="2400" dirty="0" smtClean="0"/>
              <a:t>Decreased urine formation</a:t>
            </a:r>
          </a:p>
          <a:p>
            <a:pPr lvl="2"/>
            <a:r>
              <a:rPr lang="en-IN" sz="2400" dirty="0" smtClean="0"/>
              <a:t>Increased sodium and water retention</a:t>
            </a:r>
          </a:p>
        </p:txBody>
      </p:sp>
    </p:spTree>
  </p:cSld>
  <p:clrMapOvr>
    <a:masterClrMapping/>
  </p:clrMapOvr>
  <p:transition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048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048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1048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1048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048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Causes</a:t>
            </a:r>
            <a:endParaRPr lang="en-US" dirty="0"/>
          </a:p>
        </p:txBody>
      </p:sp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8654"/>
          </a:bodyPr>
          <a:lstStyle/>
          <a:p>
            <a:pPr>
              <a:buNone/>
            </a:pPr>
            <a:r>
              <a:rPr lang="en-IN" dirty="0" smtClean="0"/>
              <a:t>Some conditions that can cause hypertension includes:</a:t>
            </a:r>
          </a:p>
          <a:p>
            <a:r>
              <a:rPr lang="en-IN" dirty="0" smtClean="0"/>
              <a:t>Preeclampsia(a condition that occurs only during pregnancy)</a:t>
            </a:r>
          </a:p>
          <a:p>
            <a:r>
              <a:rPr lang="en-IN" dirty="0" err="1" smtClean="0"/>
              <a:t>Tumor</a:t>
            </a:r>
            <a:r>
              <a:rPr lang="en-IN" dirty="0" smtClean="0"/>
              <a:t> of the adrenal gland</a:t>
            </a:r>
          </a:p>
          <a:p>
            <a:r>
              <a:rPr lang="en-IN" dirty="0" smtClean="0"/>
              <a:t>Kidney diseases</a:t>
            </a:r>
          </a:p>
          <a:p>
            <a:r>
              <a:rPr lang="en-IN" dirty="0" smtClean="0"/>
              <a:t>Liver diseases</a:t>
            </a:r>
          </a:p>
          <a:p>
            <a:r>
              <a:rPr lang="en-IN" dirty="0" smtClean="0"/>
              <a:t>Obesity</a:t>
            </a:r>
          </a:p>
          <a:p>
            <a:r>
              <a:rPr lang="en-IN" dirty="0" smtClean="0"/>
              <a:t>Sleep </a:t>
            </a:r>
            <a:r>
              <a:rPr lang="en-IN" dirty="0" err="1" smtClean="0"/>
              <a:t>apnea</a:t>
            </a:r>
            <a:endParaRPr lang="en-IN" dirty="0" smtClean="0"/>
          </a:p>
          <a:p>
            <a:r>
              <a:rPr lang="en-IN" dirty="0" err="1" smtClean="0"/>
              <a:t>Acromegaly</a:t>
            </a:r>
            <a:r>
              <a:rPr lang="en-IN" dirty="0" smtClean="0"/>
              <a:t> (a metabolic disorder caused by too much growth hormone)</a:t>
            </a:r>
          </a:p>
          <a:p>
            <a:r>
              <a:rPr lang="en-IN" dirty="0" smtClean="0"/>
              <a:t>Certain medicines e.g. Birth control pills</a:t>
            </a:r>
            <a:endParaRPr lang="en-US" dirty="0"/>
          </a:p>
        </p:txBody>
      </p:sp>
    </p:spTree>
  </p:cSld>
  <p:clrMapOvr>
    <a:masterClrMapping/>
  </p:clrMapOvr>
  <p:transition advTm="2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04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104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104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1048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1048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10486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10486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10486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10486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3" descr="IMG-20190924-WA0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8915400" cy="5562600"/>
          </a:xfrm>
          <a:prstGeom prst="rect">
            <a:avLst/>
          </a:prstGeom>
        </p:spPr>
      </p:pic>
    </p:spTree>
  </p:cSld>
  <p:clrMapOvr>
    <a:masterClrMapping/>
  </p:clrMapOvr>
  <p:transition advTm="2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Table 2"/>
          <p:cNvGraphicFramePr>
            <a:graphicFrameLocks noGrp="1"/>
          </p:cNvGraphicFramePr>
          <p:nvPr/>
        </p:nvGraphicFramePr>
        <p:xfrm>
          <a:off x="228600" y="1397000"/>
          <a:ext cx="8763000" cy="485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9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8290">
                <a:tc>
                  <a:txBody>
                    <a:bodyPr/>
                    <a:lstStyle/>
                    <a:p>
                      <a:r>
                        <a:rPr lang="en-IN" dirty="0" smtClean="0"/>
                        <a:t>Blood</a:t>
                      </a:r>
                      <a:r>
                        <a:rPr lang="en-IN" baseline="0" dirty="0" smtClean="0"/>
                        <a:t> Pressure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Systolic mmHg (upper#)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Diastolic mm Hg (lower #)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057">
                <a:tc>
                  <a:txBody>
                    <a:bodyPr/>
                    <a:lstStyle/>
                    <a:p>
                      <a:r>
                        <a:rPr lang="en-IN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Less than </a:t>
                      </a:r>
                      <a:r>
                        <a:rPr lang="en-IN" dirty="0" smtClean="0">
                          <a:latin typeface="+mj-lt"/>
                        </a:rPr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Less than 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057">
                <a:tc>
                  <a:txBody>
                    <a:bodyPr/>
                    <a:lstStyle/>
                    <a:p>
                      <a:r>
                        <a:rPr lang="en-IN" dirty="0" smtClean="0"/>
                        <a:t>Prehypertension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+mj-lt"/>
                        </a:rPr>
                        <a:t>120-139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+mj-lt"/>
                        </a:rPr>
                        <a:t>80-89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290">
                <a:tc>
                  <a:txBody>
                    <a:bodyPr/>
                    <a:lstStyle/>
                    <a:p>
                      <a:r>
                        <a:rPr lang="en-IN" dirty="0" smtClean="0"/>
                        <a:t>High Blood Pressure (Hypertension)</a:t>
                      </a:r>
                      <a:r>
                        <a:rPr lang="en-IN" baseline="0" dirty="0" smtClean="0"/>
                        <a:t> Stage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+mj-lt"/>
                        </a:rPr>
                        <a:t>140-159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+mj-lt"/>
                        </a:rPr>
                        <a:t>90-99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IN" dirty="0" smtClean="0">
                          <a:latin typeface="+mj-lt"/>
                        </a:rPr>
                        <a:t>High Blood Pressure (Hypertension)</a:t>
                      </a:r>
                      <a:r>
                        <a:rPr lang="en-IN" baseline="0" dirty="0" smtClean="0">
                          <a:latin typeface="+mj-lt"/>
                        </a:rPr>
                        <a:t> Stage 2</a:t>
                      </a:r>
                      <a:endParaRPr lang="en-US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+mj-lt"/>
                        </a:rPr>
                        <a:t>160 of higher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+mj-lt"/>
                        </a:rPr>
                        <a:t>100 of higher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0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IN" dirty="0" smtClean="0"/>
                        <a:t>Hypertensive Crisis (Emergency care needed)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Higher</a:t>
                      </a:r>
                      <a:r>
                        <a:rPr lang="en-IN" baseline="0" dirty="0" smtClean="0"/>
                        <a:t> than 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Higher than </a:t>
                      </a:r>
                      <a:r>
                        <a:rPr lang="en-IN" dirty="0" smtClean="0">
                          <a:latin typeface="+mj-lt"/>
                        </a:rPr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2000">
    <p:strips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 2</vt:lpstr>
      <vt:lpstr>Flow</vt:lpstr>
      <vt:lpstr>HYPERTENSION</vt:lpstr>
      <vt:lpstr>What is hypertension?</vt:lpstr>
      <vt:lpstr>DEFINATIONS</vt:lpstr>
      <vt:lpstr>SECONDARY HYPERTENSION</vt:lpstr>
      <vt:lpstr>PowerPoint Presentation</vt:lpstr>
      <vt:lpstr>Signs and Symptoms</vt:lpstr>
      <vt:lpstr>Causes</vt:lpstr>
      <vt:lpstr>PowerPoint Presentation</vt:lpstr>
      <vt:lpstr>PowerPoint Presentation</vt:lpstr>
      <vt:lpstr>Thank You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h.p</dc:creator>
  <cp:lastModifiedBy>USER</cp:lastModifiedBy>
  <cp:revision>1</cp:revision>
  <dcterms:created xsi:type="dcterms:W3CDTF">2019-09-23T19:47:12Z</dcterms:created>
  <dcterms:modified xsi:type="dcterms:W3CDTF">2022-09-15T08:25:01Z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de36776c8e164c36984fc02e2447ad80</vt:lpwstr>
  </property>
</Properties>
</file>