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534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129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868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78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91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74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63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32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915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31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876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3452-49FC-4F34-9220-23332DA5D412}" type="datetimeFigureOut">
              <a:rPr lang="en-IN" smtClean="0"/>
              <a:t>30-08-2022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E8EC-B7CA-416E-8D43-3F2C0137E79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04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Microbial Genetics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LT-7</a:t>
            </a:r>
          </a:p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Manishi</a:t>
            </a:r>
            <a:r>
              <a:rPr lang="en-US" dirty="0" smtClean="0"/>
              <a:t> </a:t>
            </a:r>
            <a:r>
              <a:rPr lang="en-US" dirty="0" err="1" smtClean="0"/>
              <a:t>Tripathi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1545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Replication</a:t>
            </a:r>
            <a:br>
              <a:rPr lang="en-IN" b="1" dirty="0"/>
            </a:br>
            <a:r>
              <a:rPr lang="en-IN" dirty="0"/>
              <a:t>THETA REPLICATION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2279" y="1825625"/>
            <a:ext cx="762744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1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ROLLING-CIRCLE REPLICATION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8338" y="1825625"/>
            <a:ext cx="79353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07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HOST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plasmids, such as </a:t>
            </a:r>
            <a:r>
              <a:rPr lang="en-US" dirty="0" smtClean="0"/>
              <a:t>those with </a:t>
            </a:r>
            <a:r>
              <a:rPr lang="en-US" i="1" dirty="0" err="1"/>
              <a:t>ori</a:t>
            </a:r>
            <a:r>
              <a:rPr lang="en-US" i="1" dirty="0"/>
              <a:t> </a:t>
            </a:r>
            <a:r>
              <a:rPr lang="en-US" dirty="0"/>
              <a:t>regions of the ColE1 plasmid type, </a:t>
            </a:r>
            <a:r>
              <a:rPr lang="en-US" dirty="0" smtClean="0"/>
              <a:t>including pBR322</a:t>
            </a:r>
            <a:r>
              <a:rPr lang="en-US" dirty="0"/>
              <a:t>, </a:t>
            </a:r>
            <a:r>
              <a:rPr lang="en-US" dirty="0" err="1"/>
              <a:t>pET</a:t>
            </a:r>
            <a:r>
              <a:rPr lang="en-US" dirty="0"/>
              <a:t>, and </a:t>
            </a:r>
            <a:r>
              <a:rPr lang="en-US" dirty="0" err="1"/>
              <a:t>pUC</a:t>
            </a:r>
            <a:r>
              <a:rPr lang="en-US" dirty="0"/>
              <a:t>, have a </a:t>
            </a:r>
            <a:r>
              <a:rPr lang="en-US" b="1" dirty="0"/>
              <a:t>narrow host </a:t>
            </a:r>
            <a:r>
              <a:rPr lang="en-US" b="1" dirty="0" smtClean="0"/>
              <a:t>range</a:t>
            </a:r>
            <a:r>
              <a:rPr lang="en-US" dirty="0" smtClean="0"/>
              <a:t>. </a:t>
            </a:r>
            <a:r>
              <a:rPr lang="en-US" dirty="0"/>
              <a:t>These plasmids replicate only in </a:t>
            </a:r>
            <a:r>
              <a:rPr lang="en-US" i="1" dirty="0"/>
              <a:t>E. coli </a:t>
            </a:r>
            <a:r>
              <a:rPr lang="en-US" dirty="0"/>
              <a:t>and </a:t>
            </a:r>
            <a:r>
              <a:rPr lang="en-US" dirty="0" smtClean="0"/>
              <a:t>some other </a:t>
            </a:r>
            <a:r>
              <a:rPr lang="en-US" dirty="0"/>
              <a:t>closely related bacteria, such as </a:t>
            </a:r>
            <a:r>
              <a:rPr lang="en-US" i="1" dirty="0"/>
              <a:t>Salmonella </a:t>
            </a:r>
            <a:r>
              <a:rPr lang="en-US" dirty="0" smtClean="0"/>
              <a:t>and </a:t>
            </a:r>
            <a:r>
              <a:rPr lang="en-IN" i="1" dirty="0" err="1" smtClean="0"/>
              <a:t>Klebsiella</a:t>
            </a:r>
            <a:r>
              <a:rPr lang="en-IN" i="1" dirty="0" smtClean="0"/>
              <a:t> </a:t>
            </a:r>
            <a:r>
              <a:rPr lang="en-IN" dirty="0"/>
              <a:t>species</a:t>
            </a:r>
            <a:r>
              <a:rPr lang="en-IN" dirty="0" smtClean="0"/>
              <a:t>.</a:t>
            </a:r>
          </a:p>
          <a:p>
            <a:r>
              <a:rPr lang="en-IN" dirty="0"/>
              <a:t>In contrast</a:t>
            </a:r>
            <a:r>
              <a:rPr lang="en-IN" dirty="0" smtClean="0"/>
              <a:t>, </a:t>
            </a:r>
            <a:r>
              <a:rPr lang="en-US" dirty="0" smtClean="0"/>
              <a:t>plasmids </a:t>
            </a:r>
            <a:r>
              <a:rPr lang="en-US" dirty="0"/>
              <a:t>with a </a:t>
            </a:r>
            <a:r>
              <a:rPr lang="en-US" b="1" dirty="0"/>
              <a:t>broad host range </a:t>
            </a:r>
            <a:r>
              <a:rPr lang="en-US" dirty="0"/>
              <a:t>include the </a:t>
            </a:r>
            <a:r>
              <a:rPr lang="en-US" dirty="0" smtClean="0"/>
              <a:t>RK2 and </a:t>
            </a:r>
            <a:r>
              <a:rPr lang="en-US" dirty="0"/>
              <a:t>RSF1010 plasmids, as well as the RC plasmids, </a:t>
            </a:r>
            <a:r>
              <a:rPr lang="en-US" dirty="0" smtClean="0"/>
              <a:t>like pBBR1MCS . </a:t>
            </a:r>
            <a:r>
              <a:rPr lang="en-US" dirty="0"/>
              <a:t>The host ranges of these </a:t>
            </a:r>
            <a:r>
              <a:rPr lang="en-US" dirty="0" smtClean="0"/>
              <a:t>plasmids are </a:t>
            </a:r>
            <a:r>
              <a:rPr lang="en-US" dirty="0"/>
              <a:t>truly remarkable. Plasmids with the </a:t>
            </a:r>
            <a:r>
              <a:rPr lang="en-US" i="1" dirty="0" err="1"/>
              <a:t>ori</a:t>
            </a:r>
            <a:r>
              <a:rPr lang="en-US" i="1" dirty="0"/>
              <a:t> </a:t>
            </a:r>
            <a:r>
              <a:rPr lang="en-US" dirty="0" smtClean="0"/>
              <a:t>region of </a:t>
            </a:r>
            <a:r>
              <a:rPr lang="en-US" dirty="0"/>
              <a:t>RK2 can replicate in most types of gram- </a:t>
            </a:r>
            <a:r>
              <a:rPr lang="en-US" dirty="0" smtClean="0"/>
              <a:t>negative </a:t>
            </a:r>
            <a:r>
              <a:rPr lang="en-IN" dirty="0" err="1" smtClean="0"/>
              <a:t>proteobacteria</a:t>
            </a:r>
            <a:r>
              <a:rPr lang="en-IN" dirty="0"/>
              <a:t>, and RSF1010-derived plasmids</a:t>
            </a:r>
          </a:p>
        </p:txBody>
      </p:sp>
    </p:spTree>
    <p:extLst>
      <p:ext uri="{BB962C8B-B14F-4D97-AF65-F5344CB8AC3E}">
        <p14:creationId xmlns:p14="http://schemas.microsoft.com/office/powerpoint/2010/main" val="19597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REGULATION OF COPY </a:t>
            </a:r>
            <a:r>
              <a:rPr lang="en-IN" dirty="0" smtClean="0"/>
              <a:t>NUMBER</a:t>
            </a:r>
            <a:br>
              <a:rPr lang="en-IN" dirty="0" smtClean="0"/>
            </a:br>
            <a:r>
              <a:rPr lang="en-US" sz="2200" dirty="0"/>
              <a:t>Regulation of the replication of ColE1-derived</a:t>
            </a:r>
            <a:br>
              <a:rPr lang="en-US" sz="2200" dirty="0"/>
            </a:br>
            <a:r>
              <a:rPr lang="en-IN" sz="2200" dirty="0"/>
              <a:t>plasmid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6143" y="1750124"/>
            <a:ext cx="30380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14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Regulation of replication of the </a:t>
            </a:r>
            <a:r>
              <a:rPr lang="en-US" sz="2800" dirty="0" err="1"/>
              <a:t>IncFII</a:t>
            </a:r>
            <a:r>
              <a:rPr lang="en-US" sz="2800" dirty="0"/>
              <a:t> plasmid R1</a:t>
            </a:r>
            <a:endParaRPr lang="en-IN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2492" y="1825625"/>
            <a:ext cx="43287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4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“handcuffing” or “coupling” model </a:t>
            </a:r>
            <a:r>
              <a:rPr lang="en-US" sz="2400" dirty="0" smtClean="0"/>
              <a:t>for </a:t>
            </a:r>
            <a:r>
              <a:rPr lang="en-IN" sz="2400" dirty="0" smtClean="0"/>
              <a:t>regulation </a:t>
            </a:r>
            <a:r>
              <a:rPr lang="en-IN" sz="2400" dirty="0"/>
              <a:t>of </a:t>
            </a:r>
            <a:r>
              <a:rPr lang="en-IN" sz="2400" dirty="0" err="1"/>
              <a:t>iteron</a:t>
            </a:r>
            <a:r>
              <a:rPr lang="en-IN" sz="2400" dirty="0"/>
              <a:t> plasmids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3710" y="1825625"/>
            <a:ext cx="461394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5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144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Microbial Genetics</vt:lpstr>
      <vt:lpstr>Replication THETA REPLICATION</vt:lpstr>
      <vt:lpstr>ROLLING-CIRCLE REPLICATION</vt:lpstr>
      <vt:lpstr>HOST RANGE</vt:lpstr>
      <vt:lpstr>REGULATION OF COPY NUMBER Regulation of the replication of ColE1-derived plasmid</vt:lpstr>
      <vt:lpstr>Regulation of replication of the IncFII plasmid R1</vt:lpstr>
      <vt:lpstr>The “handcuffing” or “coupling” model for regulation of iteron plasmids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Genetics</dc:title>
  <dc:creator>USER</dc:creator>
  <cp:lastModifiedBy>USER</cp:lastModifiedBy>
  <cp:revision>2</cp:revision>
  <dcterms:created xsi:type="dcterms:W3CDTF">2022-08-30T09:08:41Z</dcterms:created>
  <dcterms:modified xsi:type="dcterms:W3CDTF">2022-08-30T09:15:45Z</dcterms:modified>
</cp:coreProperties>
</file>