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 id="275" r:id="rId5"/>
    <p:sldId id="273" r:id="rId6"/>
    <p:sldId id="274" r:id="rId7"/>
    <p:sldId id="276" r:id="rId8"/>
    <p:sldId id="277" r:id="rId9"/>
    <p:sldId id="278" r:id="rId10"/>
    <p:sldId id="279" r:id="rId11"/>
    <p:sldId id="280" r:id="rId12"/>
    <p:sldId id="281" r:id="rId13"/>
    <p:sldId id="282" r:id="rId14"/>
    <p:sldId id="283" r:id="rId15"/>
    <p:sldId id="284" r:id="rId16"/>
    <p:sldId id="285" r:id="rId17"/>
    <p:sldId id="286" r:id="rId18"/>
    <p:sldId id="256" r:id="rId19"/>
    <p:sldId id="257" r:id="rId20"/>
    <p:sldId id="258" r:id="rId21"/>
    <p:sldId id="259" r:id="rId22"/>
    <p:sldId id="264" r:id="rId23"/>
    <p:sldId id="262" r:id="rId24"/>
    <p:sldId id="260" r:id="rId25"/>
    <p:sldId id="263" r:id="rId26"/>
    <p:sldId id="261" r:id="rId27"/>
    <p:sldId id="265" r:id="rId28"/>
    <p:sldId id="266" r:id="rId29"/>
    <p:sldId id="268" r:id="rId30"/>
    <p:sldId id="267" r:id="rId31"/>
    <p:sldId id="26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A210BD6-205F-4602-B1A8-75C46F840012}" type="datetimeFigureOut">
              <a:rPr lang="en-IN" smtClean="0"/>
              <a:t>26-08-2022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89172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210BD6-205F-4602-B1A8-75C46F840012}" type="datetimeFigureOut">
              <a:rPr lang="en-IN" smtClean="0"/>
              <a:t>26-08-2022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203307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210BD6-205F-4602-B1A8-75C46F840012}" type="datetimeFigureOut">
              <a:rPr lang="en-IN" smtClean="0"/>
              <a:t>26-08-2022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3856262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A210BD6-205F-4602-B1A8-75C46F840012}" type="datetimeFigureOut">
              <a:rPr lang="en-IN" smtClean="0"/>
              <a:t>26-08-2022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3903603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10BD6-205F-4602-B1A8-75C46F840012}" type="datetimeFigureOut">
              <a:rPr lang="en-IN" smtClean="0"/>
              <a:t>26-08-2022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297683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A210BD6-205F-4602-B1A8-75C46F840012}" type="datetimeFigureOut">
              <a:rPr lang="en-IN" smtClean="0"/>
              <a:t>26-08-2022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362818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A210BD6-205F-4602-B1A8-75C46F840012}" type="datetimeFigureOut">
              <a:rPr lang="en-IN" smtClean="0"/>
              <a:t>26-08-2022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359156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A210BD6-205F-4602-B1A8-75C46F840012}" type="datetimeFigureOut">
              <a:rPr lang="en-IN" smtClean="0"/>
              <a:t>26-08-2022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272842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10BD6-205F-4602-B1A8-75C46F840012}" type="datetimeFigureOut">
              <a:rPr lang="en-IN" smtClean="0"/>
              <a:t>26-08-2022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170416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10BD6-205F-4602-B1A8-75C46F840012}" type="datetimeFigureOut">
              <a:rPr lang="en-IN" smtClean="0"/>
              <a:t>26-08-2022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216220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10BD6-205F-4602-B1A8-75C46F840012}" type="datetimeFigureOut">
              <a:rPr lang="en-IN" smtClean="0"/>
              <a:t>26-08-2022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ECF152-41D5-4A92-BBFC-94D84231925E}" type="slidenum">
              <a:rPr lang="en-IN" smtClean="0"/>
              <a:t>‹#›</a:t>
            </a:fld>
            <a:endParaRPr lang="en-IN"/>
          </a:p>
        </p:txBody>
      </p:sp>
    </p:spTree>
    <p:extLst>
      <p:ext uri="{BB962C8B-B14F-4D97-AF65-F5344CB8AC3E}">
        <p14:creationId xmlns:p14="http://schemas.microsoft.com/office/powerpoint/2010/main" val="228527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10BD6-205F-4602-B1A8-75C46F840012}" type="datetimeFigureOut">
              <a:rPr lang="en-IN" smtClean="0"/>
              <a:t>26-08-2022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CF152-41D5-4A92-BBFC-94D84231925E}" type="slidenum">
              <a:rPr lang="en-IN" smtClean="0"/>
              <a:t>‹#›</a:t>
            </a:fld>
            <a:endParaRPr lang="en-IN"/>
          </a:p>
        </p:txBody>
      </p:sp>
    </p:spTree>
    <p:extLst>
      <p:ext uri="{BB962C8B-B14F-4D97-AF65-F5344CB8AC3E}">
        <p14:creationId xmlns:p14="http://schemas.microsoft.com/office/powerpoint/2010/main" val="214939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C00000"/>
                </a:solidFill>
              </a:rPr>
              <a:t>Basics of</a:t>
            </a:r>
            <a:br>
              <a:rPr lang="en-US" dirty="0">
                <a:solidFill>
                  <a:srgbClr val="C00000"/>
                </a:solidFill>
              </a:rPr>
            </a:br>
            <a:r>
              <a:rPr lang="en-US" dirty="0">
                <a:solidFill>
                  <a:srgbClr val="C00000"/>
                </a:solidFill>
              </a:rPr>
              <a:t>Machine Learning</a:t>
            </a:r>
            <a:endParaRPr lang="en-IN" dirty="0"/>
          </a:p>
        </p:txBody>
      </p:sp>
      <p:sp>
        <p:nvSpPr>
          <p:cNvPr id="3" name="Subtitle 2"/>
          <p:cNvSpPr>
            <a:spLocks noGrp="1"/>
          </p:cNvSpPr>
          <p:nvPr>
            <p:ph type="subTitle" idx="1"/>
          </p:nvPr>
        </p:nvSpPr>
        <p:spPr/>
        <p:txBody>
          <a:bodyPr>
            <a:normAutofit lnSpcReduction="10000"/>
          </a:bodyPr>
          <a:lstStyle/>
          <a:p>
            <a:pPr fontAlgn="t"/>
            <a:r>
              <a:rPr lang="en-US" dirty="0" err="1" smtClean="0"/>
              <a:t>Er</a:t>
            </a:r>
            <a:r>
              <a:rPr lang="en-US" dirty="0" smtClean="0"/>
              <a:t>. </a:t>
            </a:r>
            <a:r>
              <a:rPr lang="en-US" dirty="0" err="1" smtClean="0"/>
              <a:t>Mohd</a:t>
            </a:r>
            <a:r>
              <a:rPr lang="en-US" dirty="0" smtClean="0"/>
              <a:t>. Shah </a:t>
            </a:r>
            <a:r>
              <a:rPr lang="en-US" dirty="0" err="1" smtClean="0"/>
              <a:t>Alam</a:t>
            </a:r>
            <a:endParaRPr lang="en-IN" dirty="0"/>
          </a:p>
          <a:p>
            <a:pPr fontAlgn="t"/>
            <a:r>
              <a:rPr lang="en-US" dirty="0"/>
              <a:t>Assistant Professor</a:t>
            </a:r>
            <a:endParaRPr lang="en-IN" dirty="0"/>
          </a:p>
          <a:p>
            <a:pPr fontAlgn="t"/>
            <a:r>
              <a:rPr lang="en-US" dirty="0"/>
              <a:t>Department of Computer  Science &amp; Engineering,</a:t>
            </a:r>
            <a:endParaRPr lang="en-IN" dirty="0"/>
          </a:p>
          <a:p>
            <a:pPr fontAlgn="t"/>
            <a:r>
              <a:rPr lang="en-US" dirty="0"/>
              <a:t>UIET, CSJM University, Kanpur</a:t>
            </a:r>
            <a:endParaRPr lang="en-IN" dirty="0"/>
          </a:p>
          <a:p>
            <a:endParaRPr lang="en-IN" dirty="0"/>
          </a:p>
        </p:txBody>
      </p:sp>
    </p:spTree>
    <p:extLst>
      <p:ext uri="{BB962C8B-B14F-4D97-AF65-F5344CB8AC3E}">
        <p14:creationId xmlns:p14="http://schemas.microsoft.com/office/powerpoint/2010/main" val="1353879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Machine Learning</a:t>
            </a:r>
            <a:br>
              <a:rPr lang="en-US" dirty="0"/>
            </a:br>
            <a:endParaRPr lang="en-IN" dirty="0"/>
          </a:p>
        </p:txBody>
      </p:sp>
      <p:sp>
        <p:nvSpPr>
          <p:cNvPr id="3" name="Content Placeholder 2"/>
          <p:cNvSpPr>
            <a:spLocks noGrp="1"/>
          </p:cNvSpPr>
          <p:nvPr>
            <p:ph idx="1"/>
          </p:nvPr>
        </p:nvSpPr>
        <p:spPr/>
        <p:txBody>
          <a:bodyPr/>
          <a:lstStyle/>
          <a:p>
            <a:pPr>
              <a:lnSpc>
                <a:spcPct val="200000"/>
              </a:lnSpc>
            </a:pPr>
            <a:r>
              <a:rPr lang="en-US" dirty="0" smtClean="0"/>
              <a:t>Supervised Learning</a:t>
            </a:r>
          </a:p>
          <a:p>
            <a:pPr>
              <a:lnSpc>
                <a:spcPct val="200000"/>
              </a:lnSpc>
            </a:pPr>
            <a:r>
              <a:rPr lang="en-US" dirty="0" smtClean="0"/>
              <a:t>Unsupervised Learning</a:t>
            </a:r>
          </a:p>
          <a:p>
            <a:pPr>
              <a:lnSpc>
                <a:spcPct val="200000"/>
              </a:lnSpc>
            </a:pPr>
            <a:r>
              <a:rPr lang="en-US" dirty="0" smtClean="0"/>
              <a:t>Reinforcement Learning</a:t>
            </a:r>
            <a:endParaRPr lang="en-IN" dirty="0"/>
          </a:p>
        </p:txBody>
      </p:sp>
    </p:spTree>
    <p:extLst>
      <p:ext uri="{BB962C8B-B14F-4D97-AF65-F5344CB8AC3E}">
        <p14:creationId xmlns:p14="http://schemas.microsoft.com/office/powerpoint/2010/main" val="3314326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Carrier opportunities</a:t>
            </a:r>
            <a:endParaRPr lang="en-IN" dirty="0"/>
          </a:p>
        </p:txBody>
      </p:sp>
      <p:sp>
        <p:nvSpPr>
          <p:cNvPr id="3" name="Content Placeholder 2"/>
          <p:cNvSpPr>
            <a:spLocks noGrp="1"/>
          </p:cNvSpPr>
          <p:nvPr>
            <p:ph idx="1"/>
          </p:nvPr>
        </p:nvSpPr>
        <p:spPr/>
        <p:txBody>
          <a:bodyPr/>
          <a:lstStyle/>
          <a:p>
            <a:pPr>
              <a:lnSpc>
                <a:spcPct val="200000"/>
              </a:lnSpc>
            </a:pPr>
            <a:r>
              <a:rPr lang="en-US" dirty="0" smtClean="0"/>
              <a:t>Machine Learning Engineer</a:t>
            </a:r>
          </a:p>
          <a:p>
            <a:pPr>
              <a:lnSpc>
                <a:spcPct val="200000"/>
              </a:lnSpc>
            </a:pPr>
            <a:r>
              <a:rPr lang="en-US" dirty="0" smtClean="0"/>
              <a:t>Business Intelligence Developer</a:t>
            </a:r>
          </a:p>
          <a:p>
            <a:pPr>
              <a:lnSpc>
                <a:spcPct val="200000"/>
              </a:lnSpc>
            </a:pPr>
            <a:r>
              <a:rPr lang="en-US" dirty="0" smtClean="0"/>
              <a:t>Data Scientist</a:t>
            </a:r>
          </a:p>
          <a:p>
            <a:pPr>
              <a:lnSpc>
                <a:spcPct val="200000"/>
              </a:lnSpc>
            </a:pPr>
            <a:r>
              <a:rPr lang="en-US" dirty="0" smtClean="0"/>
              <a:t>NLP Scientist</a:t>
            </a:r>
            <a:endParaRPr lang="en-IN" dirty="0"/>
          </a:p>
        </p:txBody>
      </p:sp>
    </p:spTree>
    <p:extLst>
      <p:ext uri="{BB962C8B-B14F-4D97-AF65-F5344CB8AC3E}">
        <p14:creationId xmlns:p14="http://schemas.microsoft.com/office/powerpoint/2010/main" val="2673124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a:t>
            </a:r>
            <a:endParaRPr lang="en-IN" dirty="0"/>
          </a:p>
        </p:txBody>
      </p:sp>
      <p:sp>
        <p:nvSpPr>
          <p:cNvPr id="3" name="Content Placeholder 2"/>
          <p:cNvSpPr>
            <a:spLocks noGrp="1"/>
          </p:cNvSpPr>
          <p:nvPr>
            <p:ph idx="1"/>
          </p:nvPr>
        </p:nvSpPr>
        <p:spPr/>
        <p:txBody>
          <a:bodyPr/>
          <a:lstStyle/>
          <a:p>
            <a:pPr>
              <a:lnSpc>
                <a:spcPct val="200000"/>
              </a:lnSpc>
            </a:pPr>
            <a:r>
              <a:rPr lang="en-US" dirty="0" smtClean="0"/>
              <a:t>Basic Knowledge of Python Programming</a:t>
            </a:r>
          </a:p>
          <a:p>
            <a:pPr>
              <a:lnSpc>
                <a:spcPct val="200000"/>
              </a:lnSpc>
            </a:pPr>
            <a:r>
              <a:rPr lang="en-US" dirty="0" smtClean="0"/>
              <a:t>Fundamental knowledge of Statistics and Probability</a:t>
            </a:r>
          </a:p>
          <a:p>
            <a:pPr>
              <a:lnSpc>
                <a:spcPct val="200000"/>
              </a:lnSpc>
            </a:pPr>
            <a:r>
              <a:rPr lang="en-US" dirty="0" smtClean="0"/>
              <a:t>Understanding of Linear Algebra and </a:t>
            </a:r>
            <a:r>
              <a:rPr lang="en-US" dirty="0" err="1"/>
              <a:t>C</a:t>
            </a:r>
            <a:r>
              <a:rPr lang="en-US" dirty="0" err="1" smtClean="0"/>
              <a:t>alculas</a:t>
            </a:r>
            <a:endParaRPr lang="en-IN" dirty="0"/>
          </a:p>
        </p:txBody>
      </p:sp>
    </p:spTree>
    <p:extLst>
      <p:ext uri="{BB962C8B-B14F-4D97-AF65-F5344CB8AC3E}">
        <p14:creationId xmlns:p14="http://schemas.microsoft.com/office/powerpoint/2010/main" val="621758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Life Cycle</a:t>
            </a:r>
            <a:endParaRPr lang="en-IN" dirty="0"/>
          </a:p>
        </p:txBody>
      </p:sp>
      <p:sp>
        <p:nvSpPr>
          <p:cNvPr id="3" name="Content Placeholder 2"/>
          <p:cNvSpPr>
            <a:spLocks noGrp="1"/>
          </p:cNvSpPr>
          <p:nvPr>
            <p:ph idx="1"/>
          </p:nvPr>
        </p:nvSpPr>
        <p:spPr/>
        <p:txBody>
          <a:bodyPr/>
          <a:lstStyle/>
          <a:p>
            <a:pPr>
              <a:lnSpc>
                <a:spcPct val="100000"/>
              </a:lnSpc>
            </a:pPr>
            <a:r>
              <a:rPr lang="en-US" dirty="0" smtClean="0"/>
              <a:t>Data Collection</a:t>
            </a:r>
          </a:p>
          <a:p>
            <a:pPr>
              <a:lnSpc>
                <a:spcPct val="100000"/>
              </a:lnSpc>
            </a:pPr>
            <a:r>
              <a:rPr lang="en-US" dirty="0" smtClean="0"/>
              <a:t>Data Prepration</a:t>
            </a:r>
          </a:p>
          <a:p>
            <a:pPr>
              <a:lnSpc>
                <a:spcPct val="100000"/>
              </a:lnSpc>
            </a:pPr>
            <a:r>
              <a:rPr lang="en-US" dirty="0" smtClean="0"/>
              <a:t>Data wrangling</a:t>
            </a:r>
          </a:p>
          <a:p>
            <a:pPr>
              <a:lnSpc>
                <a:spcPct val="100000"/>
              </a:lnSpc>
            </a:pPr>
            <a:r>
              <a:rPr lang="en-US" dirty="0" smtClean="0"/>
              <a:t>Data Modeling</a:t>
            </a:r>
          </a:p>
          <a:p>
            <a:pPr>
              <a:lnSpc>
                <a:spcPct val="100000"/>
              </a:lnSpc>
            </a:pPr>
            <a:r>
              <a:rPr lang="en-US" dirty="0" smtClean="0"/>
              <a:t>Model Training</a:t>
            </a:r>
          </a:p>
          <a:p>
            <a:pPr>
              <a:lnSpc>
                <a:spcPct val="100000"/>
              </a:lnSpc>
            </a:pPr>
            <a:r>
              <a:rPr lang="en-US" dirty="0" smtClean="0"/>
              <a:t>Model Testing</a:t>
            </a:r>
          </a:p>
          <a:p>
            <a:pPr>
              <a:lnSpc>
                <a:spcPct val="100000"/>
              </a:lnSpc>
            </a:pPr>
            <a:r>
              <a:rPr lang="en-US" dirty="0" smtClean="0"/>
              <a:t>Deployment</a:t>
            </a:r>
            <a:endParaRPr lang="en-IN" dirty="0"/>
          </a:p>
        </p:txBody>
      </p:sp>
    </p:spTree>
    <p:extLst>
      <p:ext uri="{BB962C8B-B14F-4D97-AF65-F5344CB8AC3E}">
        <p14:creationId xmlns:p14="http://schemas.microsoft.com/office/powerpoint/2010/main" val="2422035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Life </a:t>
            </a:r>
            <a:r>
              <a:rPr lang="en-US" dirty="0" smtClean="0"/>
              <a:t>Cycle….</a:t>
            </a:r>
            <a:endParaRPr lang="en-IN" dirty="0"/>
          </a:p>
        </p:txBody>
      </p:sp>
      <p:sp>
        <p:nvSpPr>
          <p:cNvPr id="3" name="Content Placeholder 2"/>
          <p:cNvSpPr>
            <a:spLocks noGrp="1"/>
          </p:cNvSpPr>
          <p:nvPr>
            <p:ph idx="1"/>
          </p:nvPr>
        </p:nvSpPr>
        <p:spPr/>
        <p:txBody>
          <a:bodyPr>
            <a:normAutofit/>
          </a:bodyPr>
          <a:lstStyle/>
          <a:p>
            <a:pPr marL="0" indent="0">
              <a:buNone/>
            </a:pPr>
            <a:r>
              <a:rPr lang="en-US" dirty="0"/>
              <a:t>Data </a:t>
            </a:r>
            <a:r>
              <a:rPr lang="en-US" dirty="0" smtClean="0"/>
              <a:t>Collection:</a:t>
            </a:r>
          </a:p>
          <a:p>
            <a:pPr marL="0" indent="0">
              <a:buNone/>
            </a:pPr>
            <a:r>
              <a:rPr lang="en-US" dirty="0" smtClean="0"/>
              <a:t>Goal over here is to gather as much as relevant data as possible..</a:t>
            </a:r>
          </a:p>
          <a:p>
            <a:pPr>
              <a:lnSpc>
                <a:spcPct val="200000"/>
              </a:lnSpc>
            </a:pPr>
            <a:r>
              <a:rPr lang="en-US" dirty="0" smtClean="0"/>
              <a:t>Identify various source of information</a:t>
            </a:r>
          </a:p>
          <a:p>
            <a:pPr>
              <a:lnSpc>
                <a:spcPct val="200000"/>
              </a:lnSpc>
            </a:pPr>
            <a:r>
              <a:rPr lang="en-US" dirty="0" smtClean="0"/>
              <a:t>Gather data</a:t>
            </a:r>
          </a:p>
          <a:p>
            <a:pPr>
              <a:lnSpc>
                <a:spcPct val="200000"/>
              </a:lnSpc>
            </a:pPr>
            <a:r>
              <a:rPr lang="en-US" dirty="0" smtClean="0"/>
              <a:t>Combine the data acquired from various data source</a:t>
            </a:r>
            <a:endParaRPr lang="en-IN" dirty="0"/>
          </a:p>
        </p:txBody>
      </p:sp>
    </p:spTree>
    <p:extLst>
      <p:ext uri="{BB962C8B-B14F-4D97-AF65-F5344CB8AC3E}">
        <p14:creationId xmlns:p14="http://schemas.microsoft.com/office/powerpoint/2010/main" val="4244002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Life </a:t>
            </a:r>
            <a:r>
              <a:rPr lang="en-US" dirty="0" smtClean="0"/>
              <a:t>Cycle……</a:t>
            </a:r>
            <a:endParaRPr lang="en-IN" dirty="0"/>
          </a:p>
        </p:txBody>
      </p:sp>
      <p:sp>
        <p:nvSpPr>
          <p:cNvPr id="3" name="Content Placeholder 2"/>
          <p:cNvSpPr>
            <a:spLocks noGrp="1"/>
          </p:cNvSpPr>
          <p:nvPr>
            <p:ph idx="1"/>
          </p:nvPr>
        </p:nvSpPr>
        <p:spPr/>
        <p:txBody>
          <a:bodyPr/>
          <a:lstStyle/>
          <a:p>
            <a:r>
              <a:rPr lang="en-US" dirty="0" smtClean="0"/>
              <a:t>Data Prepration: data prepration deals with exploration of your data to generate for better results</a:t>
            </a:r>
          </a:p>
          <a:p>
            <a:r>
              <a:rPr lang="en-US" dirty="0" smtClean="0"/>
              <a:t>Data wrangling: data wrangling is the process of cleaning raw data into useable format. Some steps includes..</a:t>
            </a:r>
          </a:p>
          <a:p>
            <a:pPr marL="0" indent="0">
              <a:buNone/>
            </a:pPr>
            <a:r>
              <a:rPr lang="en-US" dirty="0"/>
              <a:t>	</a:t>
            </a:r>
            <a:r>
              <a:rPr lang="en-US" dirty="0" smtClean="0"/>
              <a:t>- Filtering/cleaning up of raw data</a:t>
            </a:r>
          </a:p>
          <a:p>
            <a:pPr marL="0" indent="0">
              <a:buNone/>
            </a:pPr>
            <a:r>
              <a:rPr lang="en-US" dirty="0"/>
              <a:t>	</a:t>
            </a:r>
            <a:r>
              <a:rPr lang="en-US" dirty="0" smtClean="0"/>
              <a:t>- Filtering noise</a:t>
            </a:r>
          </a:p>
          <a:p>
            <a:pPr marL="0" indent="0">
              <a:buNone/>
            </a:pPr>
            <a:r>
              <a:rPr lang="en-US" dirty="0"/>
              <a:t>	</a:t>
            </a:r>
            <a:r>
              <a:rPr lang="en-US" dirty="0" smtClean="0"/>
              <a:t>- Recognizing and removing outliers( remove abnormal readings)</a:t>
            </a:r>
          </a:p>
          <a:p>
            <a:pPr marL="0" indent="0">
              <a:buNone/>
            </a:pPr>
            <a:r>
              <a:rPr lang="en-US" dirty="0"/>
              <a:t>	</a:t>
            </a:r>
            <a:r>
              <a:rPr lang="en-US" dirty="0" smtClean="0"/>
              <a:t>- Removing or Filling the missing values </a:t>
            </a:r>
          </a:p>
          <a:p>
            <a:pPr marL="0" indent="0">
              <a:buNone/>
            </a:pPr>
            <a:endParaRPr lang="en-IN" dirty="0"/>
          </a:p>
        </p:txBody>
      </p:sp>
    </p:spTree>
    <p:extLst>
      <p:ext uri="{BB962C8B-B14F-4D97-AF65-F5344CB8AC3E}">
        <p14:creationId xmlns:p14="http://schemas.microsoft.com/office/powerpoint/2010/main" val="3213755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Life Cycle……</a:t>
            </a:r>
            <a:endParaRPr lang="en-IN" dirty="0"/>
          </a:p>
        </p:txBody>
      </p:sp>
      <p:sp>
        <p:nvSpPr>
          <p:cNvPr id="3" name="Content Placeholder 2"/>
          <p:cNvSpPr>
            <a:spLocks noGrp="1"/>
          </p:cNvSpPr>
          <p:nvPr>
            <p:ph idx="1"/>
          </p:nvPr>
        </p:nvSpPr>
        <p:spPr/>
        <p:txBody>
          <a:bodyPr>
            <a:normAutofit lnSpcReduction="10000"/>
          </a:bodyPr>
          <a:lstStyle/>
          <a:p>
            <a:r>
              <a:rPr lang="en-US" dirty="0" smtClean="0"/>
              <a:t>Data Modeling: Data Modeling is the step in which we take the data and select a machine learning algorithms to build a model based on the problems such as classification, regression, clustering etc.</a:t>
            </a:r>
          </a:p>
          <a:p>
            <a:r>
              <a:rPr lang="en-US" dirty="0" smtClean="0"/>
              <a:t>Model Training: Machine Learning model is a process in which a machine learning algorithm is fed with sufficient training data to learn from</a:t>
            </a:r>
          </a:p>
          <a:p>
            <a:r>
              <a:rPr lang="en-US" dirty="0" smtClean="0"/>
              <a:t>Model Verification: This stage of machine learning life cycle involves checking for the accuracy of the model by Providing with the inputs that are unseen</a:t>
            </a:r>
          </a:p>
          <a:p>
            <a:r>
              <a:rPr lang="en-US" dirty="0" smtClean="0"/>
              <a:t>Model Deployment: this is the final step in this model is ready to go to production.</a:t>
            </a:r>
            <a:endParaRPr lang="en-IN" dirty="0"/>
          </a:p>
        </p:txBody>
      </p:sp>
    </p:spTree>
    <p:extLst>
      <p:ext uri="{BB962C8B-B14F-4D97-AF65-F5344CB8AC3E}">
        <p14:creationId xmlns:p14="http://schemas.microsoft.com/office/powerpoint/2010/main" val="438675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languages for the Machine learning</a:t>
            </a:r>
            <a:endParaRPr lang="en-IN" dirty="0"/>
          </a:p>
        </p:txBody>
      </p:sp>
      <p:sp>
        <p:nvSpPr>
          <p:cNvPr id="3" name="Content Placeholder 2"/>
          <p:cNvSpPr>
            <a:spLocks noGrp="1"/>
          </p:cNvSpPr>
          <p:nvPr>
            <p:ph idx="1"/>
          </p:nvPr>
        </p:nvSpPr>
        <p:spPr/>
        <p:txBody>
          <a:bodyPr>
            <a:normAutofit fontScale="92500" lnSpcReduction="20000"/>
          </a:bodyPr>
          <a:lstStyle/>
          <a:p>
            <a:pPr>
              <a:lnSpc>
                <a:spcPct val="200000"/>
              </a:lnSpc>
            </a:pPr>
            <a:r>
              <a:rPr lang="en-US" dirty="0" smtClean="0"/>
              <a:t>Python</a:t>
            </a:r>
          </a:p>
          <a:p>
            <a:pPr>
              <a:lnSpc>
                <a:spcPct val="200000"/>
              </a:lnSpc>
            </a:pPr>
            <a:r>
              <a:rPr lang="en-US" dirty="0" smtClean="0"/>
              <a:t>Java</a:t>
            </a:r>
          </a:p>
          <a:p>
            <a:pPr>
              <a:lnSpc>
                <a:spcPct val="200000"/>
              </a:lnSpc>
            </a:pPr>
            <a:r>
              <a:rPr lang="en-US" dirty="0" smtClean="0"/>
              <a:t>R</a:t>
            </a:r>
          </a:p>
          <a:p>
            <a:pPr>
              <a:lnSpc>
                <a:spcPct val="200000"/>
              </a:lnSpc>
            </a:pPr>
            <a:r>
              <a:rPr lang="en-US" dirty="0" smtClean="0"/>
              <a:t>Java Script</a:t>
            </a:r>
          </a:p>
          <a:p>
            <a:pPr>
              <a:lnSpc>
                <a:spcPct val="200000"/>
              </a:lnSpc>
            </a:pPr>
            <a:r>
              <a:rPr lang="en-US" dirty="0"/>
              <a:t>S</a:t>
            </a:r>
            <a:r>
              <a:rPr lang="en-US" dirty="0" smtClean="0"/>
              <a:t>cala</a:t>
            </a:r>
            <a:endParaRPr lang="en-IN" dirty="0"/>
          </a:p>
        </p:txBody>
      </p:sp>
    </p:spTree>
    <p:extLst>
      <p:ext uri="{BB962C8B-B14F-4D97-AF65-F5344CB8AC3E}">
        <p14:creationId xmlns:p14="http://schemas.microsoft.com/office/powerpoint/2010/main" val="3947185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5951"/>
          </a:xfrm>
        </p:spPr>
        <p:txBody>
          <a:bodyPr>
            <a:normAutofit fontScale="90000"/>
          </a:bodyPr>
          <a:lstStyle/>
          <a:p>
            <a:r>
              <a:rPr lang="en-US" dirty="0" smtClean="0"/>
              <a:t>Types of Machine learning</a:t>
            </a:r>
            <a:endParaRPr lang="en-IN" dirty="0"/>
          </a:p>
        </p:txBody>
      </p:sp>
      <p:sp>
        <p:nvSpPr>
          <p:cNvPr id="3" name="Subtitle 2"/>
          <p:cNvSpPr>
            <a:spLocks noGrp="1"/>
          </p:cNvSpPr>
          <p:nvPr>
            <p:ph type="subTitle" idx="1"/>
          </p:nvPr>
        </p:nvSpPr>
        <p:spPr>
          <a:xfrm>
            <a:off x="1524000" y="1828800"/>
            <a:ext cx="9144000" cy="4457700"/>
          </a:xfrm>
        </p:spPr>
        <p:txBody>
          <a:bodyPr/>
          <a:lstStyle/>
          <a:p>
            <a:pPr marL="457200" indent="-457200" algn="l">
              <a:buAutoNum type="arabicPeriod"/>
            </a:pPr>
            <a:r>
              <a:rPr lang="en-US" dirty="0" smtClean="0"/>
              <a:t>Supervised learning</a:t>
            </a:r>
          </a:p>
          <a:p>
            <a:pPr algn="l"/>
            <a:r>
              <a:rPr lang="en-US" dirty="0"/>
              <a:t>	</a:t>
            </a:r>
            <a:r>
              <a:rPr lang="en-US" dirty="0" smtClean="0"/>
              <a:t>a)	Classification</a:t>
            </a:r>
          </a:p>
          <a:p>
            <a:pPr algn="l"/>
            <a:r>
              <a:rPr lang="en-US" dirty="0"/>
              <a:t>	</a:t>
            </a:r>
            <a:r>
              <a:rPr lang="en-US" dirty="0" smtClean="0"/>
              <a:t>b)	 Regression</a:t>
            </a:r>
          </a:p>
          <a:p>
            <a:pPr algn="l"/>
            <a:r>
              <a:rPr lang="en-US" dirty="0" smtClean="0"/>
              <a:t>2.     Unsupervised learning</a:t>
            </a:r>
          </a:p>
          <a:p>
            <a:pPr algn="l"/>
            <a:r>
              <a:rPr lang="en-US" dirty="0" smtClean="0"/>
              <a:t>	a)	Clustering</a:t>
            </a:r>
          </a:p>
          <a:p>
            <a:pPr algn="l"/>
            <a:r>
              <a:rPr lang="en-US" dirty="0"/>
              <a:t>	</a:t>
            </a:r>
            <a:r>
              <a:rPr lang="en-US" dirty="0" smtClean="0"/>
              <a:t>b)	Association Analysis</a:t>
            </a:r>
          </a:p>
          <a:p>
            <a:pPr algn="l"/>
            <a:r>
              <a:rPr lang="en-US" dirty="0" smtClean="0"/>
              <a:t>3.     Reinforcement learning</a:t>
            </a:r>
            <a:endParaRPr lang="en-IN" dirty="0"/>
          </a:p>
        </p:txBody>
      </p:sp>
    </p:spTree>
    <p:extLst>
      <p:ext uri="{BB962C8B-B14F-4D97-AF65-F5344CB8AC3E}">
        <p14:creationId xmlns:p14="http://schemas.microsoft.com/office/powerpoint/2010/main" val="1004162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Supervised learning</a:t>
            </a:r>
            <a:br>
              <a:rPr lang="en-US" dirty="0" smtClean="0"/>
            </a:br>
            <a:endParaRPr lang="en-IN" dirty="0"/>
          </a:p>
        </p:txBody>
      </p:sp>
      <p:sp>
        <p:nvSpPr>
          <p:cNvPr id="3" name="Subtitle 2"/>
          <p:cNvSpPr>
            <a:spLocks noGrp="1"/>
          </p:cNvSpPr>
          <p:nvPr>
            <p:ph type="subTitle" idx="1"/>
          </p:nvPr>
        </p:nvSpPr>
        <p:spPr>
          <a:xfrm>
            <a:off x="1524000" y="1828800"/>
            <a:ext cx="9144000" cy="4457700"/>
          </a:xfrm>
        </p:spPr>
        <p:txBody>
          <a:bodyPr>
            <a:normAutofit lnSpcReduction="10000"/>
          </a:bodyPr>
          <a:lstStyle/>
          <a:p>
            <a:pPr algn="l"/>
            <a:r>
              <a:rPr lang="en-US" dirty="0" smtClean="0"/>
              <a:t>Also called the predictive learning. A machine predicts the class of unknown objects based on prior class-related information of similar objects</a:t>
            </a:r>
          </a:p>
          <a:p>
            <a:pPr marL="342900" indent="-342900" algn="l">
              <a:lnSpc>
                <a:spcPct val="200000"/>
              </a:lnSpc>
              <a:buFont typeface="Arial" panose="020B0604020202020204" pitchFamily="34" charset="0"/>
              <a:buChar char="•"/>
            </a:pPr>
            <a:r>
              <a:rPr lang="en-US" dirty="0"/>
              <a:t> L</a:t>
            </a:r>
            <a:r>
              <a:rPr lang="en-US" dirty="0" smtClean="0"/>
              <a:t>abelled Dataset</a:t>
            </a:r>
          </a:p>
          <a:p>
            <a:pPr marL="342900" indent="-342900" algn="l">
              <a:lnSpc>
                <a:spcPct val="200000"/>
              </a:lnSpc>
              <a:buFont typeface="Arial" panose="020B0604020202020204" pitchFamily="34" charset="0"/>
              <a:buChar char="•"/>
            </a:pPr>
            <a:r>
              <a:rPr lang="en-US" dirty="0" smtClean="0"/>
              <a:t>Output is already known</a:t>
            </a:r>
          </a:p>
          <a:p>
            <a:pPr marL="342900" indent="-342900" algn="l">
              <a:lnSpc>
                <a:spcPct val="200000"/>
              </a:lnSpc>
              <a:buFont typeface="Arial" panose="020B0604020202020204" pitchFamily="34" charset="0"/>
              <a:buChar char="•"/>
            </a:pPr>
            <a:r>
              <a:rPr lang="en-US" dirty="0" smtClean="0"/>
              <a:t>Machine is fed with lots of input data</a:t>
            </a:r>
          </a:p>
          <a:p>
            <a:pPr marL="342900" indent="-342900" algn="l">
              <a:lnSpc>
                <a:spcPct val="200000"/>
              </a:lnSpc>
              <a:buFont typeface="Arial" panose="020B0604020202020204" pitchFamily="34" charset="0"/>
              <a:buChar char="•"/>
            </a:pPr>
            <a:r>
              <a:rPr lang="en-US" dirty="0" smtClean="0"/>
              <a:t>Model is build based on training data to predict the outcomes</a:t>
            </a:r>
          </a:p>
          <a:p>
            <a:pPr algn="l"/>
            <a:endParaRPr lang="en-IN" dirty="0"/>
          </a:p>
        </p:txBody>
      </p:sp>
    </p:spTree>
    <p:extLst>
      <p:ext uri="{BB962C8B-B14F-4D97-AF65-F5344CB8AC3E}">
        <p14:creationId xmlns:p14="http://schemas.microsoft.com/office/powerpoint/2010/main" val="3024557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endParaRPr lang="en-IN" dirty="0"/>
          </a:p>
        </p:txBody>
      </p:sp>
      <p:sp>
        <p:nvSpPr>
          <p:cNvPr id="3" name="Content Placeholder 2"/>
          <p:cNvSpPr>
            <a:spLocks noGrp="1"/>
          </p:cNvSpPr>
          <p:nvPr>
            <p:ph idx="1"/>
          </p:nvPr>
        </p:nvSpPr>
        <p:spPr/>
        <p:txBody>
          <a:bodyPr>
            <a:normAutofit/>
          </a:bodyPr>
          <a:lstStyle/>
          <a:p>
            <a:r>
              <a:rPr lang="en-US" dirty="0"/>
              <a:t>What is Machine Learning?</a:t>
            </a:r>
          </a:p>
          <a:p>
            <a:r>
              <a:rPr lang="en-US" dirty="0"/>
              <a:t>How Machine learning </a:t>
            </a:r>
            <a:r>
              <a:rPr lang="en-US" dirty="0" smtClean="0"/>
              <a:t>is differ from Traditional Programming?</a:t>
            </a:r>
            <a:endParaRPr lang="en-US" dirty="0"/>
          </a:p>
          <a:p>
            <a:r>
              <a:rPr lang="en-US" dirty="0" smtClean="0"/>
              <a:t>Characteristics of Machine Learning.</a:t>
            </a:r>
            <a:endParaRPr lang="en-US" dirty="0"/>
          </a:p>
          <a:p>
            <a:r>
              <a:rPr lang="en-US" dirty="0" smtClean="0"/>
              <a:t>Advantages of Machine Learning.</a:t>
            </a:r>
            <a:endParaRPr lang="en-US" dirty="0"/>
          </a:p>
          <a:p>
            <a:r>
              <a:rPr lang="en-US" dirty="0" smtClean="0"/>
              <a:t>Disadvantages of Machine Learning.</a:t>
            </a:r>
            <a:endParaRPr lang="en-US" dirty="0"/>
          </a:p>
          <a:p>
            <a:r>
              <a:rPr lang="en-US" dirty="0" smtClean="0"/>
              <a:t>Classification of Machine Learning.</a:t>
            </a:r>
            <a:endParaRPr lang="en-US" dirty="0"/>
          </a:p>
          <a:p>
            <a:r>
              <a:rPr lang="en-US" dirty="0" smtClean="0"/>
              <a:t>Carrier opportunities.</a:t>
            </a:r>
            <a:endParaRPr lang="en-US" dirty="0"/>
          </a:p>
          <a:p>
            <a:r>
              <a:rPr lang="en-US" dirty="0" smtClean="0"/>
              <a:t>Pre-requisites.</a:t>
            </a:r>
            <a:endParaRPr lang="en-US" dirty="0"/>
          </a:p>
          <a:p>
            <a:endParaRPr lang="en-US" dirty="0"/>
          </a:p>
          <a:p>
            <a:endParaRPr lang="en-IN" dirty="0"/>
          </a:p>
        </p:txBody>
      </p:sp>
    </p:spTree>
    <p:extLst>
      <p:ext uri="{BB962C8B-B14F-4D97-AF65-F5344CB8AC3E}">
        <p14:creationId xmlns:p14="http://schemas.microsoft.com/office/powerpoint/2010/main" val="1917659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Supervised learning</a:t>
            </a:r>
            <a:br>
              <a:rPr lang="en-US" dirty="0" smtClean="0"/>
            </a:br>
            <a:endParaRPr lang="en-IN" dirty="0"/>
          </a:p>
        </p:txBody>
      </p:sp>
      <p:sp>
        <p:nvSpPr>
          <p:cNvPr id="3" name="Subtitle 2"/>
          <p:cNvSpPr>
            <a:spLocks noGrp="1"/>
          </p:cNvSpPr>
          <p:nvPr>
            <p:ph type="subTitle" idx="1"/>
          </p:nvPr>
        </p:nvSpPr>
        <p:spPr>
          <a:xfrm>
            <a:off x="1524000" y="1828800"/>
            <a:ext cx="9144000" cy="4457700"/>
          </a:xfrm>
        </p:spPr>
        <p:txBody>
          <a:bodyPr>
            <a:normAutofit/>
          </a:bodyPr>
          <a:lstStyle/>
          <a:p>
            <a:pPr algn="l"/>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386" y="1665513"/>
            <a:ext cx="8001000" cy="4474029"/>
          </a:xfrm>
          <a:prstGeom prst="rect">
            <a:avLst/>
          </a:prstGeom>
        </p:spPr>
      </p:pic>
    </p:spTree>
    <p:extLst>
      <p:ext uri="{BB962C8B-B14F-4D97-AF65-F5344CB8AC3E}">
        <p14:creationId xmlns:p14="http://schemas.microsoft.com/office/powerpoint/2010/main" val="12114886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Supervised learning</a:t>
            </a:r>
            <a:br>
              <a:rPr lang="en-US" dirty="0" smtClean="0"/>
            </a:br>
            <a:endParaRPr lang="en-IN" dirty="0"/>
          </a:p>
        </p:txBody>
      </p:sp>
      <p:sp>
        <p:nvSpPr>
          <p:cNvPr id="3" name="Subtitle 2"/>
          <p:cNvSpPr>
            <a:spLocks noGrp="1"/>
          </p:cNvSpPr>
          <p:nvPr>
            <p:ph type="subTitle" idx="1"/>
          </p:nvPr>
        </p:nvSpPr>
        <p:spPr>
          <a:xfrm>
            <a:off x="1524000" y="1828800"/>
            <a:ext cx="9144000" cy="4457700"/>
          </a:xfrm>
        </p:spPr>
        <p:txBody>
          <a:bodyPr>
            <a:normAutofit/>
          </a:bodyPr>
          <a:lstStyle/>
          <a:p>
            <a:pPr marL="342900" indent="-342900" algn="l">
              <a:buFont typeface="Arial" panose="020B0604020202020204" pitchFamily="34" charset="0"/>
              <a:buChar char="•"/>
            </a:pPr>
            <a:r>
              <a:rPr lang="en-US" dirty="0" smtClean="0"/>
              <a:t>Classification: </a:t>
            </a:r>
            <a:r>
              <a:rPr lang="en-US" b="1" dirty="0" smtClean="0"/>
              <a:t>“</a:t>
            </a:r>
            <a:r>
              <a:rPr lang="en-US" dirty="0" smtClean="0"/>
              <a:t>predict class from observations”</a:t>
            </a:r>
          </a:p>
          <a:p>
            <a:pPr marL="342900" indent="-342900" algn="l">
              <a:buFont typeface="Arial" panose="020B0604020202020204" pitchFamily="34" charset="0"/>
              <a:buChar char="•"/>
            </a:pPr>
            <a:endParaRPr lang="en-US" dirty="0"/>
          </a:p>
          <a:p>
            <a:pPr marL="342900" indent="-342900" algn="just">
              <a:buFont typeface="Arial" panose="020B0604020202020204" pitchFamily="34" charset="0"/>
              <a:buChar char="•"/>
            </a:pPr>
            <a:r>
              <a:rPr lang="en-US" dirty="0"/>
              <a:t>The main goal of classification is to predict the target class. </a:t>
            </a:r>
          </a:p>
          <a:p>
            <a:pPr marL="342900" indent="-342900" algn="just">
              <a:buFont typeface="Arial" panose="020B0604020202020204" pitchFamily="34" charset="0"/>
              <a:buChar char="•"/>
            </a:pPr>
            <a:r>
              <a:rPr lang="en-US" dirty="0"/>
              <a:t>If the trained  model is for predicting any of two target classes. It is known as binary classification. </a:t>
            </a:r>
          </a:p>
          <a:p>
            <a:pPr marL="342900" indent="-342900" algn="just">
              <a:buFont typeface="Arial" panose="020B0604020202020204" pitchFamily="34" charset="0"/>
              <a:buChar char="•"/>
            </a:pPr>
            <a:r>
              <a:rPr lang="en-US" dirty="0"/>
              <a:t>Considering the student profile to predict whether the student will pass or fail. Considering the customer, transaction details to predict whether he will buy the new product or not. </a:t>
            </a:r>
          </a:p>
          <a:p>
            <a:pPr marL="342900" indent="-342900" algn="just">
              <a:buFont typeface="Arial" panose="020B0604020202020204" pitchFamily="34" charset="0"/>
              <a:buChar char="•"/>
            </a:pPr>
            <a:r>
              <a:rPr lang="en-US" dirty="0"/>
              <a:t>If we have to predict more the two target classes it is known as multi-classification. Considering all subject details of a student to  predict which subject the student will score more..</a:t>
            </a:r>
          </a:p>
          <a:p>
            <a:pPr marL="342900" indent="-342900" algn="l">
              <a:buFont typeface="Arial" panose="020B0604020202020204" pitchFamily="34" charset="0"/>
              <a:buChar char="•"/>
            </a:pPr>
            <a:endParaRPr lang="en-US" dirty="0" smtClean="0"/>
          </a:p>
          <a:p>
            <a:pPr marL="342900" indent="-342900">
              <a:buFont typeface="Arial" panose="020B0604020202020204" pitchFamily="34" charset="0"/>
              <a:buChar char="•"/>
            </a:pPr>
            <a:endParaRPr lang="en-IN" dirty="0" smtClean="0"/>
          </a:p>
          <a:p>
            <a:pPr algn="l"/>
            <a:endParaRPr lang="en-US" dirty="0" smtClean="0"/>
          </a:p>
        </p:txBody>
      </p:sp>
    </p:spTree>
    <p:extLst>
      <p:ext uri="{BB962C8B-B14F-4D97-AF65-F5344CB8AC3E}">
        <p14:creationId xmlns:p14="http://schemas.microsoft.com/office/powerpoint/2010/main" val="201954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popular machine Learning algorithms which helps to solve classification problems</a:t>
            </a:r>
            <a:endParaRPr lang="en-IN" dirty="0"/>
          </a:p>
        </p:txBody>
      </p:sp>
      <p:sp>
        <p:nvSpPr>
          <p:cNvPr id="3" name="Content Placeholder 2"/>
          <p:cNvSpPr>
            <a:spLocks noGrp="1"/>
          </p:cNvSpPr>
          <p:nvPr>
            <p:ph idx="1"/>
          </p:nvPr>
        </p:nvSpPr>
        <p:spPr/>
        <p:txBody>
          <a:bodyPr/>
          <a:lstStyle/>
          <a:p>
            <a:pPr>
              <a:lnSpc>
                <a:spcPct val="200000"/>
              </a:lnSpc>
            </a:pPr>
            <a:r>
              <a:rPr lang="en-US" dirty="0" smtClean="0"/>
              <a:t>Naïve Bayes</a:t>
            </a:r>
          </a:p>
          <a:p>
            <a:pPr>
              <a:lnSpc>
                <a:spcPct val="200000"/>
              </a:lnSpc>
            </a:pPr>
            <a:r>
              <a:rPr lang="en-US" dirty="0" smtClean="0"/>
              <a:t>Decision Tree</a:t>
            </a:r>
          </a:p>
          <a:p>
            <a:pPr>
              <a:lnSpc>
                <a:spcPct val="200000"/>
              </a:lnSpc>
            </a:pPr>
            <a:r>
              <a:rPr lang="en-US" dirty="0" smtClean="0"/>
              <a:t>K-Nearest </a:t>
            </a:r>
            <a:r>
              <a:rPr lang="en-US" dirty="0" err="1" smtClean="0"/>
              <a:t>Neighbour</a:t>
            </a:r>
            <a:endParaRPr lang="en-IN" dirty="0"/>
          </a:p>
        </p:txBody>
      </p:sp>
    </p:spTree>
    <p:extLst>
      <p:ext uri="{BB962C8B-B14F-4D97-AF65-F5344CB8AC3E}">
        <p14:creationId xmlns:p14="http://schemas.microsoft.com/office/powerpoint/2010/main" val="209358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typical classification problems</a:t>
            </a:r>
            <a:endParaRPr lang="en-IN" dirty="0"/>
          </a:p>
        </p:txBody>
      </p:sp>
      <p:sp>
        <p:nvSpPr>
          <p:cNvPr id="3" name="Content Placeholder 2"/>
          <p:cNvSpPr>
            <a:spLocks noGrp="1"/>
          </p:cNvSpPr>
          <p:nvPr>
            <p:ph idx="1"/>
          </p:nvPr>
        </p:nvSpPr>
        <p:spPr/>
        <p:txBody>
          <a:bodyPr/>
          <a:lstStyle/>
          <a:p>
            <a:pPr>
              <a:lnSpc>
                <a:spcPct val="150000"/>
              </a:lnSpc>
            </a:pPr>
            <a:r>
              <a:rPr lang="en-US" dirty="0" smtClean="0"/>
              <a:t>Image classification</a:t>
            </a:r>
          </a:p>
          <a:p>
            <a:pPr>
              <a:lnSpc>
                <a:spcPct val="150000"/>
              </a:lnSpc>
            </a:pPr>
            <a:r>
              <a:rPr lang="en-US" dirty="0" smtClean="0"/>
              <a:t>Prediction of disease</a:t>
            </a:r>
          </a:p>
          <a:p>
            <a:pPr>
              <a:lnSpc>
                <a:spcPct val="150000"/>
              </a:lnSpc>
            </a:pPr>
            <a:r>
              <a:rPr lang="en-US" dirty="0" smtClean="0"/>
              <a:t>Win-loss prediction of games</a:t>
            </a:r>
          </a:p>
          <a:p>
            <a:pPr>
              <a:lnSpc>
                <a:spcPct val="150000"/>
              </a:lnSpc>
            </a:pPr>
            <a:r>
              <a:rPr lang="en-US" dirty="0" smtClean="0"/>
              <a:t>Prediction of natural calamity like earthquake, flood etc.</a:t>
            </a:r>
          </a:p>
          <a:p>
            <a:pPr>
              <a:lnSpc>
                <a:spcPct val="150000"/>
              </a:lnSpc>
            </a:pPr>
            <a:r>
              <a:rPr lang="en-US" dirty="0" smtClean="0"/>
              <a:t>Recognition of handwriting</a:t>
            </a:r>
            <a:endParaRPr lang="en-IN" dirty="0"/>
          </a:p>
        </p:txBody>
      </p:sp>
    </p:spTree>
    <p:extLst>
      <p:ext uri="{BB962C8B-B14F-4D97-AF65-F5344CB8AC3E}">
        <p14:creationId xmlns:p14="http://schemas.microsoft.com/office/powerpoint/2010/main" val="38647586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Supervised learning</a:t>
            </a:r>
            <a:br>
              <a:rPr lang="en-US" dirty="0" smtClean="0"/>
            </a:br>
            <a:endParaRPr lang="en-IN" dirty="0"/>
          </a:p>
        </p:txBody>
      </p:sp>
      <p:sp>
        <p:nvSpPr>
          <p:cNvPr id="3" name="Subtitle 2"/>
          <p:cNvSpPr>
            <a:spLocks noGrp="1"/>
          </p:cNvSpPr>
          <p:nvPr>
            <p:ph type="subTitle" idx="1"/>
          </p:nvPr>
        </p:nvSpPr>
        <p:spPr>
          <a:xfrm>
            <a:off x="1597572" y="1828800"/>
            <a:ext cx="9144000" cy="4457700"/>
          </a:xfrm>
        </p:spPr>
        <p:txBody>
          <a:bodyPr>
            <a:normAutofit/>
          </a:bodyPr>
          <a:lstStyle/>
          <a:p>
            <a:pPr marL="342900" indent="-342900" algn="l">
              <a:buFont typeface="Arial" panose="020B0604020202020204" pitchFamily="34" charset="0"/>
              <a:buChar char="•"/>
            </a:pPr>
            <a:r>
              <a:rPr lang="en-US" b="1" dirty="0" smtClean="0"/>
              <a:t>Regression “</a:t>
            </a:r>
            <a:r>
              <a:rPr lang="en-US" dirty="0" smtClean="0"/>
              <a:t>predict value from observations”</a:t>
            </a:r>
          </a:p>
          <a:p>
            <a:pPr marL="342900" indent="-342900" algn="l">
              <a:buFont typeface="Arial" panose="020B0604020202020204" pitchFamily="34" charset="0"/>
              <a:buChar char="•"/>
            </a:pPr>
            <a:endParaRPr lang="en-US" b="1" dirty="0" smtClean="0"/>
          </a:p>
          <a:p>
            <a:pPr marL="342900" indent="-342900" algn="l">
              <a:buFont typeface="Arial" panose="020B0604020202020204" pitchFamily="34" charset="0"/>
              <a:buChar char="•"/>
            </a:pPr>
            <a:r>
              <a:rPr lang="en-US" dirty="0" smtClean="0"/>
              <a:t>The main goal of regression algorithms is the predict the continues value. </a:t>
            </a:r>
          </a:p>
          <a:p>
            <a:pPr marL="342900" indent="-342900" algn="l">
              <a:buFont typeface="Arial" panose="020B0604020202020204" pitchFamily="34" charset="0"/>
              <a:buChar char="•"/>
            </a:pPr>
            <a:r>
              <a:rPr lang="en-US" dirty="0" smtClean="0"/>
              <a:t>In some cases, the predicted value can be used to identify the linear relationship between the attributes. </a:t>
            </a:r>
          </a:p>
          <a:p>
            <a:pPr marL="342900" indent="-342900" algn="l">
              <a:buFont typeface="Arial" panose="020B0604020202020204" pitchFamily="34" charset="0"/>
              <a:buChar char="•"/>
            </a:pPr>
            <a:r>
              <a:rPr lang="en-US" dirty="0" smtClean="0"/>
              <a:t>Based on the problem difference regression algorithms can be used. some of the basic regression algorithms are linear regression, polynomial regression … </a:t>
            </a:r>
            <a:r>
              <a:rPr lang="en-US" dirty="0" err="1" smtClean="0"/>
              <a:t>etc</a:t>
            </a:r>
            <a:endParaRPr lang="en-US" dirty="0" smtClean="0"/>
          </a:p>
          <a:p>
            <a:pPr marL="342900" indent="-342900" algn="l">
              <a:buFont typeface="Arial" panose="020B0604020202020204" pitchFamily="34" charset="0"/>
              <a:buChar char="•"/>
            </a:pPr>
            <a:r>
              <a:rPr lang="en-US" dirty="0"/>
              <a:t>Popular one is Linear regression</a:t>
            </a:r>
            <a:endParaRPr lang="en-US" dirty="0" smtClean="0"/>
          </a:p>
          <a:p>
            <a:endParaRPr lang="en-IN" dirty="0" smtClean="0"/>
          </a:p>
          <a:p>
            <a:pPr algn="l"/>
            <a:endParaRPr lang="en-US" dirty="0" smtClean="0"/>
          </a:p>
        </p:txBody>
      </p:sp>
    </p:spTree>
    <p:extLst>
      <p:ext uri="{BB962C8B-B14F-4D97-AF65-F5344CB8AC3E}">
        <p14:creationId xmlns:p14="http://schemas.microsoft.com/office/powerpoint/2010/main" val="871765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application of regression can be seen</a:t>
            </a:r>
            <a:endParaRPr lang="en-IN" dirty="0"/>
          </a:p>
        </p:txBody>
      </p:sp>
      <p:sp>
        <p:nvSpPr>
          <p:cNvPr id="3" name="Content Placeholder 2"/>
          <p:cNvSpPr>
            <a:spLocks noGrp="1"/>
          </p:cNvSpPr>
          <p:nvPr>
            <p:ph idx="1"/>
          </p:nvPr>
        </p:nvSpPr>
        <p:spPr/>
        <p:txBody>
          <a:bodyPr/>
          <a:lstStyle/>
          <a:p>
            <a:pPr>
              <a:lnSpc>
                <a:spcPct val="150000"/>
              </a:lnSpc>
            </a:pPr>
            <a:r>
              <a:rPr lang="en-US" dirty="0" smtClean="0"/>
              <a:t>Demand forecasting in retails</a:t>
            </a:r>
          </a:p>
          <a:p>
            <a:pPr>
              <a:lnSpc>
                <a:spcPct val="150000"/>
              </a:lnSpc>
            </a:pPr>
            <a:r>
              <a:rPr lang="en-US" dirty="0" smtClean="0"/>
              <a:t>Sales prediction of managers</a:t>
            </a:r>
          </a:p>
          <a:p>
            <a:pPr>
              <a:lnSpc>
                <a:spcPct val="150000"/>
              </a:lnSpc>
            </a:pPr>
            <a:r>
              <a:rPr lang="en-US" dirty="0" smtClean="0"/>
              <a:t>Price prediction in real estate</a:t>
            </a:r>
          </a:p>
          <a:p>
            <a:pPr>
              <a:lnSpc>
                <a:spcPct val="150000"/>
              </a:lnSpc>
            </a:pPr>
            <a:r>
              <a:rPr lang="en-US" dirty="0" smtClean="0"/>
              <a:t>Weather forecast</a:t>
            </a:r>
          </a:p>
          <a:p>
            <a:pPr>
              <a:lnSpc>
                <a:spcPct val="150000"/>
              </a:lnSpc>
            </a:pPr>
            <a:r>
              <a:rPr lang="en-US" dirty="0" smtClean="0"/>
              <a:t>Skill demand forecast in job market</a:t>
            </a:r>
            <a:endParaRPr lang="en-IN" dirty="0"/>
          </a:p>
        </p:txBody>
      </p:sp>
    </p:spTree>
    <p:extLst>
      <p:ext uri="{BB962C8B-B14F-4D97-AF65-F5344CB8AC3E}">
        <p14:creationId xmlns:p14="http://schemas.microsoft.com/office/powerpoint/2010/main" val="2104713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Classification v/s Regression</a:t>
            </a:r>
            <a:endParaRPr lang="en-IN" dirty="0"/>
          </a:p>
        </p:txBody>
      </p:sp>
      <p:pic>
        <p:nvPicPr>
          <p:cNvPr id="4" name="Picture 2"/>
          <p:cNvPicPr>
            <a:picLocks noGrp="1" noChangeAspect="1" noChangeArrowheads="1"/>
          </p:cNvPicPr>
          <p:nvPr>
            <p:ph idx="1"/>
          </p:nvPr>
        </p:nvPicPr>
        <p:blipFill>
          <a:blip r:embed="rId2"/>
          <a:srcRect l="12137" t="24533" r="27282" b="9085"/>
          <a:stretch>
            <a:fillRect/>
          </a:stretch>
        </p:blipFill>
        <p:spPr bwMode="auto">
          <a:xfrm>
            <a:off x="2564425" y="1825625"/>
            <a:ext cx="7063149" cy="4351338"/>
          </a:xfrm>
          <a:prstGeom prst="rect">
            <a:avLst/>
          </a:prstGeom>
          <a:noFill/>
          <a:ln w="9525">
            <a:noFill/>
            <a:miter lim="800000"/>
            <a:headEnd/>
            <a:tailEnd/>
          </a:ln>
          <a:effectLst/>
        </p:spPr>
      </p:pic>
    </p:spTree>
    <p:extLst>
      <p:ext uri="{BB962C8B-B14F-4D97-AF65-F5344CB8AC3E}">
        <p14:creationId xmlns:p14="http://schemas.microsoft.com/office/powerpoint/2010/main" val="2983643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Unsupervised learning</a:t>
            </a:r>
            <a:br>
              <a:rPr lang="en-US" dirty="0" smtClean="0"/>
            </a:br>
            <a:endParaRPr lang="en-IN" dirty="0"/>
          </a:p>
        </p:txBody>
      </p:sp>
      <p:sp>
        <p:nvSpPr>
          <p:cNvPr id="3" name="Subtitle 2"/>
          <p:cNvSpPr>
            <a:spLocks noGrp="1"/>
          </p:cNvSpPr>
          <p:nvPr>
            <p:ph type="subTitle" idx="1"/>
          </p:nvPr>
        </p:nvSpPr>
        <p:spPr>
          <a:xfrm>
            <a:off x="1524000" y="1387366"/>
            <a:ext cx="9144000" cy="4899134"/>
          </a:xfrm>
        </p:spPr>
        <p:txBody>
          <a:bodyPr>
            <a:normAutofit fontScale="77500" lnSpcReduction="20000"/>
          </a:bodyPr>
          <a:lstStyle/>
          <a:p>
            <a:pPr algn="l">
              <a:lnSpc>
                <a:spcPct val="160000"/>
              </a:lnSpc>
            </a:pPr>
            <a:r>
              <a:rPr lang="en-US" dirty="0" smtClean="0"/>
              <a:t>In Unsupervised learning, there is no labelled training data to learn from and no prediction to be made. In this the objective is to take a dataset as input and try to find natural groupings or pattern within the data elements or record. It is referred as pattern discovery or knowledge discovery, one critical application of unsupervised learning is customer segmentation. </a:t>
            </a:r>
          </a:p>
          <a:p>
            <a:pPr marL="342900" indent="-342900" algn="l">
              <a:lnSpc>
                <a:spcPct val="200000"/>
              </a:lnSpc>
              <a:buFont typeface="Arial" panose="020B0604020202020204" pitchFamily="34" charset="0"/>
              <a:buChar char="•"/>
            </a:pPr>
            <a:r>
              <a:rPr lang="en-US" dirty="0"/>
              <a:t> </a:t>
            </a:r>
            <a:r>
              <a:rPr lang="en-US" dirty="0" smtClean="0"/>
              <a:t>Independent Learning process</a:t>
            </a:r>
          </a:p>
          <a:p>
            <a:pPr marL="342900" indent="-342900" algn="l">
              <a:lnSpc>
                <a:spcPct val="200000"/>
              </a:lnSpc>
              <a:buFont typeface="Arial" panose="020B0604020202020204" pitchFamily="34" charset="0"/>
              <a:buChar char="•"/>
            </a:pPr>
            <a:r>
              <a:rPr lang="en-US" dirty="0" smtClean="0"/>
              <a:t>No output mapping with input</a:t>
            </a:r>
          </a:p>
          <a:p>
            <a:pPr marL="342900" indent="-342900" algn="l">
              <a:lnSpc>
                <a:spcPct val="200000"/>
              </a:lnSpc>
              <a:buFont typeface="Arial" panose="020B0604020202020204" pitchFamily="34" charset="0"/>
              <a:buChar char="•"/>
            </a:pPr>
            <a:r>
              <a:rPr lang="en-US" dirty="0" smtClean="0"/>
              <a:t>Unlabelled dataset</a:t>
            </a:r>
          </a:p>
          <a:p>
            <a:pPr marL="342900" indent="-342900" algn="l">
              <a:lnSpc>
                <a:spcPct val="200000"/>
              </a:lnSpc>
              <a:buFont typeface="Arial" panose="020B0604020202020204" pitchFamily="34" charset="0"/>
              <a:buChar char="•"/>
            </a:pPr>
            <a:r>
              <a:rPr lang="en-US" dirty="0" smtClean="0"/>
              <a:t>Detect hidden Patterns</a:t>
            </a:r>
          </a:p>
          <a:p>
            <a:pPr algn="l">
              <a:lnSpc>
                <a:spcPct val="200000"/>
              </a:lnSpc>
            </a:pPr>
            <a:endParaRPr lang="en-US" dirty="0" smtClean="0"/>
          </a:p>
          <a:p>
            <a:pPr algn="l"/>
            <a:endParaRPr lang="en-IN" dirty="0"/>
          </a:p>
        </p:txBody>
      </p:sp>
    </p:spTree>
    <p:extLst>
      <p:ext uri="{BB962C8B-B14F-4D97-AF65-F5344CB8AC3E}">
        <p14:creationId xmlns:p14="http://schemas.microsoft.com/office/powerpoint/2010/main" val="20894671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706437"/>
          </a:xfrm>
        </p:spPr>
        <p:txBody>
          <a:bodyPr>
            <a:normAutofit fontScale="90000"/>
          </a:bodyPr>
          <a:lstStyle/>
          <a:p>
            <a:r>
              <a:rPr lang="en-US" dirty="0" smtClean="0"/>
              <a:t>Unsupervised learning</a:t>
            </a:r>
            <a:br>
              <a:rPr lang="en-US" dirty="0" smtClean="0"/>
            </a:br>
            <a:endParaRPr lang="en-IN" dirty="0"/>
          </a:p>
        </p:txBody>
      </p:sp>
      <p:sp>
        <p:nvSpPr>
          <p:cNvPr id="4" name="Subtitle 3"/>
          <p:cNvSpPr>
            <a:spLocks noGrp="1"/>
          </p:cNvSpPr>
          <p:nvPr>
            <p:ph type="subTitle" idx="1"/>
          </p:nvPr>
        </p:nvSpPr>
        <p:spPr>
          <a:xfrm>
            <a:off x="1524000" y="1755228"/>
            <a:ext cx="8460828" cy="4025462"/>
          </a:xfrm>
        </p:spPr>
        <p:txBody>
          <a:bodyPr>
            <a:normAutofit lnSpcReduction="10000"/>
          </a:bodyPr>
          <a:lstStyle/>
          <a:p>
            <a:pPr marL="342900" indent="-342900" algn="just">
              <a:buFont typeface="Arial" panose="020B0604020202020204" pitchFamily="34" charset="0"/>
              <a:buChar char="•"/>
            </a:pPr>
            <a:r>
              <a:rPr lang="en-US" b="1" dirty="0" smtClean="0"/>
              <a:t>Clustering: </a:t>
            </a:r>
            <a:r>
              <a:rPr lang="en-US" dirty="0" smtClean="0"/>
              <a:t>A clustering problem is where you want to discover the inherent groupings in the data, such as grouping customers by purchasing behavior.  </a:t>
            </a:r>
          </a:p>
          <a:p>
            <a:pPr marL="342900" indent="-342900" algn="just">
              <a:buFont typeface="Arial" panose="020B0604020202020204" pitchFamily="34" charset="0"/>
              <a:buChar char="•"/>
            </a:pPr>
            <a:r>
              <a:rPr lang="en-US" b="1" dirty="0" smtClean="0"/>
              <a:t>Association: </a:t>
            </a:r>
            <a:r>
              <a:rPr lang="en-US" dirty="0" smtClean="0"/>
              <a:t>An association rule learning problem is where you want to discover rules that describe large portions of your data, such as people that buy A also tend to buy B. </a:t>
            </a:r>
          </a:p>
          <a:p>
            <a:pPr marL="342900" indent="-342900" algn="just">
              <a:buFont typeface="Arial" panose="020B0604020202020204" pitchFamily="34" charset="0"/>
              <a:buChar char="•"/>
            </a:pPr>
            <a:r>
              <a:rPr lang="en-US" dirty="0" smtClean="0"/>
              <a:t>Critical application of association analysis include market basket analysis and recommender system</a:t>
            </a:r>
          </a:p>
          <a:p>
            <a:pPr marL="342900" indent="-342900" algn="just">
              <a:buFont typeface="Arial" panose="020B0604020202020204" pitchFamily="34" charset="0"/>
              <a:buChar char="•"/>
            </a:pPr>
            <a:r>
              <a:rPr lang="en-US" dirty="0" smtClean="0"/>
              <a:t>Some popular examples of unsupervised learning algorithms are:  k-means for clustering problems.  </a:t>
            </a:r>
            <a:r>
              <a:rPr lang="en-US" dirty="0" err="1" smtClean="0"/>
              <a:t>Apriori</a:t>
            </a:r>
            <a:r>
              <a:rPr lang="en-US" dirty="0" smtClean="0"/>
              <a:t> algorithm for association rule learning problems. </a:t>
            </a:r>
          </a:p>
          <a:p>
            <a:endParaRPr lang="en-IN" dirty="0"/>
          </a:p>
        </p:txBody>
      </p:sp>
    </p:spTree>
    <p:extLst>
      <p:ext uri="{BB962C8B-B14F-4D97-AF65-F5344CB8AC3E}">
        <p14:creationId xmlns:p14="http://schemas.microsoft.com/office/powerpoint/2010/main" val="19972602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Market Basket Analysis</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1102816"/>
              </p:ext>
            </p:extLst>
          </p:nvPr>
        </p:nvGraphicFramePr>
        <p:xfrm>
          <a:off x="2890344" y="1825622"/>
          <a:ext cx="7147036" cy="2795140"/>
        </p:xfrm>
        <a:graphic>
          <a:graphicData uri="http://schemas.openxmlformats.org/drawingml/2006/table">
            <a:tbl>
              <a:tblPr firstRow="1" bandRow="1">
                <a:tableStyleId>{5C22544A-7EE6-4342-B048-85BDC9FD1C3A}</a:tableStyleId>
              </a:tblPr>
              <a:tblGrid>
                <a:gridCol w="3573518">
                  <a:extLst>
                    <a:ext uri="{9D8B030D-6E8A-4147-A177-3AD203B41FA5}">
                      <a16:colId xmlns:a16="http://schemas.microsoft.com/office/drawing/2014/main" val="1600693984"/>
                    </a:ext>
                  </a:extLst>
                </a:gridCol>
                <a:gridCol w="3573518">
                  <a:extLst>
                    <a:ext uri="{9D8B030D-6E8A-4147-A177-3AD203B41FA5}">
                      <a16:colId xmlns:a16="http://schemas.microsoft.com/office/drawing/2014/main" val="1198027788"/>
                    </a:ext>
                  </a:extLst>
                </a:gridCol>
              </a:tblGrid>
              <a:tr h="538765">
                <a:tc>
                  <a:txBody>
                    <a:bodyPr/>
                    <a:lstStyle/>
                    <a:p>
                      <a:pPr algn="ctr"/>
                      <a:r>
                        <a:rPr lang="en-US" dirty="0" err="1" smtClean="0"/>
                        <a:t>trasID</a:t>
                      </a:r>
                      <a:endParaRPr lang="en-IN" dirty="0"/>
                    </a:p>
                  </a:txBody>
                  <a:tcPr/>
                </a:tc>
                <a:tc>
                  <a:txBody>
                    <a:bodyPr/>
                    <a:lstStyle/>
                    <a:p>
                      <a:r>
                        <a:rPr lang="en-US" dirty="0" smtClean="0"/>
                        <a:t>Items Bought</a:t>
                      </a:r>
                      <a:endParaRPr lang="en-IN" dirty="0"/>
                    </a:p>
                  </a:txBody>
                  <a:tcPr/>
                </a:tc>
                <a:extLst>
                  <a:ext uri="{0D108BD9-81ED-4DB2-BD59-A6C34878D82A}">
                    <a16:rowId xmlns:a16="http://schemas.microsoft.com/office/drawing/2014/main" val="3656036969"/>
                  </a:ext>
                </a:extLst>
              </a:tr>
              <a:tr h="538765">
                <a:tc>
                  <a:txBody>
                    <a:bodyPr/>
                    <a:lstStyle/>
                    <a:p>
                      <a:r>
                        <a:rPr lang="en-US" dirty="0" smtClean="0"/>
                        <a:t>1</a:t>
                      </a:r>
                      <a:endParaRPr lang="en-IN" dirty="0"/>
                    </a:p>
                  </a:txBody>
                  <a:tcPr/>
                </a:tc>
                <a:tc>
                  <a:txBody>
                    <a:bodyPr/>
                    <a:lstStyle/>
                    <a:p>
                      <a:r>
                        <a:rPr lang="en-US" dirty="0" smtClean="0"/>
                        <a:t>[butter, bread]</a:t>
                      </a:r>
                      <a:endParaRPr lang="en-IN" dirty="0"/>
                    </a:p>
                  </a:txBody>
                  <a:tcPr/>
                </a:tc>
                <a:extLst>
                  <a:ext uri="{0D108BD9-81ED-4DB2-BD59-A6C34878D82A}">
                    <a16:rowId xmlns:a16="http://schemas.microsoft.com/office/drawing/2014/main" val="833413475"/>
                  </a:ext>
                </a:extLst>
              </a:tr>
              <a:tr h="538765">
                <a:tc>
                  <a:txBody>
                    <a:bodyPr/>
                    <a:lstStyle/>
                    <a:p>
                      <a:r>
                        <a:rPr lang="en-US" dirty="0" smtClean="0"/>
                        <a:t>2</a:t>
                      </a:r>
                      <a:endParaRPr lang="en-IN" dirty="0"/>
                    </a:p>
                  </a:txBody>
                  <a:tcPr/>
                </a:tc>
                <a:tc>
                  <a:txBody>
                    <a:bodyPr/>
                    <a:lstStyle/>
                    <a:p>
                      <a:r>
                        <a:rPr lang="en-US" dirty="0" smtClean="0"/>
                        <a:t>[Diaper, bread , Milk, Beer]</a:t>
                      </a:r>
                      <a:endParaRPr lang="en-IN" dirty="0"/>
                    </a:p>
                  </a:txBody>
                  <a:tcPr/>
                </a:tc>
                <a:extLst>
                  <a:ext uri="{0D108BD9-81ED-4DB2-BD59-A6C34878D82A}">
                    <a16:rowId xmlns:a16="http://schemas.microsoft.com/office/drawing/2014/main" val="3703484599"/>
                  </a:ext>
                </a:extLst>
              </a:tr>
              <a:tr h="538765">
                <a:tc>
                  <a:txBody>
                    <a:bodyPr/>
                    <a:lstStyle/>
                    <a:p>
                      <a:r>
                        <a:rPr lang="en-US" dirty="0" smtClean="0"/>
                        <a:t>3</a:t>
                      </a:r>
                      <a:endParaRPr lang="en-IN" dirty="0"/>
                    </a:p>
                  </a:txBody>
                  <a:tcPr/>
                </a:tc>
                <a:tc>
                  <a:txBody>
                    <a:bodyPr/>
                    <a:lstStyle/>
                    <a:p>
                      <a:r>
                        <a:rPr lang="en-US" dirty="0" smtClean="0"/>
                        <a:t>[Milk, </a:t>
                      </a:r>
                      <a:r>
                        <a:rPr lang="en-US" dirty="0" err="1" smtClean="0"/>
                        <a:t>Chiken</a:t>
                      </a:r>
                      <a:r>
                        <a:rPr lang="en-US" dirty="0" smtClean="0"/>
                        <a:t>, Beer, Diaper]</a:t>
                      </a:r>
                    </a:p>
                    <a:p>
                      <a:endParaRPr lang="en-IN" dirty="0"/>
                    </a:p>
                  </a:txBody>
                  <a:tcPr/>
                </a:tc>
                <a:extLst>
                  <a:ext uri="{0D108BD9-81ED-4DB2-BD59-A6C34878D82A}">
                    <a16:rowId xmlns:a16="http://schemas.microsoft.com/office/drawing/2014/main" val="2550485978"/>
                  </a:ext>
                </a:extLst>
              </a:tr>
              <a:tr h="538765">
                <a:tc>
                  <a:txBody>
                    <a:bodyPr/>
                    <a:lstStyle/>
                    <a:p>
                      <a:r>
                        <a:rPr lang="en-US" dirty="0" smtClean="0"/>
                        <a:t>4</a:t>
                      </a:r>
                      <a:endParaRPr lang="en-IN" dirty="0"/>
                    </a:p>
                  </a:txBody>
                  <a:tcPr/>
                </a:tc>
                <a:tc>
                  <a:txBody>
                    <a:bodyPr/>
                    <a:lstStyle/>
                    <a:p>
                      <a:r>
                        <a:rPr lang="en-US" dirty="0" smtClean="0"/>
                        <a:t>[Bread,</a:t>
                      </a:r>
                      <a:r>
                        <a:rPr lang="en-US" baseline="0" dirty="0" smtClean="0"/>
                        <a:t> Diaper, </a:t>
                      </a:r>
                      <a:r>
                        <a:rPr lang="en-US" baseline="0" dirty="0" err="1" smtClean="0"/>
                        <a:t>Chiken</a:t>
                      </a:r>
                      <a:r>
                        <a:rPr lang="en-US" baseline="0" dirty="0" smtClean="0"/>
                        <a:t>, Beer]</a:t>
                      </a:r>
                    </a:p>
                  </a:txBody>
                  <a:tcPr/>
                </a:tc>
                <a:extLst>
                  <a:ext uri="{0D108BD9-81ED-4DB2-BD59-A6C34878D82A}">
                    <a16:rowId xmlns:a16="http://schemas.microsoft.com/office/drawing/2014/main" val="3093580781"/>
                  </a:ext>
                </a:extLst>
              </a:tr>
            </a:tbl>
          </a:graphicData>
        </a:graphic>
      </p:graphicFrame>
    </p:spTree>
    <p:extLst>
      <p:ext uri="{BB962C8B-B14F-4D97-AF65-F5344CB8AC3E}">
        <p14:creationId xmlns:p14="http://schemas.microsoft.com/office/powerpoint/2010/main" val="76158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063"/>
            <a:ext cx="10515600" cy="1325563"/>
          </a:xfrm>
        </p:spPr>
        <p:txBody>
          <a:bodyPr/>
          <a:lstStyle/>
          <a:p>
            <a:r>
              <a:rPr lang="en-US" dirty="0" smtClean="0"/>
              <a:t>Machine Learning is…</a:t>
            </a:r>
            <a:r>
              <a:rPr lang="en-US" dirty="0"/>
              <a:t/>
            </a:r>
            <a:br>
              <a:rPr lang="en-US" dirty="0"/>
            </a:br>
            <a:endParaRPr lang="en-IN" dirty="0"/>
          </a:p>
        </p:txBody>
      </p:sp>
      <p:sp>
        <p:nvSpPr>
          <p:cNvPr id="3" name="Content Placeholder 2"/>
          <p:cNvSpPr>
            <a:spLocks noGrp="1"/>
          </p:cNvSpPr>
          <p:nvPr>
            <p:ph idx="1"/>
          </p:nvPr>
        </p:nvSpPr>
        <p:spPr/>
        <p:txBody>
          <a:bodyPr/>
          <a:lstStyle/>
          <a:p>
            <a:pPr marL="0" indent="0">
              <a:lnSpc>
                <a:spcPct val="150000"/>
              </a:lnSpc>
              <a:buNone/>
            </a:pPr>
            <a:r>
              <a:rPr lang="en-US" dirty="0" smtClean="0"/>
              <a:t>“ Machine learning is the science of getting computers to learn and act like humans do, and improve their learning over time in autonomous fashion, by feeding them data and information in the form of observation and real – world interaction.”</a:t>
            </a:r>
            <a:endParaRPr lang="en-IN" dirty="0"/>
          </a:p>
        </p:txBody>
      </p:sp>
    </p:spTree>
    <p:extLst>
      <p:ext uri="{BB962C8B-B14F-4D97-AF65-F5344CB8AC3E}">
        <p14:creationId xmlns:p14="http://schemas.microsoft.com/office/powerpoint/2010/main" val="112649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Cluster Analysis</a:t>
            </a:r>
            <a:endParaRPr lang="en-IN" dirty="0"/>
          </a:p>
        </p:txBody>
      </p:sp>
      <p:sp>
        <p:nvSpPr>
          <p:cNvPr id="3" name="Content Placeholder 2"/>
          <p:cNvSpPr>
            <a:spLocks noGrp="1"/>
          </p:cNvSpPr>
          <p:nvPr>
            <p:ph idx="1"/>
          </p:nvPr>
        </p:nvSpPr>
        <p:spPr/>
        <p:txBody>
          <a:bodyPr/>
          <a:lstStyle/>
          <a:p>
            <a:pPr marL="0" indent="0">
              <a:buNone/>
            </a:pPr>
            <a:r>
              <a:rPr lang="en-US" dirty="0" smtClean="0"/>
              <a:t>Finding groups of objects in data such that the objects in a group will be similar (or related) to one another and different from (or unrelated to) the objects in other groups</a:t>
            </a:r>
          </a:p>
          <a:p>
            <a:endParaRPr lang="en-IN" dirty="0"/>
          </a:p>
        </p:txBody>
      </p:sp>
      <p:grpSp>
        <p:nvGrpSpPr>
          <p:cNvPr id="48" name="Group 31"/>
          <p:cNvGrpSpPr>
            <a:grpSpLocks/>
          </p:cNvGrpSpPr>
          <p:nvPr/>
        </p:nvGrpSpPr>
        <p:grpSpPr bwMode="auto">
          <a:xfrm>
            <a:off x="6230109" y="2841128"/>
            <a:ext cx="3048000" cy="2514600"/>
            <a:chOff x="3312" y="1584"/>
            <a:chExt cx="1920" cy="1584"/>
          </a:xfrm>
        </p:grpSpPr>
        <p:sp>
          <p:nvSpPr>
            <p:cNvPr id="49" name="Line 32"/>
            <p:cNvSpPr>
              <a:spLocks noChangeShapeType="1"/>
            </p:cNvSpPr>
            <p:nvPr/>
          </p:nvSpPr>
          <p:spPr bwMode="auto">
            <a:xfrm flipH="1" flipV="1">
              <a:off x="3312" y="2736"/>
              <a:ext cx="144" cy="432"/>
            </a:xfrm>
            <a:prstGeom prst="line">
              <a:avLst/>
            </a:prstGeom>
            <a:noFill/>
            <a:ln w="25400">
              <a:solidFill>
                <a:srgbClr val="CC6600"/>
              </a:solidFill>
              <a:round/>
              <a:headEnd type="triangle" w="med" len="med"/>
              <a:tailEnd type="triangle" w="med" len="med"/>
            </a:ln>
            <a:effectLst/>
          </p:spPr>
          <p:txBody>
            <a:bodyPr/>
            <a:lstStyle/>
            <a:p>
              <a:endParaRPr lang="en-US" dirty="0"/>
            </a:p>
          </p:txBody>
        </p:sp>
        <p:sp>
          <p:nvSpPr>
            <p:cNvPr id="50" name="AutoShape 33"/>
            <p:cNvSpPr>
              <a:spLocks noChangeArrowheads="1"/>
            </p:cNvSpPr>
            <p:nvPr/>
          </p:nvSpPr>
          <p:spPr bwMode="auto">
            <a:xfrm>
              <a:off x="3984" y="1584"/>
              <a:ext cx="1248" cy="672"/>
            </a:xfrm>
            <a:prstGeom prst="wedgeRectCallout">
              <a:avLst>
                <a:gd name="adj1" fmla="val -93509"/>
                <a:gd name="adj2" fmla="val 150894"/>
              </a:avLst>
            </a:prstGeom>
            <a:solidFill>
              <a:srgbClr val="00FFFF"/>
            </a:solidFill>
            <a:ln w="25400">
              <a:solidFill>
                <a:schemeClr val="tx1"/>
              </a:solidFill>
              <a:miter lim="800000"/>
              <a:headEnd/>
              <a:tailEnd/>
            </a:ln>
            <a:effectLst/>
          </p:spPr>
          <p:txBody>
            <a:bodyPr/>
            <a:lstStyle/>
            <a:p>
              <a:pPr algn="ctr">
                <a:spcBef>
                  <a:spcPct val="50000"/>
                </a:spcBef>
              </a:pPr>
              <a:r>
                <a:rPr lang="en-US" sz="2000" dirty="0">
                  <a:latin typeface="Tahoma" pitchFamily="34" charset="0"/>
                </a:rPr>
                <a:t>Inter-cluster distances are maximized</a:t>
              </a:r>
            </a:p>
          </p:txBody>
        </p:sp>
      </p:grpSp>
      <p:grpSp>
        <p:nvGrpSpPr>
          <p:cNvPr id="51" name="Group 34"/>
          <p:cNvGrpSpPr>
            <a:grpSpLocks/>
          </p:cNvGrpSpPr>
          <p:nvPr/>
        </p:nvGrpSpPr>
        <p:grpSpPr bwMode="auto">
          <a:xfrm>
            <a:off x="3809997" y="3804740"/>
            <a:ext cx="3276600" cy="2286000"/>
            <a:chOff x="1824" y="2208"/>
            <a:chExt cx="2064" cy="1440"/>
          </a:xfrm>
        </p:grpSpPr>
        <p:sp>
          <p:nvSpPr>
            <p:cNvPr id="52" name="Oval 35"/>
            <p:cNvSpPr>
              <a:spLocks noChangeArrowheads="1"/>
            </p:cNvSpPr>
            <p:nvPr/>
          </p:nvSpPr>
          <p:spPr bwMode="auto">
            <a:xfrm>
              <a:off x="1824" y="2592"/>
              <a:ext cx="816" cy="720"/>
            </a:xfrm>
            <a:prstGeom prst="ellipse">
              <a:avLst/>
            </a:prstGeom>
            <a:noFill/>
            <a:ln w="25400" algn="ctr">
              <a:solidFill>
                <a:srgbClr val="FF0000"/>
              </a:solidFill>
              <a:round/>
              <a:headEnd/>
              <a:tailEnd/>
            </a:ln>
            <a:effectLst/>
          </p:spPr>
          <p:txBody>
            <a:bodyPr wrap="none" anchor="ctr"/>
            <a:lstStyle/>
            <a:p>
              <a:endParaRPr lang="en-US" dirty="0"/>
            </a:p>
          </p:txBody>
        </p:sp>
        <p:sp>
          <p:nvSpPr>
            <p:cNvPr id="53" name="Oval 36"/>
            <p:cNvSpPr>
              <a:spLocks noChangeArrowheads="1"/>
            </p:cNvSpPr>
            <p:nvPr/>
          </p:nvSpPr>
          <p:spPr bwMode="auto">
            <a:xfrm>
              <a:off x="2928" y="2208"/>
              <a:ext cx="720" cy="624"/>
            </a:xfrm>
            <a:prstGeom prst="ellipse">
              <a:avLst/>
            </a:prstGeom>
            <a:noFill/>
            <a:ln w="25400" algn="ctr">
              <a:solidFill>
                <a:srgbClr val="FF0000"/>
              </a:solidFill>
              <a:round/>
              <a:headEnd/>
              <a:tailEnd/>
            </a:ln>
            <a:effectLst/>
          </p:spPr>
          <p:txBody>
            <a:bodyPr wrap="none" anchor="ctr"/>
            <a:lstStyle/>
            <a:p>
              <a:endParaRPr lang="en-US" dirty="0"/>
            </a:p>
          </p:txBody>
        </p:sp>
        <p:sp>
          <p:nvSpPr>
            <p:cNvPr id="54" name="Oval 37"/>
            <p:cNvSpPr>
              <a:spLocks noChangeArrowheads="1"/>
            </p:cNvSpPr>
            <p:nvPr/>
          </p:nvSpPr>
          <p:spPr bwMode="auto">
            <a:xfrm>
              <a:off x="3216" y="3024"/>
              <a:ext cx="672" cy="624"/>
            </a:xfrm>
            <a:prstGeom prst="ellipse">
              <a:avLst/>
            </a:prstGeom>
            <a:noFill/>
            <a:ln w="25400" algn="ctr">
              <a:solidFill>
                <a:srgbClr val="FF0000"/>
              </a:solidFill>
              <a:round/>
              <a:headEnd/>
              <a:tailEnd/>
            </a:ln>
            <a:effectLst/>
          </p:spPr>
          <p:txBody>
            <a:bodyPr wrap="none" anchor="ctr"/>
            <a:lstStyle/>
            <a:p>
              <a:endParaRPr lang="en-US" dirty="0"/>
            </a:p>
          </p:txBody>
        </p:sp>
      </p:grpSp>
      <p:grpSp>
        <p:nvGrpSpPr>
          <p:cNvPr id="55" name="Group 38"/>
          <p:cNvGrpSpPr>
            <a:grpSpLocks/>
          </p:cNvGrpSpPr>
          <p:nvPr/>
        </p:nvGrpSpPr>
        <p:grpSpPr bwMode="auto">
          <a:xfrm>
            <a:off x="2209797" y="3118940"/>
            <a:ext cx="2286000" cy="1676400"/>
            <a:chOff x="816" y="1776"/>
            <a:chExt cx="1440" cy="1056"/>
          </a:xfrm>
        </p:grpSpPr>
        <p:sp>
          <p:nvSpPr>
            <p:cNvPr id="56" name="Line 39"/>
            <p:cNvSpPr>
              <a:spLocks noChangeShapeType="1"/>
            </p:cNvSpPr>
            <p:nvPr/>
          </p:nvSpPr>
          <p:spPr bwMode="auto">
            <a:xfrm flipV="1">
              <a:off x="2064" y="2736"/>
              <a:ext cx="192" cy="96"/>
            </a:xfrm>
            <a:prstGeom prst="line">
              <a:avLst/>
            </a:prstGeom>
            <a:noFill/>
            <a:ln w="25400">
              <a:solidFill>
                <a:srgbClr val="CC6600"/>
              </a:solidFill>
              <a:round/>
              <a:headEnd type="triangle" w="med" len="med"/>
              <a:tailEnd type="triangle" w="med" len="med"/>
            </a:ln>
            <a:effectLst/>
          </p:spPr>
          <p:txBody>
            <a:bodyPr/>
            <a:lstStyle/>
            <a:p>
              <a:endParaRPr lang="en-US" dirty="0"/>
            </a:p>
          </p:txBody>
        </p:sp>
        <p:sp>
          <p:nvSpPr>
            <p:cNvPr id="57" name="AutoShape 40"/>
            <p:cNvSpPr>
              <a:spLocks noChangeArrowheads="1"/>
            </p:cNvSpPr>
            <p:nvPr/>
          </p:nvSpPr>
          <p:spPr bwMode="auto">
            <a:xfrm>
              <a:off x="816" y="1776"/>
              <a:ext cx="1248" cy="672"/>
            </a:xfrm>
            <a:prstGeom prst="wedgeRectCallout">
              <a:avLst>
                <a:gd name="adj1" fmla="val 56250"/>
                <a:gd name="adj2" fmla="val 92856"/>
              </a:avLst>
            </a:prstGeom>
            <a:solidFill>
              <a:srgbClr val="00FFFF"/>
            </a:solidFill>
            <a:ln w="25400">
              <a:solidFill>
                <a:schemeClr val="tx1"/>
              </a:solidFill>
              <a:miter lim="800000"/>
              <a:headEnd/>
              <a:tailEnd/>
            </a:ln>
            <a:effectLst/>
          </p:spPr>
          <p:txBody>
            <a:bodyPr/>
            <a:lstStyle/>
            <a:p>
              <a:pPr algn="ctr">
                <a:spcBef>
                  <a:spcPct val="50000"/>
                </a:spcBef>
              </a:pPr>
              <a:r>
                <a:rPr lang="en-US" sz="2000" dirty="0">
                  <a:latin typeface="Tahoma" pitchFamily="34" charset="0"/>
                </a:rPr>
                <a:t>Intra-cluster distances are minimized</a:t>
              </a:r>
            </a:p>
          </p:txBody>
        </p:sp>
      </p:grpSp>
      <p:sp>
        <p:nvSpPr>
          <p:cNvPr id="58" name="AutoShape 21"/>
          <p:cNvSpPr>
            <a:spLocks noChangeArrowheads="1"/>
          </p:cNvSpPr>
          <p:nvPr/>
        </p:nvSpPr>
        <p:spPr bwMode="auto">
          <a:xfrm>
            <a:off x="4501166" y="4688624"/>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59" name="AutoShape 17"/>
          <p:cNvSpPr>
            <a:spLocks noChangeArrowheads="1"/>
          </p:cNvSpPr>
          <p:nvPr/>
        </p:nvSpPr>
        <p:spPr bwMode="auto">
          <a:xfrm>
            <a:off x="4080745" y="5019700"/>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0" name="AutoShape 17"/>
          <p:cNvSpPr>
            <a:spLocks noChangeArrowheads="1"/>
          </p:cNvSpPr>
          <p:nvPr/>
        </p:nvSpPr>
        <p:spPr bwMode="auto">
          <a:xfrm>
            <a:off x="4632538" y="4909344"/>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1" name="AutoShape 17"/>
          <p:cNvSpPr>
            <a:spLocks noChangeArrowheads="1"/>
          </p:cNvSpPr>
          <p:nvPr/>
        </p:nvSpPr>
        <p:spPr bwMode="auto">
          <a:xfrm>
            <a:off x="4385545" y="5061744"/>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2" name="AutoShape 17"/>
          <p:cNvSpPr>
            <a:spLocks noChangeArrowheads="1"/>
          </p:cNvSpPr>
          <p:nvPr/>
        </p:nvSpPr>
        <p:spPr bwMode="auto">
          <a:xfrm>
            <a:off x="4779685" y="5056494"/>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3" name="AutoShape 17"/>
          <p:cNvSpPr>
            <a:spLocks noChangeArrowheads="1"/>
          </p:cNvSpPr>
          <p:nvPr/>
        </p:nvSpPr>
        <p:spPr bwMode="auto">
          <a:xfrm>
            <a:off x="4175334" y="4841027"/>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4" name="AutoShape 17"/>
          <p:cNvSpPr>
            <a:spLocks noChangeArrowheads="1"/>
          </p:cNvSpPr>
          <p:nvPr/>
        </p:nvSpPr>
        <p:spPr bwMode="auto">
          <a:xfrm>
            <a:off x="4477512" y="5220418"/>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5" name="AutoShape 17"/>
          <p:cNvSpPr>
            <a:spLocks noChangeArrowheads="1"/>
          </p:cNvSpPr>
          <p:nvPr/>
        </p:nvSpPr>
        <p:spPr bwMode="auto">
          <a:xfrm>
            <a:off x="4205554" y="5267714"/>
            <a:ext cx="152400" cy="152400"/>
          </a:xfrm>
          <a:prstGeom prst="octagon">
            <a:avLst>
              <a:gd name="adj" fmla="val 29287"/>
            </a:avLst>
          </a:prstGeom>
          <a:solidFill>
            <a:srgbClr val="FF0066"/>
          </a:solidFill>
          <a:ln w="9525">
            <a:solidFill>
              <a:schemeClr val="tx1"/>
            </a:solidFill>
            <a:miter lim="800000"/>
            <a:headEnd/>
            <a:tailEnd/>
          </a:ln>
          <a:effectLst/>
        </p:spPr>
        <p:txBody>
          <a:bodyPr wrap="none" anchor="ctr"/>
          <a:lstStyle/>
          <a:p>
            <a:endParaRPr lang="en-US" dirty="0"/>
          </a:p>
        </p:txBody>
      </p:sp>
      <p:sp>
        <p:nvSpPr>
          <p:cNvPr id="66" name="AutoShape 14"/>
          <p:cNvSpPr>
            <a:spLocks noChangeArrowheads="1"/>
          </p:cNvSpPr>
          <p:nvPr/>
        </p:nvSpPr>
        <p:spPr bwMode="auto">
          <a:xfrm>
            <a:off x="6198686" y="4183168"/>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67" name="AutoShape 14"/>
          <p:cNvSpPr>
            <a:spLocks noChangeArrowheads="1"/>
          </p:cNvSpPr>
          <p:nvPr/>
        </p:nvSpPr>
        <p:spPr bwMode="auto">
          <a:xfrm>
            <a:off x="5943597" y="4071144"/>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68" name="AutoShape 14"/>
          <p:cNvSpPr>
            <a:spLocks noChangeArrowheads="1"/>
          </p:cNvSpPr>
          <p:nvPr/>
        </p:nvSpPr>
        <p:spPr bwMode="auto">
          <a:xfrm>
            <a:off x="5733498" y="4261940"/>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69" name="AutoShape 14"/>
          <p:cNvSpPr>
            <a:spLocks noChangeArrowheads="1"/>
          </p:cNvSpPr>
          <p:nvPr/>
        </p:nvSpPr>
        <p:spPr bwMode="auto">
          <a:xfrm>
            <a:off x="6229896" y="4423291"/>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70" name="AutoShape 14"/>
          <p:cNvSpPr>
            <a:spLocks noChangeArrowheads="1"/>
          </p:cNvSpPr>
          <p:nvPr/>
        </p:nvSpPr>
        <p:spPr bwMode="auto">
          <a:xfrm>
            <a:off x="6198686" y="3994944"/>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71" name="AutoShape 14"/>
          <p:cNvSpPr>
            <a:spLocks noChangeArrowheads="1"/>
          </p:cNvSpPr>
          <p:nvPr/>
        </p:nvSpPr>
        <p:spPr bwMode="auto">
          <a:xfrm>
            <a:off x="5764708" y="4118272"/>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72" name="AutoShape 14"/>
          <p:cNvSpPr>
            <a:spLocks noChangeArrowheads="1"/>
          </p:cNvSpPr>
          <p:nvPr/>
        </p:nvSpPr>
        <p:spPr bwMode="auto">
          <a:xfrm>
            <a:off x="5981697" y="4419928"/>
            <a:ext cx="152400" cy="152400"/>
          </a:xfrm>
          <a:prstGeom prst="octagon">
            <a:avLst>
              <a:gd name="adj" fmla="val 29287"/>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73" name="AutoShape 26"/>
          <p:cNvSpPr>
            <a:spLocks noChangeArrowheads="1"/>
          </p:cNvSpPr>
          <p:nvPr/>
        </p:nvSpPr>
        <p:spPr bwMode="auto">
          <a:xfrm>
            <a:off x="6771390" y="5399699"/>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4" name="AutoShape 26"/>
          <p:cNvSpPr>
            <a:spLocks noChangeArrowheads="1"/>
          </p:cNvSpPr>
          <p:nvPr/>
        </p:nvSpPr>
        <p:spPr bwMode="auto">
          <a:xfrm>
            <a:off x="6237990" y="5406258"/>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5" name="AutoShape 26"/>
          <p:cNvSpPr>
            <a:spLocks noChangeArrowheads="1"/>
          </p:cNvSpPr>
          <p:nvPr/>
        </p:nvSpPr>
        <p:spPr bwMode="auto">
          <a:xfrm>
            <a:off x="6306096" y="5738415"/>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6" name="AutoShape 26"/>
          <p:cNvSpPr>
            <a:spLocks noChangeArrowheads="1"/>
          </p:cNvSpPr>
          <p:nvPr/>
        </p:nvSpPr>
        <p:spPr bwMode="auto">
          <a:xfrm>
            <a:off x="6637488" y="5535015"/>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7" name="AutoShape 26"/>
          <p:cNvSpPr>
            <a:spLocks noChangeArrowheads="1"/>
          </p:cNvSpPr>
          <p:nvPr/>
        </p:nvSpPr>
        <p:spPr bwMode="auto">
          <a:xfrm>
            <a:off x="6161790" y="5559027"/>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8" name="AutoShape 26"/>
          <p:cNvSpPr>
            <a:spLocks noChangeArrowheads="1"/>
          </p:cNvSpPr>
          <p:nvPr/>
        </p:nvSpPr>
        <p:spPr bwMode="auto">
          <a:xfrm>
            <a:off x="6495495" y="5671344"/>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79" name="AutoShape 26"/>
          <p:cNvSpPr>
            <a:spLocks noChangeArrowheads="1"/>
          </p:cNvSpPr>
          <p:nvPr/>
        </p:nvSpPr>
        <p:spPr bwMode="auto">
          <a:xfrm>
            <a:off x="6476997" y="5404940"/>
            <a:ext cx="152400" cy="152400"/>
          </a:xfrm>
          <a:prstGeom prst="octagon">
            <a:avLst>
              <a:gd name="adj" fmla="val 29287"/>
            </a:avLst>
          </a:prstGeom>
          <a:solidFill>
            <a:schemeClr val="accent2"/>
          </a:solidFill>
          <a:ln w="9525">
            <a:solidFill>
              <a:schemeClr val="tx1"/>
            </a:solidFill>
            <a:miter lim="800000"/>
            <a:headEnd/>
            <a:tailEnd/>
          </a:ln>
          <a:effectLst/>
        </p:spPr>
        <p:txBody>
          <a:bodyPr wrap="none" anchor="ctr"/>
          <a:lstStyle/>
          <a:p>
            <a:endParaRPr lang="en-US" dirty="0"/>
          </a:p>
        </p:txBody>
      </p:sp>
      <p:sp>
        <p:nvSpPr>
          <p:cNvPr id="80" name="Line 5"/>
          <p:cNvSpPr>
            <a:spLocks noChangeShapeType="1"/>
          </p:cNvSpPr>
          <p:nvPr/>
        </p:nvSpPr>
        <p:spPr bwMode="auto">
          <a:xfrm>
            <a:off x="5352501" y="3613944"/>
            <a:ext cx="0" cy="1828800"/>
          </a:xfrm>
          <a:prstGeom prst="line">
            <a:avLst/>
          </a:prstGeom>
          <a:noFill/>
          <a:ln w="9525">
            <a:solidFill>
              <a:schemeClr val="tx1"/>
            </a:solidFill>
            <a:round/>
            <a:headEnd/>
            <a:tailEnd/>
          </a:ln>
          <a:effectLst/>
        </p:spPr>
        <p:txBody>
          <a:bodyPr wrap="none" anchor="ctr"/>
          <a:lstStyle/>
          <a:p>
            <a:endParaRPr lang="en-US" dirty="0"/>
          </a:p>
        </p:txBody>
      </p:sp>
      <p:sp>
        <p:nvSpPr>
          <p:cNvPr id="81" name="Line 6"/>
          <p:cNvSpPr>
            <a:spLocks noChangeShapeType="1"/>
          </p:cNvSpPr>
          <p:nvPr/>
        </p:nvSpPr>
        <p:spPr bwMode="auto">
          <a:xfrm>
            <a:off x="5323590" y="5441138"/>
            <a:ext cx="2133600" cy="0"/>
          </a:xfrm>
          <a:prstGeom prst="line">
            <a:avLst/>
          </a:prstGeom>
          <a:noFill/>
          <a:ln w="9525">
            <a:solidFill>
              <a:schemeClr val="tx1"/>
            </a:solidFill>
            <a:round/>
            <a:headEnd/>
            <a:tailEnd/>
          </a:ln>
          <a:effectLst/>
        </p:spPr>
        <p:txBody>
          <a:bodyPr wrap="none" anchor="ctr"/>
          <a:lstStyle/>
          <a:p>
            <a:endParaRPr lang="en-US" dirty="0"/>
          </a:p>
        </p:txBody>
      </p:sp>
      <p:sp>
        <p:nvSpPr>
          <p:cNvPr id="82" name="Freeform 7"/>
          <p:cNvSpPr>
            <a:spLocks/>
          </p:cNvSpPr>
          <p:nvPr/>
        </p:nvSpPr>
        <p:spPr bwMode="auto">
          <a:xfrm>
            <a:off x="4542870" y="5441138"/>
            <a:ext cx="809625" cy="849312"/>
          </a:xfrm>
          <a:custGeom>
            <a:avLst/>
            <a:gdLst/>
            <a:ahLst/>
            <a:cxnLst>
              <a:cxn ang="0">
                <a:pos x="510" y="0"/>
              </a:cxn>
              <a:cxn ang="0">
                <a:pos x="0" y="535"/>
              </a:cxn>
            </a:cxnLst>
            <a:rect l="0" t="0" r="r" b="b"/>
            <a:pathLst>
              <a:path w="510" h="535">
                <a:moveTo>
                  <a:pt x="510" y="0"/>
                </a:moveTo>
                <a:lnTo>
                  <a:pt x="0" y="535"/>
                </a:lnTo>
              </a:path>
            </a:pathLst>
          </a:custGeom>
          <a:noFill/>
          <a:ln w="9525">
            <a:solidFill>
              <a:schemeClr val="tx1"/>
            </a:solidFill>
            <a:round/>
            <a:headEnd type="none" w="med" len="med"/>
            <a:tailEnd type="none" w="med" len="med"/>
          </a:ln>
          <a:effectLst/>
        </p:spPr>
        <p:txBody>
          <a:bodyPr wrap="none" anchor="ctr"/>
          <a:lstStyle/>
          <a:p>
            <a:endParaRPr lang="en-US" dirty="0"/>
          </a:p>
        </p:txBody>
      </p:sp>
    </p:spTree>
    <p:extLst>
      <p:ext uri="{BB962C8B-B14F-4D97-AF65-F5344CB8AC3E}">
        <p14:creationId xmlns:p14="http://schemas.microsoft.com/office/powerpoint/2010/main" val="55027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Reinforcement Learning</a:t>
            </a:r>
            <a:endParaRPr lang="en-IN" dirty="0"/>
          </a:p>
        </p:txBody>
      </p:sp>
      <p:sp>
        <p:nvSpPr>
          <p:cNvPr id="3" name="Content Placeholder 2"/>
          <p:cNvSpPr>
            <a:spLocks noGrp="1"/>
          </p:cNvSpPr>
          <p:nvPr>
            <p:ph idx="1"/>
          </p:nvPr>
        </p:nvSpPr>
        <p:spPr>
          <a:xfrm>
            <a:off x="838200" y="1825625"/>
            <a:ext cx="10515600" cy="4606706"/>
          </a:xfrm>
        </p:spPr>
        <p:txBody>
          <a:bodyPr>
            <a:normAutofit fontScale="77500" lnSpcReduction="20000"/>
          </a:bodyPr>
          <a:lstStyle/>
          <a:p>
            <a:pPr marL="0" indent="0">
              <a:lnSpc>
                <a:spcPct val="150000"/>
              </a:lnSpc>
              <a:buNone/>
            </a:pPr>
            <a:endParaRPr lang="en-US" dirty="0" smtClean="0"/>
          </a:p>
          <a:p>
            <a:pPr>
              <a:lnSpc>
                <a:spcPct val="150000"/>
              </a:lnSpc>
            </a:pPr>
            <a:r>
              <a:rPr lang="en-US" dirty="0" smtClean="0"/>
              <a:t>The models learns and updates itself through reward/punishment</a:t>
            </a:r>
            <a:endParaRPr lang="en-US" dirty="0"/>
          </a:p>
          <a:p>
            <a:pPr>
              <a:lnSpc>
                <a:spcPct val="150000"/>
              </a:lnSpc>
            </a:pPr>
            <a:r>
              <a:rPr lang="en-US" dirty="0" smtClean="0"/>
              <a:t>Feedback and past experiences</a:t>
            </a:r>
          </a:p>
          <a:p>
            <a:pPr>
              <a:lnSpc>
                <a:spcPct val="150000"/>
              </a:lnSpc>
            </a:pPr>
            <a:r>
              <a:rPr lang="en-US" dirty="0" smtClean="0"/>
              <a:t>Long term Iterative Process</a:t>
            </a:r>
          </a:p>
          <a:p>
            <a:pPr>
              <a:lnSpc>
                <a:spcPct val="150000"/>
              </a:lnSpc>
            </a:pPr>
            <a:r>
              <a:rPr lang="en-US" dirty="0" smtClean="0"/>
              <a:t>More feedback </a:t>
            </a:r>
            <a:r>
              <a:rPr lang="en-US" smtClean="0">
                <a:sym typeface="Wingdings" panose="05000000000000000000" pitchFamily="2" charset="2"/>
              </a:rPr>
              <a:t> More </a:t>
            </a:r>
            <a:r>
              <a:rPr lang="en-US" dirty="0" smtClean="0">
                <a:sym typeface="Wingdings" panose="05000000000000000000" pitchFamily="2" charset="2"/>
              </a:rPr>
              <a:t>Accurate System</a:t>
            </a:r>
          </a:p>
          <a:p>
            <a:pPr>
              <a:lnSpc>
                <a:spcPct val="150000"/>
              </a:lnSpc>
            </a:pPr>
            <a:r>
              <a:rPr lang="en-US" dirty="0" smtClean="0">
                <a:sym typeface="Wingdings" panose="05000000000000000000" pitchFamily="2" charset="2"/>
              </a:rPr>
              <a:t>Also called Morkov Decision process</a:t>
            </a:r>
          </a:p>
          <a:p>
            <a:pPr>
              <a:lnSpc>
                <a:spcPct val="150000"/>
              </a:lnSpc>
            </a:pPr>
            <a:r>
              <a:rPr lang="en-US" dirty="0" smtClean="0">
                <a:sym typeface="Wingdings" panose="05000000000000000000" pitchFamily="2" charset="2"/>
              </a:rPr>
              <a:t>Standard Algorithms- Q-learning, </a:t>
            </a:r>
            <a:r>
              <a:rPr lang="en-US" dirty="0" err="1" smtClean="0">
                <a:sym typeface="Wingdings" panose="05000000000000000000" pitchFamily="2" charset="2"/>
              </a:rPr>
              <a:t>sarsa</a:t>
            </a:r>
            <a:endParaRPr lang="en-US" dirty="0" smtClean="0">
              <a:sym typeface="Wingdings" panose="05000000000000000000" pitchFamily="2" charset="2"/>
            </a:endParaRPr>
          </a:p>
          <a:p>
            <a:pPr>
              <a:lnSpc>
                <a:spcPct val="150000"/>
              </a:lnSpc>
            </a:pPr>
            <a:r>
              <a:rPr lang="en-US" dirty="0" smtClean="0">
                <a:sym typeface="Wingdings" panose="05000000000000000000" pitchFamily="2" charset="2"/>
              </a:rPr>
              <a:t>Practical applications include – Self Driving cars, intelligent robots</a:t>
            </a:r>
            <a:endParaRPr lang="en-IN" dirty="0"/>
          </a:p>
        </p:txBody>
      </p:sp>
    </p:spTree>
    <p:extLst>
      <p:ext uri="{BB962C8B-B14F-4D97-AF65-F5344CB8AC3E}">
        <p14:creationId xmlns:p14="http://schemas.microsoft.com/office/powerpoint/2010/main" val="2905635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is…</a:t>
            </a:r>
            <a:endParaRPr lang="en-IN" dirty="0"/>
          </a:p>
        </p:txBody>
      </p:sp>
      <p:sp>
        <p:nvSpPr>
          <p:cNvPr id="3" name="Content Placeholder 2"/>
          <p:cNvSpPr>
            <a:spLocks noGrp="1"/>
          </p:cNvSpPr>
          <p:nvPr>
            <p:ph idx="1"/>
          </p:nvPr>
        </p:nvSpPr>
        <p:spPr>
          <a:xfrm>
            <a:off x="838200" y="1815114"/>
            <a:ext cx="10515600" cy="4585685"/>
          </a:xfrm>
        </p:spPr>
        <p:txBody>
          <a:bodyPr/>
          <a:lstStyle/>
          <a:p>
            <a:pPr marL="0" indent="0">
              <a:buNone/>
            </a:pPr>
            <a:r>
              <a:rPr lang="en-US" smtClean="0"/>
              <a:t>Machine learning is about predicting the future based on the past.</a:t>
            </a:r>
            <a:r>
              <a:rPr lang="en-IN" smtClean="0"/>
              <a:t>	</a:t>
            </a:r>
          </a:p>
          <a:p>
            <a:pPr marL="3657600" lvl="8" indent="0">
              <a:buNone/>
            </a:pPr>
            <a:r>
              <a:rPr lang="en-US" smtClean="0"/>
              <a:t>					</a:t>
            </a:r>
            <a:r>
              <a:rPr lang="tr-TR" smtClean="0">
                <a:solidFill>
                  <a:schemeClr val="tx2"/>
                </a:solidFill>
              </a:rPr>
              <a:t>-- Hal Daume III</a:t>
            </a:r>
          </a:p>
          <a:p>
            <a:pPr marL="3657600" lvl="8" indent="0">
              <a:buNone/>
            </a:pPr>
            <a:endParaRPr lang="en-US" dirty="0"/>
          </a:p>
        </p:txBody>
      </p:sp>
      <p:sp>
        <p:nvSpPr>
          <p:cNvPr id="18" name="Rectangle 17"/>
          <p:cNvSpPr/>
          <p:nvPr/>
        </p:nvSpPr>
        <p:spPr>
          <a:xfrm>
            <a:off x="1964172" y="4162777"/>
            <a:ext cx="1297640" cy="2074333"/>
          </a:xfrm>
          <a:prstGeom prst="rect">
            <a:avLst/>
          </a:prstGeom>
          <a:no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953465" y="4655446"/>
            <a:ext cx="1308346" cy="954107"/>
          </a:xfrm>
          <a:prstGeom prst="rect">
            <a:avLst/>
          </a:prstGeom>
          <a:noFill/>
        </p:spPr>
        <p:txBody>
          <a:bodyPr wrap="none" rtlCol="0">
            <a:spAutoFit/>
          </a:bodyPr>
          <a:lstStyle/>
          <a:p>
            <a:pPr algn="ctr"/>
            <a:r>
              <a:rPr lang="en-US" sz="2800" dirty="0" smtClean="0"/>
              <a:t>Training</a:t>
            </a:r>
          </a:p>
          <a:p>
            <a:pPr algn="ctr"/>
            <a:r>
              <a:rPr lang="en-US" sz="2800" dirty="0" smtClean="0"/>
              <a:t>Data</a:t>
            </a:r>
            <a:endParaRPr lang="en-US" sz="2800" dirty="0"/>
          </a:p>
        </p:txBody>
      </p:sp>
      <p:sp>
        <p:nvSpPr>
          <p:cNvPr id="20" name="TextBox 19"/>
          <p:cNvSpPr txBox="1"/>
          <p:nvPr/>
        </p:nvSpPr>
        <p:spPr>
          <a:xfrm rot="19287826">
            <a:off x="3288086" y="4111748"/>
            <a:ext cx="925078" cy="523220"/>
          </a:xfrm>
          <a:prstGeom prst="rect">
            <a:avLst/>
          </a:prstGeom>
          <a:noFill/>
        </p:spPr>
        <p:txBody>
          <a:bodyPr wrap="none" rtlCol="0">
            <a:spAutoFit/>
          </a:bodyPr>
          <a:lstStyle/>
          <a:p>
            <a:r>
              <a:rPr lang="en-US" sz="2800" dirty="0" smtClean="0"/>
              <a:t>learn</a:t>
            </a:r>
            <a:endParaRPr lang="en-US" sz="2800" dirty="0"/>
          </a:p>
        </p:txBody>
      </p:sp>
      <p:sp>
        <p:nvSpPr>
          <p:cNvPr id="21" name="Oval 20"/>
          <p:cNvSpPr/>
          <p:nvPr/>
        </p:nvSpPr>
        <p:spPr>
          <a:xfrm>
            <a:off x="4151404" y="4473223"/>
            <a:ext cx="1518033" cy="1354666"/>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TextBox 21"/>
          <p:cNvSpPr txBox="1"/>
          <p:nvPr/>
        </p:nvSpPr>
        <p:spPr>
          <a:xfrm>
            <a:off x="4363070" y="4706779"/>
            <a:ext cx="1306367" cy="830997"/>
          </a:xfrm>
          <a:prstGeom prst="rect">
            <a:avLst/>
          </a:prstGeom>
          <a:noFill/>
        </p:spPr>
        <p:txBody>
          <a:bodyPr wrap="none" rtlCol="0">
            <a:spAutoFit/>
          </a:bodyPr>
          <a:lstStyle/>
          <a:p>
            <a:r>
              <a:rPr lang="en-US" sz="2400" dirty="0" smtClean="0"/>
              <a:t>model/</a:t>
            </a:r>
          </a:p>
          <a:p>
            <a:r>
              <a:rPr lang="en-US" sz="2400" dirty="0" smtClean="0"/>
              <a:t>predictor</a:t>
            </a:r>
            <a:endParaRPr lang="en-US" sz="2400" dirty="0"/>
          </a:p>
        </p:txBody>
      </p:sp>
      <p:sp>
        <p:nvSpPr>
          <p:cNvPr id="23" name="TextBox 22"/>
          <p:cNvSpPr txBox="1"/>
          <p:nvPr/>
        </p:nvSpPr>
        <p:spPr>
          <a:xfrm>
            <a:off x="2178880" y="3541889"/>
            <a:ext cx="710200" cy="461665"/>
          </a:xfrm>
          <a:prstGeom prst="rect">
            <a:avLst/>
          </a:prstGeom>
          <a:noFill/>
        </p:spPr>
        <p:txBody>
          <a:bodyPr wrap="none" rtlCol="0">
            <a:spAutoFit/>
          </a:bodyPr>
          <a:lstStyle/>
          <a:p>
            <a:r>
              <a:rPr lang="en-US" sz="2400" dirty="0" smtClean="0"/>
              <a:t>past</a:t>
            </a:r>
          </a:p>
        </p:txBody>
      </p:sp>
      <p:sp>
        <p:nvSpPr>
          <p:cNvPr id="24" name="Right Arrow 23"/>
          <p:cNvSpPr/>
          <p:nvPr/>
        </p:nvSpPr>
        <p:spPr>
          <a:xfrm>
            <a:off x="3417621" y="4852049"/>
            <a:ext cx="606778" cy="570665"/>
          </a:xfrm>
          <a:prstGeom prst="rightArrow">
            <a:avLst/>
          </a:prstGeom>
          <a:solidFill>
            <a:srgbClr val="FF6600"/>
          </a:solidFill>
          <a:ln w="381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p:cNvSpPr/>
          <p:nvPr/>
        </p:nvSpPr>
        <p:spPr>
          <a:xfrm>
            <a:off x="8125563" y="4481002"/>
            <a:ext cx="1518033" cy="1354666"/>
          </a:xfrm>
          <a:prstGeom prst="ellipse">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TextBox 25"/>
          <p:cNvSpPr txBox="1"/>
          <p:nvPr/>
        </p:nvSpPr>
        <p:spPr>
          <a:xfrm>
            <a:off x="8337229" y="4714558"/>
            <a:ext cx="1306367" cy="830997"/>
          </a:xfrm>
          <a:prstGeom prst="rect">
            <a:avLst/>
          </a:prstGeom>
          <a:noFill/>
        </p:spPr>
        <p:txBody>
          <a:bodyPr wrap="none" rtlCol="0">
            <a:spAutoFit/>
          </a:bodyPr>
          <a:lstStyle/>
          <a:p>
            <a:r>
              <a:rPr lang="en-US" sz="2400" dirty="0" smtClean="0"/>
              <a:t>model/</a:t>
            </a:r>
          </a:p>
          <a:p>
            <a:r>
              <a:rPr lang="en-US" sz="2400" dirty="0" smtClean="0"/>
              <a:t>predictor</a:t>
            </a:r>
            <a:endParaRPr lang="en-US" sz="2400" dirty="0"/>
          </a:p>
        </p:txBody>
      </p:sp>
      <p:sp>
        <p:nvSpPr>
          <p:cNvPr id="27" name="TextBox 26"/>
          <p:cNvSpPr txBox="1"/>
          <p:nvPr/>
        </p:nvSpPr>
        <p:spPr>
          <a:xfrm>
            <a:off x="6226605" y="3541889"/>
            <a:ext cx="902811" cy="461665"/>
          </a:xfrm>
          <a:prstGeom prst="rect">
            <a:avLst/>
          </a:prstGeom>
          <a:noFill/>
        </p:spPr>
        <p:txBody>
          <a:bodyPr wrap="none" rtlCol="0">
            <a:spAutoFit/>
          </a:bodyPr>
          <a:lstStyle/>
          <a:p>
            <a:r>
              <a:rPr lang="en-US" sz="2400" dirty="0" smtClean="0"/>
              <a:t>future</a:t>
            </a:r>
          </a:p>
        </p:txBody>
      </p:sp>
      <p:sp>
        <p:nvSpPr>
          <p:cNvPr id="28" name="Rectangle 27"/>
          <p:cNvSpPr/>
          <p:nvPr/>
        </p:nvSpPr>
        <p:spPr>
          <a:xfrm>
            <a:off x="6034545" y="4162777"/>
            <a:ext cx="1297640" cy="2074333"/>
          </a:xfrm>
          <a:prstGeom prst="rect">
            <a:avLst/>
          </a:prstGeom>
          <a:noFill/>
          <a:ln w="38100" cmpd="sng"/>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6106154" y="4655446"/>
            <a:ext cx="1143713" cy="954107"/>
          </a:xfrm>
          <a:prstGeom prst="rect">
            <a:avLst/>
          </a:prstGeom>
          <a:noFill/>
        </p:spPr>
        <p:txBody>
          <a:bodyPr wrap="none" rtlCol="0">
            <a:spAutoFit/>
          </a:bodyPr>
          <a:lstStyle/>
          <a:p>
            <a:pPr algn="ctr"/>
            <a:r>
              <a:rPr lang="en-US" sz="2800" dirty="0" smtClean="0"/>
              <a:t>Testing</a:t>
            </a:r>
          </a:p>
          <a:p>
            <a:pPr algn="ctr"/>
            <a:r>
              <a:rPr lang="en-US" sz="2800" dirty="0" smtClean="0"/>
              <a:t>Data</a:t>
            </a:r>
            <a:endParaRPr lang="en-US" sz="2800" dirty="0"/>
          </a:p>
        </p:txBody>
      </p:sp>
      <p:sp>
        <p:nvSpPr>
          <p:cNvPr id="30" name="Right Arrow 29"/>
          <p:cNvSpPr/>
          <p:nvPr/>
        </p:nvSpPr>
        <p:spPr>
          <a:xfrm>
            <a:off x="7416862" y="4866958"/>
            <a:ext cx="606778" cy="570665"/>
          </a:xfrm>
          <a:prstGeom prst="rightArrow">
            <a:avLst/>
          </a:prstGeom>
          <a:solidFill>
            <a:srgbClr val="FF6600"/>
          </a:solidFill>
          <a:ln w="381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Right Arrow 30"/>
          <p:cNvSpPr/>
          <p:nvPr/>
        </p:nvSpPr>
        <p:spPr>
          <a:xfrm>
            <a:off x="9798881" y="4852049"/>
            <a:ext cx="606778" cy="570665"/>
          </a:xfrm>
          <a:prstGeom prst="rightArrow">
            <a:avLst/>
          </a:prstGeom>
          <a:solidFill>
            <a:srgbClr val="FF6600"/>
          </a:solidFill>
          <a:ln w="38100" cmpd="sng"/>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32" name="Straight Connector 31"/>
          <p:cNvCxnSpPr/>
          <p:nvPr/>
        </p:nvCxnSpPr>
        <p:spPr>
          <a:xfrm>
            <a:off x="5795484" y="3352799"/>
            <a:ext cx="0" cy="30480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9976840" y="4316387"/>
            <a:ext cx="1174632" cy="369332"/>
          </a:xfrm>
          <a:prstGeom prst="rect">
            <a:avLst/>
          </a:prstGeom>
        </p:spPr>
        <p:txBody>
          <a:bodyPr wrap="square">
            <a:spAutoFit/>
          </a:bodyPr>
          <a:lstStyle/>
          <a:p>
            <a:r>
              <a:rPr lang="en-US" dirty="0"/>
              <a:t>predict</a:t>
            </a:r>
            <a:endParaRPr lang="en-US" dirty="0"/>
          </a:p>
        </p:txBody>
      </p:sp>
    </p:spTree>
    <p:extLst>
      <p:ext uri="{BB962C8B-B14F-4D97-AF65-F5344CB8AC3E}">
        <p14:creationId xmlns:p14="http://schemas.microsoft.com/office/powerpoint/2010/main" val="3620389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Machine learning is differ from Traditional Programming</a:t>
            </a:r>
            <a:endParaRPr lang="en-IN" dirty="0"/>
          </a:p>
        </p:txBody>
      </p:sp>
      <p:sp>
        <p:nvSpPr>
          <p:cNvPr id="3" name="Content Placeholder 2"/>
          <p:cNvSpPr>
            <a:spLocks noGrp="1"/>
          </p:cNvSpPr>
          <p:nvPr>
            <p:ph idx="1"/>
          </p:nvPr>
        </p:nvSpPr>
        <p:spPr>
          <a:xfrm>
            <a:off x="838200" y="1794094"/>
            <a:ext cx="10515600" cy="4351338"/>
          </a:xfrm>
        </p:spPr>
        <p:txBody>
          <a:bodyPr/>
          <a:lstStyle/>
          <a:p>
            <a:pPr marL="0" indent="0">
              <a:buNone/>
            </a:pPr>
            <a:r>
              <a:rPr lang="en-US" dirty="0" smtClean="0"/>
              <a:t>Traditional Programming									</a:t>
            </a:r>
          </a:p>
          <a:p>
            <a:pPr marL="0" indent="0">
              <a:buNone/>
            </a:pPr>
            <a:r>
              <a:rPr lang="en-US" dirty="0" smtClean="0"/>
              <a:t>		      input						</a:t>
            </a:r>
          </a:p>
          <a:p>
            <a:pPr marL="0" indent="0">
              <a:buNone/>
            </a:pPr>
            <a:r>
              <a:rPr lang="en-US" dirty="0"/>
              <a:t>	</a:t>
            </a:r>
            <a:r>
              <a:rPr lang="en-US" dirty="0" smtClean="0"/>
              <a:t>Data								output	</a:t>
            </a:r>
            <a:endParaRPr lang="en-US" dirty="0"/>
          </a:p>
          <a:p>
            <a:pPr marL="0" indent="0">
              <a:buNone/>
            </a:pPr>
            <a:r>
              <a:rPr lang="en-US" dirty="0" smtClean="0"/>
              <a:t>	Program											</a:t>
            </a:r>
          </a:p>
          <a:p>
            <a:pPr marL="0" indent="0">
              <a:buNone/>
            </a:pPr>
            <a:r>
              <a:rPr lang="en-US" dirty="0" smtClean="0"/>
              <a:t>It is manual process. Programar build the program. If you want to square of a number then you give data that is number</a:t>
            </a:r>
            <a:endParaRPr lang="en-US" dirty="0"/>
          </a:p>
        </p:txBody>
      </p:sp>
      <p:sp>
        <p:nvSpPr>
          <p:cNvPr id="4" name="Rectangle 3"/>
          <p:cNvSpPr/>
          <p:nvPr/>
        </p:nvSpPr>
        <p:spPr>
          <a:xfrm>
            <a:off x="4540466" y="2911366"/>
            <a:ext cx="2774731" cy="1282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Computer</a:t>
            </a:r>
            <a:endParaRPr lang="en-IN" dirty="0"/>
          </a:p>
        </p:txBody>
      </p:sp>
      <p:sp>
        <p:nvSpPr>
          <p:cNvPr id="5" name="Right Arrow 4"/>
          <p:cNvSpPr/>
          <p:nvPr/>
        </p:nvSpPr>
        <p:spPr>
          <a:xfrm>
            <a:off x="2963917" y="3279232"/>
            <a:ext cx="1355835" cy="536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ight Arrow 5"/>
          <p:cNvSpPr/>
          <p:nvPr/>
        </p:nvSpPr>
        <p:spPr>
          <a:xfrm>
            <a:off x="7493876" y="3205661"/>
            <a:ext cx="1292772" cy="6905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422189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 </a:t>
            </a:r>
            <a:endParaRPr lang="en-IN" dirty="0"/>
          </a:p>
        </p:txBody>
      </p:sp>
      <p:sp>
        <p:nvSpPr>
          <p:cNvPr id="4" name="Content Placeholder 3"/>
          <p:cNvSpPr>
            <a:spLocks noGrp="1"/>
          </p:cNvSpPr>
          <p:nvPr>
            <p:ph idx="1"/>
          </p:nvPr>
        </p:nvSpPr>
        <p:spPr>
          <a:xfrm>
            <a:off x="4403835" y="2953407"/>
            <a:ext cx="2774729" cy="1303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dirty="0" smtClean="0"/>
              <a:t>Computer</a:t>
            </a:r>
            <a:endParaRPr lang="en-IN" dirty="0"/>
          </a:p>
        </p:txBody>
      </p:sp>
      <p:sp>
        <p:nvSpPr>
          <p:cNvPr id="5" name="Right Arrow 4"/>
          <p:cNvSpPr/>
          <p:nvPr/>
        </p:nvSpPr>
        <p:spPr>
          <a:xfrm>
            <a:off x="2963917" y="3279232"/>
            <a:ext cx="1355835" cy="536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ight Arrow 5"/>
          <p:cNvSpPr/>
          <p:nvPr/>
        </p:nvSpPr>
        <p:spPr>
          <a:xfrm>
            <a:off x="7425557" y="3368572"/>
            <a:ext cx="1355835" cy="536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1450424" y="3044642"/>
            <a:ext cx="1040528" cy="523220"/>
          </a:xfrm>
          <a:prstGeom prst="rect">
            <a:avLst/>
          </a:prstGeom>
        </p:spPr>
        <p:txBody>
          <a:bodyPr wrap="square">
            <a:spAutoFit/>
          </a:bodyPr>
          <a:lstStyle/>
          <a:p>
            <a:r>
              <a:rPr lang="en-US" sz="2800" dirty="0"/>
              <a:t>Data</a:t>
            </a:r>
            <a:endParaRPr lang="en-IN" sz="2800" dirty="0"/>
          </a:p>
        </p:txBody>
      </p:sp>
      <p:sp>
        <p:nvSpPr>
          <p:cNvPr id="8" name="Rectangle 7"/>
          <p:cNvSpPr/>
          <p:nvPr/>
        </p:nvSpPr>
        <p:spPr>
          <a:xfrm>
            <a:off x="1203432" y="3454535"/>
            <a:ext cx="1213944" cy="523220"/>
          </a:xfrm>
          <a:prstGeom prst="rect">
            <a:avLst/>
          </a:prstGeom>
        </p:spPr>
        <p:txBody>
          <a:bodyPr wrap="square">
            <a:spAutoFit/>
          </a:bodyPr>
          <a:lstStyle/>
          <a:p>
            <a:r>
              <a:rPr lang="en-US" sz="2800" dirty="0"/>
              <a:t>output</a:t>
            </a:r>
            <a:endParaRPr lang="en-IN" sz="2800" dirty="0"/>
          </a:p>
        </p:txBody>
      </p:sp>
      <p:sp>
        <p:nvSpPr>
          <p:cNvPr id="9" name="Rectangle 8"/>
          <p:cNvSpPr/>
          <p:nvPr/>
        </p:nvSpPr>
        <p:spPr>
          <a:xfrm>
            <a:off x="2963917" y="3034134"/>
            <a:ext cx="987973" cy="461665"/>
          </a:xfrm>
          <a:prstGeom prst="rect">
            <a:avLst/>
          </a:prstGeom>
        </p:spPr>
        <p:txBody>
          <a:bodyPr wrap="square">
            <a:spAutoFit/>
          </a:bodyPr>
          <a:lstStyle/>
          <a:p>
            <a:r>
              <a:rPr lang="en-US" sz="2400" dirty="0"/>
              <a:t>input</a:t>
            </a:r>
            <a:endParaRPr lang="en-IN" sz="2400" dirty="0"/>
          </a:p>
        </p:txBody>
      </p:sp>
      <p:sp>
        <p:nvSpPr>
          <p:cNvPr id="10" name="Rectangle 9"/>
          <p:cNvSpPr/>
          <p:nvPr/>
        </p:nvSpPr>
        <p:spPr>
          <a:xfrm>
            <a:off x="8860220" y="3423015"/>
            <a:ext cx="1639613" cy="523220"/>
          </a:xfrm>
          <a:prstGeom prst="rect">
            <a:avLst/>
          </a:prstGeom>
        </p:spPr>
        <p:txBody>
          <a:bodyPr wrap="square">
            <a:spAutoFit/>
          </a:bodyPr>
          <a:lstStyle/>
          <a:p>
            <a:r>
              <a:rPr lang="en-US" sz="2800" dirty="0"/>
              <a:t>Program</a:t>
            </a:r>
            <a:endParaRPr lang="en-IN" sz="2800" dirty="0"/>
          </a:p>
        </p:txBody>
      </p:sp>
    </p:spTree>
    <p:extLst>
      <p:ext uri="{BB962C8B-B14F-4D97-AF65-F5344CB8AC3E}">
        <p14:creationId xmlns:p14="http://schemas.microsoft.com/office/powerpoint/2010/main" val="2933955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Machine Learning</a:t>
            </a:r>
            <a:endParaRPr lang="en-IN" dirty="0"/>
          </a:p>
        </p:txBody>
      </p:sp>
      <p:sp>
        <p:nvSpPr>
          <p:cNvPr id="3" name="Content Placeholder 2"/>
          <p:cNvSpPr>
            <a:spLocks noGrp="1"/>
          </p:cNvSpPr>
          <p:nvPr>
            <p:ph idx="1"/>
          </p:nvPr>
        </p:nvSpPr>
        <p:spPr/>
        <p:txBody>
          <a:bodyPr/>
          <a:lstStyle/>
          <a:p>
            <a:pPr>
              <a:lnSpc>
                <a:spcPct val="200000"/>
              </a:lnSpc>
            </a:pPr>
            <a:r>
              <a:rPr lang="en-US" dirty="0" smtClean="0"/>
              <a:t>The potential to perform data Visualization(pictorial/graphical representation)</a:t>
            </a:r>
          </a:p>
          <a:p>
            <a:pPr>
              <a:lnSpc>
                <a:spcPct val="200000"/>
              </a:lnSpc>
            </a:pPr>
            <a:r>
              <a:rPr lang="en-US" dirty="0" smtClean="0"/>
              <a:t>Precise data Analysis</a:t>
            </a:r>
          </a:p>
          <a:p>
            <a:pPr>
              <a:lnSpc>
                <a:spcPct val="200000"/>
              </a:lnSpc>
            </a:pPr>
            <a:r>
              <a:rPr lang="en-US" dirty="0" smtClean="0"/>
              <a:t>Business intelligence at its finest</a:t>
            </a:r>
            <a:endParaRPr lang="en-IN" dirty="0"/>
          </a:p>
        </p:txBody>
      </p:sp>
    </p:spTree>
    <p:extLst>
      <p:ext uri="{BB962C8B-B14F-4D97-AF65-F5344CB8AC3E}">
        <p14:creationId xmlns:p14="http://schemas.microsoft.com/office/powerpoint/2010/main" val="3451372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Machine Learning</a:t>
            </a:r>
            <a:endParaRPr lang="en-IN" dirty="0"/>
          </a:p>
        </p:txBody>
      </p:sp>
      <p:sp>
        <p:nvSpPr>
          <p:cNvPr id="3" name="Content Placeholder 2"/>
          <p:cNvSpPr>
            <a:spLocks noGrp="1"/>
          </p:cNvSpPr>
          <p:nvPr>
            <p:ph idx="1"/>
          </p:nvPr>
        </p:nvSpPr>
        <p:spPr/>
        <p:txBody>
          <a:bodyPr>
            <a:normAutofit fontScale="92500" lnSpcReduction="10000"/>
          </a:bodyPr>
          <a:lstStyle/>
          <a:p>
            <a:r>
              <a:rPr lang="en-US" dirty="0" smtClean="0"/>
              <a:t>Resolving Complex Problem</a:t>
            </a:r>
          </a:p>
          <a:p>
            <a:r>
              <a:rPr lang="en-US" dirty="0" smtClean="0"/>
              <a:t>Automation for everything-it is powerful utility of machine learning ex. </a:t>
            </a:r>
            <a:r>
              <a:rPr lang="en-US" dirty="0" err="1" smtClean="0"/>
              <a:t>Chatbot</a:t>
            </a:r>
            <a:endParaRPr lang="en-US" dirty="0" smtClean="0"/>
          </a:p>
          <a:p>
            <a:r>
              <a:rPr lang="en-US" dirty="0" smtClean="0"/>
              <a:t>Trends and pattern identification</a:t>
            </a:r>
          </a:p>
          <a:p>
            <a:r>
              <a:rPr lang="en-US" dirty="0" smtClean="0"/>
              <a:t>Wide range of application</a:t>
            </a:r>
          </a:p>
          <a:p>
            <a:pPr marL="0" indent="0">
              <a:buNone/>
            </a:pPr>
            <a:r>
              <a:rPr lang="en-US" dirty="0"/>
              <a:t>	</a:t>
            </a:r>
            <a:r>
              <a:rPr lang="en-US" dirty="0" smtClean="0"/>
              <a:t>-Self driving cars</a:t>
            </a:r>
          </a:p>
          <a:p>
            <a:pPr marL="0" indent="0">
              <a:buNone/>
            </a:pPr>
            <a:r>
              <a:rPr lang="en-US" dirty="0"/>
              <a:t>	</a:t>
            </a:r>
            <a:r>
              <a:rPr lang="en-US" dirty="0" smtClean="0"/>
              <a:t>-Medical Diagnosis</a:t>
            </a:r>
          </a:p>
          <a:p>
            <a:pPr marL="0" indent="0">
              <a:buNone/>
            </a:pPr>
            <a:r>
              <a:rPr lang="en-US" dirty="0"/>
              <a:t>	</a:t>
            </a:r>
            <a:r>
              <a:rPr lang="en-US" dirty="0" smtClean="0"/>
              <a:t>-Image Processing</a:t>
            </a:r>
          </a:p>
          <a:p>
            <a:pPr marL="0" indent="0">
              <a:buNone/>
            </a:pPr>
            <a:r>
              <a:rPr lang="en-US" dirty="0"/>
              <a:t>	</a:t>
            </a:r>
            <a:r>
              <a:rPr lang="en-US" dirty="0" smtClean="0"/>
              <a:t>- Cyber fraud Detection</a:t>
            </a:r>
          </a:p>
          <a:p>
            <a:pPr marL="0" indent="0">
              <a:buNone/>
            </a:pPr>
            <a:r>
              <a:rPr lang="en-US" dirty="0"/>
              <a:t>	</a:t>
            </a:r>
            <a:r>
              <a:rPr lang="en-US" dirty="0" smtClean="0"/>
              <a:t>-</a:t>
            </a:r>
            <a:r>
              <a:rPr lang="en-US" dirty="0" err="1" smtClean="0"/>
              <a:t>Inface</a:t>
            </a:r>
            <a:r>
              <a:rPr lang="en-US" dirty="0" smtClean="0"/>
              <a:t> recognition</a:t>
            </a:r>
            <a:endParaRPr lang="en-IN" dirty="0"/>
          </a:p>
        </p:txBody>
      </p:sp>
    </p:spTree>
    <p:extLst>
      <p:ext uri="{BB962C8B-B14F-4D97-AF65-F5344CB8AC3E}">
        <p14:creationId xmlns:p14="http://schemas.microsoft.com/office/powerpoint/2010/main" val="4134059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Machine Learning</a:t>
            </a:r>
            <a:endParaRPr lang="en-IN" dirty="0"/>
          </a:p>
        </p:txBody>
      </p:sp>
      <p:sp>
        <p:nvSpPr>
          <p:cNvPr id="3" name="Content Placeholder 2"/>
          <p:cNvSpPr>
            <a:spLocks noGrp="1"/>
          </p:cNvSpPr>
          <p:nvPr>
            <p:ph idx="1"/>
          </p:nvPr>
        </p:nvSpPr>
        <p:spPr/>
        <p:txBody>
          <a:bodyPr/>
          <a:lstStyle/>
          <a:p>
            <a:pPr>
              <a:lnSpc>
                <a:spcPct val="200000"/>
              </a:lnSpc>
            </a:pPr>
            <a:r>
              <a:rPr lang="en-US" dirty="0" smtClean="0"/>
              <a:t>Data acquisition</a:t>
            </a:r>
          </a:p>
          <a:p>
            <a:pPr>
              <a:lnSpc>
                <a:spcPct val="200000"/>
              </a:lnSpc>
            </a:pPr>
            <a:r>
              <a:rPr lang="en-US" dirty="0" smtClean="0"/>
              <a:t>Highly Error – Prone</a:t>
            </a:r>
          </a:p>
          <a:p>
            <a:pPr>
              <a:lnSpc>
                <a:spcPct val="200000"/>
              </a:lnSpc>
            </a:pPr>
            <a:r>
              <a:rPr lang="en-US" dirty="0" smtClean="0"/>
              <a:t>Algorithm Selection</a:t>
            </a:r>
          </a:p>
          <a:p>
            <a:pPr>
              <a:lnSpc>
                <a:spcPct val="200000"/>
              </a:lnSpc>
            </a:pPr>
            <a:r>
              <a:rPr lang="en-US" dirty="0" smtClean="0"/>
              <a:t>Time Consuming</a:t>
            </a:r>
            <a:endParaRPr lang="en-IN" dirty="0"/>
          </a:p>
        </p:txBody>
      </p:sp>
    </p:spTree>
    <p:extLst>
      <p:ext uri="{BB962C8B-B14F-4D97-AF65-F5344CB8AC3E}">
        <p14:creationId xmlns:p14="http://schemas.microsoft.com/office/powerpoint/2010/main" val="122690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1017</Words>
  <Application>Microsoft Office PowerPoint</Application>
  <PresentationFormat>Widescreen</PresentationFormat>
  <Paragraphs>190</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Tahoma</vt:lpstr>
      <vt:lpstr>Wingdings</vt:lpstr>
      <vt:lpstr>Office Theme</vt:lpstr>
      <vt:lpstr>Basics of Machine Learning</vt:lpstr>
      <vt:lpstr>Agenda</vt:lpstr>
      <vt:lpstr>Machine Learning is… </vt:lpstr>
      <vt:lpstr>Machine Learning is…</vt:lpstr>
      <vt:lpstr>Machine learning is differ from Traditional Programming</vt:lpstr>
      <vt:lpstr>Machine Learning </vt:lpstr>
      <vt:lpstr>Characteristics of Machine Learning</vt:lpstr>
      <vt:lpstr>Advantages of Machine Learning</vt:lpstr>
      <vt:lpstr>Disadvantages of Machine Learning</vt:lpstr>
      <vt:lpstr>Classification of Machine Learning </vt:lpstr>
      <vt:lpstr>Carrier opportunities</vt:lpstr>
      <vt:lpstr>Pre-requisites</vt:lpstr>
      <vt:lpstr>Machine Learning Life Cycle</vt:lpstr>
      <vt:lpstr>Machine Learning Life Cycle….</vt:lpstr>
      <vt:lpstr>Machine Learning Life Cycle……</vt:lpstr>
      <vt:lpstr>Machine Learning Life Cycle……</vt:lpstr>
      <vt:lpstr>Best languages for the Machine learning</vt:lpstr>
      <vt:lpstr>Types of Machine learning</vt:lpstr>
      <vt:lpstr>Supervised learning </vt:lpstr>
      <vt:lpstr>Supervised learning </vt:lpstr>
      <vt:lpstr>Supervised learning </vt:lpstr>
      <vt:lpstr>Some popular machine Learning algorithms which helps to solve classification problems</vt:lpstr>
      <vt:lpstr>Some typical classification problems</vt:lpstr>
      <vt:lpstr>Supervised learning </vt:lpstr>
      <vt:lpstr>Typical application of regression can be seen</vt:lpstr>
      <vt:lpstr>Classification v/s Regression</vt:lpstr>
      <vt:lpstr>Unsupervised learning </vt:lpstr>
      <vt:lpstr>Unsupervised learning </vt:lpstr>
      <vt:lpstr>Market Basket Analysis</vt:lpstr>
      <vt:lpstr>Cluster Analysis</vt:lpstr>
      <vt:lpstr>Reinforcement Learning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Machine learning</dc:title>
  <dc:creator>user</dc:creator>
  <cp:lastModifiedBy>user</cp:lastModifiedBy>
  <cp:revision>25</cp:revision>
  <dcterms:created xsi:type="dcterms:W3CDTF">2022-08-25T06:00:36Z</dcterms:created>
  <dcterms:modified xsi:type="dcterms:W3CDTF">2022-08-26T06:39:21Z</dcterms:modified>
</cp:coreProperties>
</file>