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63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54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17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016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95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85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53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82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1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228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88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FE78-A153-43C7-BA04-2D30E627AF39}" type="datetimeFigureOut">
              <a:rPr lang="en-IN" smtClean="0"/>
              <a:t>12-10-2022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DACF-E670-4858-B7DA-1B93726B4FB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0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Performance of a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Supervised learning-Classification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 Supervised Learning, one major task is classification. The    </a:t>
            </a:r>
            <a:br>
              <a:rPr lang="en-US" dirty="0" smtClean="0"/>
            </a:br>
            <a:r>
              <a:rPr lang="en-US" dirty="0" smtClean="0"/>
              <a:t>    responsibility of classification model is to assign class label to target </a:t>
            </a:r>
            <a:br>
              <a:rPr lang="en-US" dirty="0" smtClean="0"/>
            </a:br>
            <a:r>
              <a:rPr lang="en-US" dirty="0" smtClean="0"/>
              <a:t>    feature based on the value of the predictor features.</a:t>
            </a:r>
          </a:p>
          <a:p>
            <a:pPr marL="0" indent="0" algn="just">
              <a:buNone/>
            </a:pPr>
            <a:r>
              <a:rPr lang="en-US" dirty="0" smtClean="0"/>
              <a:t>    In the problem of predicting the win/loss in a cricket match, the  </a:t>
            </a:r>
            <a:br>
              <a:rPr lang="en-US" dirty="0" smtClean="0"/>
            </a:br>
            <a:r>
              <a:rPr lang="en-US" dirty="0" smtClean="0"/>
              <a:t>   classifier will assign a class value win/loss to target feature based on </a:t>
            </a:r>
            <a:br>
              <a:rPr lang="en-US" dirty="0" smtClean="0"/>
            </a:br>
            <a:r>
              <a:rPr lang="en-US" dirty="0" smtClean="0"/>
              <a:t>   the value of other features like whether team won the toss, number </a:t>
            </a:r>
            <a:br>
              <a:rPr lang="en-US" dirty="0" smtClean="0"/>
            </a:br>
            <a:r>
              <a:rPr lang="en-US" dirty="0" smtClean="0"/>
              <a:t>   of spinners in the team, number of wins the team had in the </a:t>
            </a:r>
            <a:br>
              <a:rPr lang="en-US" dirty="0" smtClean="0"/>
            </a:br>
            <a:r>
              <a:rPr lang="en-US" dirty="0" smtClean="0"/>
              <a:t>   tournament.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2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operating characteristics(ROC) curves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As we have till now, Accuracy is the most popular measure, there are quite a number of other measures to evaluate the performance of supervised learning model.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Visualization is an easier and more effective way to understand the model performance. It is also helps to comparing the efficiency of two models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Receiver operating characteristics(ROC)curve helps in visualizing the performance of a classification model.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840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operating characteristics(ROC) </a:t>
            </a:r>
            <a:r>
              <a:rPr lang="en-US" dirty="0" smtClean="0"/>
              <a:t>curves……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891752" cy="4951850"/>
          </a:xfrm>
        </p:spPr>
      </p:pic>
    </p:spTree>
    <p:extLst>
      <p:ext uri="{BB962C8B-B14F-4D97-AF65-F5344CB8AC3E}">
        <p14:creationId xmlns:p14="http://schemas.microsoft.com/office/powerpoint/2010/main" val="52349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operating characteristics(ROC) curves……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34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TPR = TP/TP+FN,  FPR = FP/FP+TN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606" y="2448910"/>
            <a:ext cx="9385739" cy="395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9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Learning- Regression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07566" cy="5032375"/>
          </a:xfrm>
        </p:spPr>
        <p:txBody>
          <a:bodyPr/>
          <a:lstStyle/>
          <a:p>
            <a:r>
              <a:rPr lang="en-US" dirty="0" smtClean="0"/>
              <a:t>A regression Model which ensures that the difference between predicted and actual values is low can be considered as good model.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312" y="2795752"/>
            <a:ext cx="8329296" cy="392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47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learning-clustering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Internal evaluation</a:t>
            </a:r>
          </a:p>
          <a:p>
            <a:r>
              <a:rPr lang="en-US" dirty="0" smtClean="0"/>
              <a:t>In this approach the evaluation methods generally measure cluster quality based on homogeneity of data belonging to the same cluster And heterogeneity of data belonging to the different clusters</a:t>
            </a:r>
          </a:p>
          <a:p>
            <a:r>
              <a:rPr lang="en-US" dirty="0" smtClean="0"/>
              <a:t>Silhouette coefficient which is one of the most popular internal evaluation method uses distance between data element as a similarity measure.</a:t>
            </a:r>
          </a:p>
          <a:p>
            <a:r>
              <a:rPr lang="en-US" dirty="0" smtClean="0"/>
              <a:t>The value of silhouette width ranges between -1 and +1 ,with a high value indicating high intra-cluster homogeneity and inter-cluster heterogeneity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109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Unsupervised </a:t>
            </a:r>
            <a:r>
              <a:rPr lang="en-US" dirty="0" smtClean="0"/>
              <a:t>learning-clustering….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283" y="1825625"/>
            <a:ext cx="8355723" cy="4351338"/>
          </a:xfrm>
        </p:spPr>
      </p:pic>
    </p:spTree>
    <p:extLst>
      <p:ext uri="{BB962C8B-B14F-4D97-AF65-F5344CB8AC3E}">
        <p14:creationId xmlns:p14="http://schemas.microsoft.com/office/powerpoint/2010/main" val="226965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Performance of a </a:t>
            </a:r>
            <a:r>
              <a:rPr lang="en-US" dirty="0" smtClean="0"/>
              <a:t>model….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four possibilities with regards to the cricket match win/loss prediction: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dirty="0" smtClean="0"/>
              <a:t>The model predicted win and the team won</a:t>
            </a:r>
          </a:p>
          <a:p>
            <a:pPr marL="514350" indent="-51435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The model predicted win and the team </a:t>
            </a:r>
            <a:r>
              <a:rPr lang="en-US" dirty="0" smtClean="0"/>
              <a:t>lost</a:t>
            </a:r>
          </a:p>
          <a:p>
            <a:pPr marL="514350" indent="-51435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The model predicted </a:t>
            </a:r>
            <a:r>
              <a:rPr lang="en-US" dirty="0" smtClean="0"/>
              <a:t>loss </a:t>
            </a:r>
            <a:r>
              <a:rPr lang="en-US" dirty="0"/>
              <a:t>and the team </a:t>
            </a:r>
            <a:r>
              <a:rPr lang="en-US" dirty="0" smtClean="0"/>
              <a:t>won</a:t>
            </a:r>
          </a:p>
          <a:p>
            <a:pPr marL="514350" indent="-51435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The model predicted win and the team </a:t>
            </a:r>
            <a:r>
              <a:rPr lang="en-US" dirty="0" smtClean="0"/>
              <a:t>lost</a:t>
            </a:r>
            <a:endParaRPr lang="en-US" dirty="0"/>
          </a:p>
          <a:p>
            <a:pPr marL="514350" indent="-51435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57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Performance of a model….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True Positive:  We predict as true and it is actually also true.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True Negative: We predict false and it is actually also false.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False Positive:  We predict true however it was not (type 1 error)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False Negative: We predict false however it was true( type 2 error)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* Note:- the Obvious class of interest is ‘win’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487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Performance of a model….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4207" y="1690688"/>
            <a:ext cx="7903779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65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PARAMETERS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71234" cy="44862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Accuracy = (TP+TN)/(TP+TN+FP+FN)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Specificity= TN/(TN+FP)  (Also Known as true negative rate)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Sensitivity=TP/(TP+FN)    (Also known as true positive rate or recall)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Precision= TP/(TP+FP)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341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86758" y="1825625"/>
          <a:ext cx="8650014" cy="404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338">
                  <a:extLst>
                    <a:ext uri="{9D8B030D-6E8A-4147-A177-3AD203B41FA5}">
                      <a16:colId xmlns:a16="http://schemas.microsoft.com/office/drawing/2014/main" val="3574641188"/>
                    </a:ext>
                  </a:extLst>
                </a:gridCol>
                <a:gridCol w="2883338">
                  <a:extLst>
                    <a:ext uri="{9D8B030D-6E8A-4147-A177-3AD203B41FA5}">
                      <a16:colId xmlns:a16="http://schemas.microsoft.com/office/drawing/2014/main" val="265582699"/>
                    </a:ext>
                  </a:extLst>
                </a:gridCol>
                <a:gridCol w="2883338">
                  <a:extLst>
                    <a:ext uri="{9D8B030D-6E8A-4147-A177-3AD203B41FA5}">
                      <a16:colId xmlns:a16="http://schemas.microsoft.com/office/drawing/2014/main" val="2696102350"/>
                    </a:ext>
                  </a:extLst>
                </a:gridCol>
              </a:tblGrid>
              <a:tr h="1349886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111343"/>
                  </a:ext>
                </a:extLst>
              </a:tr>
              <a:tr h="1349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POSITIVE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 POSITIVE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954812"/>
                  </a:ext>
                </a:extLst>
              </a:tr>
              <a:tr h="1349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 NAGATIVE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NEGATIVE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47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15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assume the Confusion Matrix of the win/loss prediction of cricket match..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355835" y="1825625"/>
          <a:ext cx="8250621" cy="291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924">
                  <a:extLst>
                    <a:ext uri="{9D8B030D-6E8A-4147-A177-3AD203B41FA5}">
                      <a16:colId xmlns:a16="http://schemas.microsoft.com/office/drawing/2014/main" val="3393750159"/>
                    </a:ext>
                  </a:extLst>
                </a:gridCol>
                <a:gridCol w="2605893">
                  <a:extLst>
                    <a:ext uri="{9D8B030D-6E8A-4147-A177-3AD203B41FA5}">
                      <a16:colId xmlns:a16="http://schemas.microsoft.com/office/drawing/2014/main" val="3306720455"/>
                    </a:ext>
                  </a:extLst>
                </a:gridCol>
                <a:gridCol w="4141804">
                  <a:extLst>
                    <a:ext uri="{9D8B030D-6E8A-4147-A177-3AD203B41FA5}">
                      <a16:colId xmlns:a16="http://schemas.microsoft.com/office/drawing/2014/main" val="2969094170"/>
                    </a:ext>
                  </a:extLst>
                </a:gridCol>
              </a:tblGrid>
              <a:tr h="97151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Win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loss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42129"/>
                  </a:ext>
                </a:extLst>
              </a:tr>
              <a:tr h="971514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Predicted Win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147050"/>
                  </a:ext>
                </a:extLst>
              </a:tr>
              <a:tr h="971514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Predicted loss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88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89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the Confusion Matrix for the cat class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81656" y="1825625"/>
          <a:ext cx="7851229" cy="413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552">
                  <a:extLst>
                    <a:ext uri="{9D8B030D-6E8A-4147-A177-3AD203B41FA5}">
                      <a16:colId xmlns:a16="http://schemas.microsoft.com/office/drawing/2014/main" val="1749674368"/>
                    </a:ext>
                  </a:extLst>
                </a:gridCol>
                <a:gridCol w="1766295">
                  <a:extLst>
                    <a:ext uri="{9D8B030D-6E8A-4147-A177-3AD203B41FA5}">
                      <a16:colId xmlns:a16="http://schemas.microsoft.com/office/drawing/2014/main" val="1364524117"/>
                    </a:ext>
                  </a:extLst>
                </a:gridCol>
                <a:gridCol w="2176890">
                  <a:extLst>
                    <a:ext uri="{9D8B030D-6E8A-4147-A177-3AD203B41FA5}">
                      <a16:colId xmlns:a16="http://schemas.microsoft.com/office/drawing/2014/main" val="1543022675"/>
                    </a:ext>
                  </a:extLst>
                </a:gridCol>
                <a:gridCol w="1570246">
                  <a:extLst>
                    <a:ext uri="{9D8B030D-6E8A-4147-A177-3AD203B41FA5}">
                      <a16:colId xmlns:a16="http://schemas.microsoft.com/office/drawing/2014/main" val="2583677794"/>
                    </a:ext>
                  </a:extLst>
                </a:gridCol>
                <a:gridCol w="1570246">
                  <a:extLst>
                    <a:ext uri="{9D8B030D-6E8A-4147-A177-3AD203B41FA5}">
                      <a16:colId xmlns:a16="http://schemas.microsoft.com/office/drawing/2014/main" val="2024239996"/>
                    </a:ext>
                  </a:extLst>
                </a:gridCol>
              </a:tblGrid>
              <a:tr h="82674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Class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65798"/>
                  </a:ext>
                </a:extLst>
              </a:tr>
              <a:tr h="82674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Predicted Class</a:t>
                      </a:r>
                      <a:endParaRPr lang="en-IN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Rabbit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23339"/>
                  </a:ext>
                </a:extLst>
              </a:tr>
              <a:tr h="82674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11689"/>
                  </a:ext>
                </a:extLst>
              </a:tr>
              <a:tr h="82674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Dog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596013"/>
                  </a:ext>
                </a:extLst>
              </a:tr>
              <a:tr h="82674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Rabbit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38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54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Confusion Matrix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27586" y="1825625"/>
          <a:ext cx="8008884" cy="387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628">
                  <a:extLst>
                    <a:ext uri="{9D8B030D-6E8A-4147-A177-3AD203B41FA5}">
                      <a16:colId xmlns:a16="http://schemas.microsoft.com/office/drawing/2014/main" val="2114837794"/>
                    </a:ext>
                  </a:extLst>
                </a:gridCol>
                <a:gridCol w="2669628">
                  <a:extLst>
                    <a:ext uri="{9D8B030D-6E8A-4147-A177-3AD203B41FA5}">
                      <a16:colId xmlns:a16="http://schemas.microsoft.com/office/drawing/2014/main" val="1716809836"/>
                    </a:ext>
                  </a:extLst>
                </a:gridCol>
                <a:gridCol w="2669628">
                  <a:extLst>
                    <a:ext uri="{9D8B030D-6E8A-4147-A177-3AD203B41FA5}">
                      <a16:colId xmlns:a16="http://schemas.microsoft.com/office/drawing/2014/main" val="1285303914"/>
                    </a:ext>
                  </a:extLst>
                </a:gridCol>
              </a:tblGrid>
              <a:tr h="129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Predicted/Actual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Cat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214554"/>
                  </a:ext>
                </a:extLst>
              </a:tr>
              <a:tr h="129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022208"/>
                  </a:ext>
                </a:extLst>
              </a:tr>
              <a:tr h="129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cat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8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41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471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Evaluating Performance of a model</vt:lpstr>
      <vt:lpstr>Evaluating Performance of a model….</vt:lpstr>
      <vt:lpstr>Evaluating Performance of a model….</vt:lpstr>
      <vt:lpstr>Evaluating Performance of a model….</vt:lpstr>
      <vt:lpstr>PARAMETERS</vt:lpstr>
      <vt:lpstr>PowerPoint Presentation</vt:lpstr>
      <vt:lpstr>Lets assume the Confusion Matrix of the win/loss prediction of cricket match..</vt:lpstr>
      <vt:lpstr>Construct the Confusion Matrix for the cat class</vt:lpstr>
      <vt:lpstr>Solution: Confusion Matrix</vt:lpstr>
      <vt:lpstr>Receiver operating characteristics(ROC) curves</vt:lpstr>
      <vt:lpstr>Receiver operating characteristics(ROC) curves……</vt:lpstr>
      <vt:lpstr>Receiver operating characteristics(ROC) curves……</vt:lpstr>
      <vt:lpstr>Supervised Learning- Regression</vt:lpstr>
      <vt:lpstr>Unsupervised learning-clustering</vt:lpstr>
      <vt:lpstr>Unsupervised learning-clustering….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K-fold cross Validation</dc:title>
  <dc:creator>user</dc:creator>
  <cp:lastModifiedBy>user</cp:lastModifiedBy>
  <cp:revision>36</cp:revision>
  <dcterms:created xsi:type="dcterms:W3CDTF">2022-09-01T05:27:38Z</dcterms:created>
  <dcterms:modified xsi:type="dcterms:W3CDTF">2022-10-12T07:34:59Z</dcterms:modified>
</cp:coreProperties>
</file>